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6"/>
  </p:notesMasterIdLst>
  <p:handoutMasterIdLst>
    <p:handoutMasterId r:id="rId17"/>
  </p:handoutMasterIdLst>
  <p:sldIdLst>
    <p:sldId id="366" r:id="rId3"/>
    <p:sldId id="261" r:id="rId4"/>
    <p:sldId id="360" r:id="rId5"/>
    <p:sldId id="365" r:id="rId6"/>
    <p:sldId id="367" r:id="rId7"/>
    <p:sldId id="341" r:id="rId8"/>
    <p:sldId id="368" r:id="rId9"/>
    <p:sldId id="369" r:id="rId10"/>
    <p:sldId id="370" r:id="rId11"/>
    <p:sldId id="371" r:id="rId12"/>
    <p:sldId id="364" r:id="rId13"/>
    <p:sldId id="317" r:id="rId14"/>
    <p:sldId id="318" r:id="rId15"/>
  </p:sldIdLst>
  <p:sldSz cx="24387175" cy="13716000"/>
  <p:notesSz cx="6950075" cy="9236075"/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6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4F"/>
    <a:srgbClr val="D1D3D4"/>
    <a:srgbClr val="F0BF2E"/>
    <a:srgbClr val="333132"/>
    <a:srgbClr val="00376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>
        <p:scale>
          <a:sx n="53" d="100"/>
          <a:sy n="53" d="100"/>
        </p:scale>
        <p:origin x="1336" y="504"/>
      </p:cViewPr>
      <p:guideLst>
        <p:guide orient="horz" pos="4320"/>
        <p:guide pos="600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674C1E0-4957-4478-A8DC-600256069CD8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FFFEA2D-6E1B-463B-A74D-9B9AEAA7F8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2100D7E-6486-4DF9-B318-6A7C6DFD2097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741438C-1274-4518-B00D-17B8B8D03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9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91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75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4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1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0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ED404-FB6A-48C1-9E06-CBDB75B76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ED404-FB6A-48C1-9E06-CBDB75B76A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9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44588" y="2667000"/>
            <a:ext cx="4876800" cy="79248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974387" y="6858000"/>
            <a:ext cx="6553200" cy="5562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908587" y="6858000"/>
            <a:ext cx="3733800" cy="5562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68388" y="4343400"/>
            <a:ext cx="10896600" cy="6019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9432587" y="9372600"/>
            <a:ext cx="3886200" cy="2971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5165387" y="9372600"/>
            <a:ext cx="3886200" cy="2971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68388" y="2667000"/>
            <a:ext cx="9601200" cy="5638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1126787" y="2667000"/>
            <a:ext cx="3810000" cy="2590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1126787" y="5715000"/>
            <a:ext cx="3810000" cy="2590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1126787" y="8763000"/>
            <a:ext cx="3810000" cy="2590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8388" y="2667000"/>
            <a:ext cx="7620000" cy="44958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259386" y="7467600"/>
            <a:ext cx="3429001" cy="3962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641388" y="6781800"/>
            <a:ext cx="4038600" cy="5486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7679987" y="2667000"/>
            <a:ext cx="5638800" cy="96012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68387" y="2667000"/>
            <a:ext cx="7772400" cy="2103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68387" y="5196394"/>
            <a:ext cx="6934200" cy="2103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068387" y="7723220"/>
            <a:ext cx="9601200" cy="2103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068387" y="10250046"/>
            <a:ext cx="8229600" cy="2103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68388" y="2667000"/>
            <a:ext cx="22250400" cy="63246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68387" y="2670048"/>
            <a:ext cx="5413248" cy="46451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068387" y="7699248"/>
            <a:ext cx="5413248" cy="46451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7905539" y="2670048"/>
            <a:ext cx="5413248" cy="46451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7905539" y="7699248"/>
            <a:ext cx="5413248" cy="46451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897687" y="2670048"/>
            <a:ext cx="10591800" cy="96743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7589" y="3051048"/>
            <a:ext cx="12344400" cy="7845552"/>
          </a:xfrm>
          <a:prstGeom prst="snip1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217739" y="2667000"/>
            <a:ext cx="8842248" cy="9674352"/>
          </a:xfrm>
          <a:prstGeom prst="snip2Same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Add picture and send to back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2650787" y="9525000"/>
            <a:ext cx="9677400" cy="28163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003587" y="1371600"/>
            <a:ext cx="5486400" cy="5486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0517187" y="6858000"/>
            <a:ext cx="5486400" cy="5486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164387" y="2667000"/>
            <a:ext cx="3886200" cy="4191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164387" y="7239000"/>
            <a:ext cx="3886200" cy="4191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603787" y="2670048"/>
            <a:ext cx="5715000" cy="875995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44588" y="2667000"/>
            <a:ext cx="8839200" cy="5715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288587" y="2667000"/>
            <a:ext cx="3657600" cy="37338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8822987" y="5867400"/>
            <a:ext cx="4495800" cy="6477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20788" y="2667000"/>
            <a:ext cx="8839200" cy="9906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898187" y="6096000"/>
            <a:ext cx="5943600" cy="3048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146587" y="6096000"/>
            <a:ext cx="5943600" cy="3048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20788" y="2667000"/>
            <a:ext cx="10286999" cy="6781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5470187" y="7010400"/>
            <a:ext cx="3657600" cy="5562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9508787" y="7010400"/>
            <a:ext cx="3657600" cy="5562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888787" y="3200400"/>
            <a:ext cx="11201400" cy="8686800"/>
          </a:xfrm>
          <a:prstGeom prst="triangle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3" y="3429000"/>
            <a:ext cx="24387048" cy="6858000"/>
          </a:xfrm>
        </p:spPr>
        <p:txBody>
          <a:bodyPr>
            <a:normAutofit/>
          </a:bodyPr>
          <a:lstStyle>
            <a:lvl1pPr algn="r">
              <a:defRPr sz="4800" baseline="0"/>
            </a:lvl1pPr>
          </a:lstStyle>
          <a:p>
            <a:r>
              <a:rPr lang="en-US"/>
              <a:t>Add picture and send to back</a:t>
            </a:r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85863" y="685800"/>
            <a:ext cx="23015448" cy="12344400"/>
          </a:xfrm>
        </p:spPr>
        <p:txBody>
          <a:bodyPr>
            <a:normAutofit/>
          </a:bodyPr>
          <a:lstStyle>
            <a:lvl1pPr algn="r">
              <a:defRPr sz="4800" baseline="0"/>
            </a:lvl1pPr>
          </a:lstStyle>
          <a:p>
            <a:r>
              <a:rPr lang="en-US"/>
              <a:t>Add picture and send to back</a:t>
            </a:r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772400"/>
            <a:ext cx="24387175" cy="5943600"/>
          </a:xfrm>
        </p:spPr>
        <p:txBody>
          <a:bodyPr>
            <a:norm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icon to add picture and send to back</a:t>
            </a:r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6838739" y="1828800"/>
            <a:ext cx="6327648" cy="9829800"/>
          </a:xfrm>
          <a:prstGeom prst="snip2DiagRect">
            <a:avLst/>
          </a:prstGeo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Add picture and send to back</a:t>
            </a:r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899188" y="2667000"/>
            <a:ext cx="5487987" cy="8915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06927" y="2362200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06927" y="5792756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406927" y="9221756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80143" y="9531096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3414343" y="2215896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051143" y="5873496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6843343" y="5873496"/>
            <a:ext cx="2660904" cy="2660904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buNone/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220787" y="2517648"/>
            <a:ext cx="14859000" cy="7159752"/>
          </a:xfrm>
        </p:spPr>
        <p:txBody>
          <a:bodyPr>
            <a:normAutofit/>
          </a:bodyPr>
          <a:lstStyle>
            <a:lvl1pPr>
              <a:buNone/>
              <a:defRPr sz="3600" baseline="0"/>
            </a:lvl1pPr>
          </a:lstStyle>
          <a:p>
            <a:r>
              <a:rPr lang="en-US"/>
              <a:t>Add picture and send to back</a:t>
            </a:r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4587" y="2667000"/>
            <a:ext cx="7699248" cy="7927848"/>
          </a:xfrm>
          <a:prstGeom prst="snip1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7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8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22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42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5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602788" y="4343400"/>
            <a:ext cx="5029200" cy="8077200"/>
          </a:xfrm>
          <a:prstGeom prst="snip2Diag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7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30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9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5487988" cy="10896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44587" y="4343400"/>
            <a:ext cx="4873752" cy="38862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2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298982" y="4343400"/>
            <a:ext cx="4873752" cy="38862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1451566" y="4343400"/>
            <a:ext cx="4873752" cy="38862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144587" y="8498114"/>
            <a:ext cx="4873752" cy="38862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2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298982" y="8498114"/>
            <a:ext cx="4873752" cy="38862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1451566" y="8498114"/>
            <a:ext cx="4873752" cy="38862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44588" y="4343400"/>
            <a:ext cx="4876800" cy="80772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707187" y="4343400"/>
            <a:ext cx="10896600" cy="80772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260388" y="2667000"/>
            <a:ext cx="9982200" cy="5334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260388" y="8229600"/>
            <a:ext cx="4876799" cy="4114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8365788" y="8229600"/>
            <a:ext cx="4876799" cy="4114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263435" y="2667000"/>
            <a:ext cx="9902952" cy="9674352"/>
          </a:xfrm>
          <a:prstGeom prst="parallelogram">
            <a:avLst/>
          </a:prstGeo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67E41-5949-4D56-90DC-A8264CF74CDD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80" r:id="rId31"/>
    <p:sldLayoutId id="2147483679" r:id="rId32"/>
    <p:sldLayoutId id="2147483681" r:id="rId33"/>
  </p:sldLayoutIdLst>
  <p:transition>
    <p:random/>
  </p:transition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6A7F-0D29-4B21-A8AD-A0DDE7A3FEC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2652-16D7-4044-B705-78188715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4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7CE5E-ADCC-DD56-6F23-8BF77B517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34" y="0"/>
            <a:ext cx="21647021" cy="13613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F37DD-B4C5-7F17-BE4B-FC1D3514BCB1}"/>
              </a:ext>
            </a:extLst>
          </p:cNvPr>
          <p:cNvSpPr txBox="1"/>
          <p:nvPr/>
        </p:nvSpPr>
        <p:spPr>
          <a:xfrm>
            <a:off x="2985079" y="1129544"/>
            <a:ext cx="1219511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tx2">
                    <a:lumMod val="75000"/>
                  </a:schemeClr>
                </a:solidFill>
              </a:rPr>
              <a:t>Valley Campus Main Building </a:t>
            </a:r>
          </a:p>
          <a:p>
            <a:r>
              <a:rPr lang="en-US" sz="7200" b="1" dirty="0">
                <a:solidFill>
                  <a:schemeClr val="tx2">
                    <a:lumMod val="75000"/>
                  </a:schemeClr>
                </a:solidFill>
              </a:rPr>
              <a:t>Addition &amp; Renovation  </a:t>
            </a:r>
          </a:p>
          <a:p>
            <a:r>
              <a:rPr lang="en-US" sz="6600" dirty="0"/>
              <a:t>Alamosa, Colorado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785E6-97A2-B5BF-4F67-27911BBA5AC8}"/>
              </a:ext>
            </a:extLst>
          </p:cNvPr>
          <p:cNvSpPr txBox="1"/>
          <p:nvPr/>
        </p:nvSpPr>
        <p:spPr>
          <a:xfrm>
            <a:off x="10845312" y="9823219"/>
            <a:ext cx="12194930" cy="29238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PROGRAM PLAN </a:t>
            </a:r>
          </a:p>
          <a:p>
            <a:r>
              <a:rPr lang="en-US" sz="4000" dirty="0">
                <a:solidFill>
                  <a:schemeClr val="bg1"/>
                </a:solidFill>
              </a:rPr>
              <a:t>Prepared for: </a:t>
            </a:r>
          </a:p>
          <a:p>
            <a:r>
              <a:rPr lang="en-US" sz="7200" dirty="0">
                <a:solidFill>
                  <a:schemeClr val="bg1"/>
                </a:solidFill>
              </a:rPr>
              <a:t>TRINIDAD STATE COLLEGE </a:t>
            </a:r>
          </a:p>
        </p:txBody>
      </p:sp>
    </p:spTree>
    <p:extLst>
      <p:ext uri="{BB962C8B-B14F-4D97-AF65-F5344CB8AC3E}">
        <p14:creationId xmlns:p14="http://schemas.microsoft.com/office/powerpoint/2010/main" val="1376359368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DFC07-3D08-CA70-C720-4E3548E87A50}"/>
              </a:ext>
            </a:extLst>
          </p:cNvPr>
          <p:cNvSpPr txBox="1"/>
          <p:nvPr/>
        </p:nvSpPr>
        <p:spPr>
          <a:xfrm>
            <a:off x="1266092" y="3956538"/>
            <a:ext cx="499046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Allied Health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Students standing in line for </a:t>
            </a:r>
          </a:p>
          <a:p>
            <a:r>
              <a:rPr lang="en-US" sz="2800" dirty="0"/>
              <a:t>      restroom at Main </a:t>
            </a:r>
            <a:r>
              <a:rPr lang="en-US" sz="2800" dirty="0" err="1"/>
              <a:t>Bldg</a:t>
            </a:r>
            <a:r>
              <a:rPr lang="en-US" sz="2800" dirty="0"/>
              <a:t> when</a:t>
            </a:r>
          </a:p>
          <a:p>
            <a:r>
              <a:rPr lang="en-US" sz="2800" dirty="0"/>
              <a:t>      plumbing backs up in Allied</a:t>
            </a:r>
          </a:p>
          <a:p>
            <a:r>
              <a:rPr lang="en-US" sz="2800" dirty="0"/>
              <a:t>      Health building.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4B251-F720-5DEB-179A-759CED2E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723" y="1911927"/>
            <a:ext cx="13422296" cy="101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78331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72"/>
          <p:cNvSpPr>
            <a:spLocks noChangeArrowheads="1"/>
          </p:cNvSpPr>
          <p:nvPr/>
        </p:nvSpPr>
        <p:spPr bwMode="auto">
          <a:xfrm>
            <a:off x="2638963" y="918796"/>
            <a:ext cx="1429470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Gothic A1 ExtraBold" pitchFamily="2" charset="-127"/>
                <a:cs typeface="Arial" pitchFamily="34" charset="0"/>
              </a:rPr>
              <a:t>Project Summary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3763"/>
                </a:solidFill>
                <a:latin typeface="Gothic A1 ExtraBold" pitchFamily="2" charset="-127"/>
                <a:cs typeface="Arial" pitchFamily="34" charset="0"/>
              </a:rPr>
              <a:t>Main Building Addition and Renovation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6600" b="1" dirty="0">
              <a:solidFill>
                <a:srgbClr val="003763"/>
              </a:solidFill>
              <a:latin typeface="Gothic A1 ExtraBold" pitchFamily="2" charset="-127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575"/>
          <p:cNvSpPr>
            <a:spLocks/>
          </p:cNvSpPr>
          <p:nvPr/>
        </p:nvSpPr>
        <p:spPr bwMode="auto">
          <a:xfrm>
            <a:off x="1587" y="1122363"/>
            <a:ext cx="719137" cy="266700"/>
          </a:xfrm>
          <a:custGeom>
            <a:avLst/>
            <a:gdLst/>
            <a:ahLst/>
            <a:cxnLst>
              <a:cxn ang="0">
                <a:pos x="170" y="32"/>
              </a:cxn>
              <a:cxn ang="0">
                <a:pos x="139" y="0"/>
              </a:cxn>
              <a:cxn ang="0">
                <a:pos x="0" y="0"/>
              </a:cxn>
              <a:cxn ang="0">
                <a:pos x="0" y="63"/>
              </a:cxn>
              <a:cxn ang="0">
                <a:pos x="139" y="63"/>
              </a:cxn>
              <a:cxn ang="0">
                <a:pos x="170" y="32"/>
              </a:cxn>
            </a:cxnLst>
            <a:rect l="0" t="0" r="r" b="b"/>
            <a:pathLst>
              <a:path w="170" h="63">
                <a:moveTo>
                  <a:pt x="170" y="32"/>
                </a:moveTo>
                <a:cubicBezTo>
                  <a:pt x="170" y="14"/>
                  <a:pt x="156" y="0"/>
                  <a:pt x="13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39" y="63"/>
                  <a:pt x="139" y="63"/>
                  <a:pt x="139" y="63"/>
                </a:cubicBezTo>
                <a:cubicBezTo>
                  <a:pt x="156" y="63"/>
                  <a:pt x="170" y="49"/>
                  <a:pt x="170" y="32"/>
                </a:cubicBezTo>
              </a:path>
            </a:pathLst>
          </a:custGeom>
          <a:solidFill>
            <a:srgbClr val="FFD6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482">
            <a:extLst>
              <a:ext uri="{FF2B5EF4-FFF2-40B4-BE49-F238E27FC236}">
                <a16:creationId xmlns:a16="http://schemas.microsoft.com/office/drawing/2014/main" id="{99E55450-7B44-1FA9-8ED3-A39FEFCE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570" y="3991707"/>
            <a:ext cx="15493492" cy="880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Two-story addition to create a One-Stop Student Services area and main building entrance.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Allows Allied Health Programs to move into main building and expand programs for in-demand careers.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Nursing expands from </a:t>
            </a:r>
            <a:r>
              <a:rPr lang="en-US" sz="4400" b="1" dirty="0">
                <a:solidFill>
                  <a:schemeClr val="tx2"/>
                </a:solidFill>
                <a:cs typeface="Calibri"/>
              </a:rPr>
              <a:t>30 to 50 </a:t>
            </a:r>
            <a:r>
              <a:rPr lang="en-US" sz="4400" dirty="0">
                <a:solidFill>
                  <a:schemeClr val="tx2"/>
                </a:solidFill>
                <a:cs typeface="Calibri"/>
              </a:rPr>
              <a:t>students/</a:t>
            </a:r>
            <a:r>
              <a:rPr lang="en-US" sz="4400" dirty="0" err="1">
                <a:solidFill>
                  <a:schemeClr val="tx2"/>
                </a:solidFill>
                <a:cs typeface="Calibri"/>
              </a:rPr>
              <a:t>yr</a:t>
            </a:r>
            <a:endParaRPr lang="en-US" sz="4400" dirty="0">
              <a:solidFill>
                <a:schemeClr val="tx2"/>
              </a:solidFill>
              <a:cs typeface="Calibri"/>
            </a:endParaRP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EMS expands from </a:t>
            </a:r>
            <a:r>
              <a:rPr lang="en-US" sz="4400" b="1" dirty="0">
                <a:solidFill>
                  <a:schemeClr val="tx2"/>
                </a:solidFill>
                <a:cs typeface="Calibri"/>
              </a:rPr>
              <a:t>20 to 32 </a:t>
            </a:r>
            <a:r>
              <a:rPr lang="en-US" sz="4400" dirty="0">
                <a:solidFill>
                  <a:schemeClr val="tx2"/>
                </a:solidFill>
                <a:cs typeface="Calibri"/>
              </a:rPr>
              <a:t>students/</a:t>
            </a:r>
            <a:r>
              <a:rPr lang="en-US" sz="4400" dirty="0" err="1">
                <a:solidFill>
                  <a:schemeClr val="tx2"/>
                </a:solidFill>
                <a:cs typeface="Calibri"/>
              </a:rPr>
              <a:t>yr</a:t>
            </a:r>
            <a:endParaRPr lang="en-US" sz="4400" dirty="0">
              <a:solidFill>
                <a:schemeClr val="tx2"/>
              </a:solidFill>
              <a:cs typeface="Calibri"/>
            </a:endParaRP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Medical Assisting expands from </a:t>
            </a:r>
            <a:r>
              <a:rPr lang="en-US" sz="4400" b="1" dirty="0">
                <a:solidFill>
                  <a:schemeClr val="tx2"/>
                </a:solidFill>
                <a:cs typeface="Calibri"/>
              </a:rPr>
              <a:t>26 to 42 </a:t>
            </a:r>
            <a:r>
              <a:rPr lang="en-US" sz="4400" dirty="0">
                <a:solidFill>
                  <a:schemeClr val="tx2"/>
                </a:solidFill>
                <a:cs typeface="Calibri"/>
              </a:rPr>
              <a:t>students/</a:t>
            </a:r>
            <a:r>
              <a:rPr lang="en-US" sz="4400" dirty="0" err="1">
                <a:solidFill>
                  <a:schemeClr val="tx2"/>
                </a:solidFill>
                <a:cs typeface="Calibri"/>
              </a:rPr>
              <a:t>yr</a:t>
            </a:r>
            <a:r>
              <a:rPr lang="en-US" sz="4400" dirty="0">
                <a:solidFill>
                  <a:schemeClr val="tx2"/>
                </a:solidFill>
                <a:cs typeface="Calibri"/>
              </a:rPr>
              <a:t> 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4400" dirty="0">
              <a:solidFill>
                <a:schemeClr val="tx2"/>
              </a:solidFill>
              <a:cs typeface="Calibri"/>
            </a:endParaRP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4400" dirty="0">
              <a:solidFill>
                <a:schemeClr val="tx2"/>
              </a:solidFill>
              <a:cs typeface="Calibri"/>
            </a:endParaRP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b="1" dirty="0">
                <a:solidFill>
                  <a:schemeClr val="tx2"/>
                </a:solidFill>
                <a:cs typeface="Calibri"/>
              </a:rPr>
              <a:t>Total Project Costs: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Phase I - $6,337,816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Phase II - $13,056,248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4400" dirty="0">
              <a:solidFill>
                <a:srgbClr val="0070C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CC500669-F6B0-4A8A-8506-0960595A91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796" r="24074" b="14157"/>
          <a:stretch/>
        </p:blipFill>
        <p:spPr bwMode="auto">
          <a:xfrm>
            <a:off x="8297400" y="2070821"/>
            <a:ext cx="11014074" cy="10542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0387" y="9522"/>
            <a:ext cx="2286000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p:sp>
        <p:nvSpPr>
          <p:cNvPr id="10" name="TextBox 9"/>
          <p:cNvSpPr txBox="1"/>
          <p:nvPr/>
        </p:nvSpPr>
        <p:spPr>
          <a:xfrm>
            <a:off x="3611562" y="2"/>
            <a:ext cx="1876426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487824" y="5012091"/>
            <a:ext cx="9091748" cy="2329743"/>
          </a:xfrm>
        </p:spPr>
        <p:txBody>
          <a:bodyPr>
            <a:noAutofit/>
          </a:bodyPr>
          <a:lstStyle/>
          <a:p>
            <a:pPr algn="l"/>
            <a:br>
              <a:rPr lang="en-US" sz="6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Building Addition</a:t>
            </a:r>
            <a:br>
              <a:rPr lang="en-US" sz="60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One-Stop Student Services, Offices, Assembly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Allied Health Relocation</a:t>
            </a: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Nursing Classrooms, EMS Lab</a:t>
            </a:r>
            <a:br>
              <a:rPr lang="en-US" sz="48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Floor </a:t>
            </a:r>
            <a:br>
              <a:rPr lang="en-US" sz="48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52" y="10493289"/>
            <a:ext cx="1169670" cy="1151890"/>
          </a:xfrm>
          <a:prstGeom prst="rect">
            <a:avLst/>
          </a:prstGeom>
        </p:spPr>
      </p:pic>
      <p:sp>
        <p:nvSpPr>
          <p:cNvPr id="80" name="Down Arrow 79"/>
          <p:cNvSpPr/>
          <p:nvPr/>
        </p:nvSpPr>
        <p:spPr>
          <a:xfrm rot="7800000" flipV="1">
            <a:off x="13938267" y="9079893"/>
            <a:ext cx="309880" cy="84074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8600"/>
          </a:p>
        </p:txBody>
      </p:sp>
      <p:sp>
        <p:nvSpPr>
          <p:cNvPr id="81" name="Text Box 4121"/>
          <p:cNvSpPr txBox="1"/>
          <p:nvPr/>
        </p:nvSpPr>
        <p:spPr>
          <a:xfrm>
            <a:off x="11406635" y="8738263"/>
            <a:ext cx="2305050" cy="7620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800" i="1" dirty="0">
                <a:latin typeface="Arial" panose="020B0604020202020204" pitchFamily="34" charset="0"/>
                <a:ea typeface="Calibri" panose="020F0502020204030204" pitchFamily="34" charset="0"/>
              </a:rPr>
              <a:t>New Main Building Entrance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2" name="Text Box 95"/>
          <p:cNvSpPr txBox="1"/>
          <p:nvPr/>
        </p:nvSpPr>
        <p:spPr>
          <a:xfrm>
            <a:off x="10896552" y="5277299"/>
            <a:ext cx="2795366" cy="92225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i="1" dirty="0">
                <a:ea typeface="Calibri" panose="020F0502020204030204" pitchFamily="34" charset="0"/>
              </a:rPr>
              <a:t>New 640 ASF Study Lounge with glass walls</a:t>
            </a:r>
            <a:endParaRPr lang="en-US" sz="2800" dirty="0">
              <a:ea typeface="Calibri" panose="020F0502020204030204" pitchFamily="34" charset="0"/>
            </a:endParaRPr>
          </a:p>
        </p:txBody>
      </p:sp>
      <p:sp>
        <p:nvSpPr>
          <p:cNvPr id="86" name="Oval 3"/>
          <p:cNvSpPr/>
          <p:nvPr/>
        </p:nvSpPr>
        <p:spPr>
          <a:xfrm>
            <a:off x="14783161" y="2392270"/>
            <a:ext cx="2647834" cy="91440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 sz="860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325813" y="6417432"/>
            <a:ext cx="1759274" cy="6950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0" name="Oval 3"/>
          <p:cNvSpPr/>
          <p:nvPr/>
        </p:nvSpPr>
        <p:spPr>
          <a:xfrm>
            <a:off x="16545285" y="4440593"/>
            <a:ext cx="971550" cy="135255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endParaRPr lang="en-US" sz="8600"/>
          </a:p>
        </p:txBody>
      </p:sp>
      <p:sp>
        <p:nvSpPr>
          <p:cNvPr id="31" name="TextBox 71">
            <a:extLst>
              <a:ext uri="{FF2B5EF4-FFF2-40B4-BE49-F238E27FC236}">
                <a16:creationId xmlns:a16="http://schemas.microsoft.com/office/drawing/2014/main" id="{35449AC2-7E01-40AE-91A7-720645A08DF0}"/>
              </a:ext>
            </a:extLst>
          </p:cNvPr>
          <p:cNvSpPr txBox="1"/>
          <p:nvPr/>
        </p:nvSpPr>
        <p:spPr>
          <a:xfrm>
            <a:off x="18672667" y="3819243"/>
            <a:ext cx="3189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EMS Lab</a:t>
            </a:r>
            <a:endParaRPr lang="en-US" sz="2800" dirty="0">
              <a:latin typeface="+mj-lt"/>
              <a:ea typeface="Calibri" panose="020F050202020403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with Ambulance</a:t>
            </a:r>
            <a:endParaRPr lang="en-US" sz="2800" dirty="0">
              <a:latin typeface="+mj-lt"/>
              <a:ea typeface="Calibri" panose="020F050202020403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Simulation  </a:t>
            </a:r>
            <a:endParaRPr lang="en-US" sz="2800" dirty="0"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6873955" y="4716179"/>
            <a:ext cx="1775358" cy="9724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6" name="TextBox 25">
            <a:extLst>
              <a:ext uri="{FF2B5EF4-FFF2-40B4-BE49-F238E27FC236}">
                <a16:creationId xmlns:a16="http://schemas.microsoft.com/office/drawing/2014/main" id="{FA20E3AF-D66D-4500-BC03-B8B2F444106F}"/>
              </a:ext>
            </a:extLst>
          </p:cNvPr>
          <p:cNvSpPr txBox="1"/>
          <p:nvPr/>
        </p:nvSpPr>
        <p:spPr>
          <a:xfrm>
            <a:off x="10431220" y="1982490"/>
            <a:ext cx="250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a typeface="Calibri" panose="020F0502020204030204" pitchFamily="34" charset="0"/>
              </a:rPr>
              <a:t>Nursing </a:t>
            </a:r>
            <a:endParaRPr lang="en-US" sz="2800" dirty="0">
              <a:ea typeface="Calibri" panose="020F050202020403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a typeface="Calibri" panose="020F0502020204030204" pitchFamily="34" charset="0"/>
              </a:rPr>
              <a:t>Classrooms</a:t>
            </a:r>
            <a:endParaRPr lang="en-US" sz="2800" dirty="0">
              <a:ea typeface="Calibri" panose="020F0502020204030204" pitchFamily="34" charset="0"/>
            </a:endParaRPr>
          </a:p>
          <a:p>
            <a:r>
              <a:rPr lang="en-US" sz="2800" i="1" dirty="0">
                <a:ea typeface="Calibri" panose="020F0502020204030204" pitchFamily="34" charset="0"/>
              </a:rPr>
              <a:t>assigned to</a:t>
            </a:r>
            <a:endParaRPr lang="en-US" sz="2800" dirty="0">
              <a:ea typeface="Calibri" panose="020F0502020204030204" pitchFamily="34" charset="0"/>
            </a:endParaRPr>
          </a:p>
          <a:p>
            <a:r>
              <a:rPr lang="en-US" sz="2800" i="1" dirty="0">
                <a:ea typeface="Calibri" panose="020F0502020204030204" pitchFamily="34" charset="0"/>
              </a:rPr>
              <a:t>existing flex</a:t>
            </a:r>
            <a:endParaRPr lang="en-US" sz="2800" dirty="0">
              <a:ea typeface="Calibri" panose="020F0502020204030204" pitchFamily="34" charset="0"/>
            </a:endParaRPr>
          </a:p>
          <a:p>
            <a:r>
              <a:rPr lang="en-US" sz="2800" i="1" dirty="0">
                <a:ea typeface="Calibri" panose="020F0502020204030204" pitchFamily="34" charset="0"/>
              </a:rPr>
              <a:t>classrooms</a:t>
            </a:r>
            <a:endParaRPr lang="en-US" sz="2800" dirty="0">
              <a:ea typeface="Calibri" panose="020F0502020204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2339406" y="2685838"/>
            <a:ext cx="2930062" cy="49538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" name="Oval 3">
            <a:extLst>
              <a:ext uri="{FF2B5EF4-FFF2-40B4-BE49-F238E27FC236}">
                <a16:creationId xmlns:a16="http://schemas.microsoft.com/office/drawing/2014/main" id="{E2E8C418-CC85-D870-07D7-0E6A12B1C3B7}"/>
              </a:ext>
            </a:extLst>
          </p:cNvPr>
          <p:cNvSpPr>
            <a:spLocks noChangeAspect="1"/>
          </p:cNvSpPr>
          <p:nvPr/>
        </p:nvSpPr>
        <p:spPr>
          <a:xfrm>
            <a:off x="14345645" y="6319999"/>
            <a:ext cx="2199640" cy="4173290"/>
          </a:xfrm>
          <a:custGeom>
            <a:avLst/>
            <a:gdLst>
              <a:gd name="connsiteX0" fmla="*/ 0 w 1076325"/>
              <a:gd name="connsiteY0" fmla="*/ 0 h 1905000"/>
              <a:gd name="connsiteX1" fmla="*/ 1076325 w 1076325"/>
              <a:gd name="connsiteY1" fmla="*/ 0 h 1905000"/>
              <a:gd name="connsiteX2" fmla="*/ 1076325 w 1076325"/>
              <a:gd name="connsiteY2" fmla="*/ 1905000 h 1905000"/>
              <a:gd name="connsiteX3" fmla="*/ 0 w 1076325"/>
              <a:gd name="connsiteY3" fmla="*/ 1905000 h 1905000"/>
              <a:gd name="connsiteX4" fmla="*/ 0 w 1076325"/>
              <a:gd name="connsiteY4" fmla="*/ 0 h 190500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304800 w 1381125"/>
              <a:gd name="connsiteY4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285750 w 1381125"/>
              <a:gd name="connsiteY4" fmla="*/ 1333500 h 1924050"/>
              <a:gd name="connsiteX5" fmla="*/ 304800 w 1381125"/>
              <a:gd name="connsiteY5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285750 w 1381125"/>
              <a:gd name="connsiteY4" fmla="*/ 1333500 h 1924050"/>
              <a:gd name="connsiteX5" fmla="*/ 304800 w 1381125"/>
              <a:gd name="connsiteY5" fmla="*/ 0 h 1924050"/>
              <a:gd name="connsiteX0" fmla="*/ 304800 w 1381125"/>
              <a:gd name="connsiteY0" fmla="*/ 0 h 1924050"/>
              <a:gd name="connsiteX1" fmla="*/ 1381125 w 1381125"/>
              <a:gd name="connsiteY1" fmla="*/ 0 h 1924050"/>
              <a:gd name="connsiteX2" fmla="*/ 1381125 w 1381125"/>
              <a:gd name="connsiteY2" fmla="*/ 1905000 h 1924050"/>
              <a:gd name="connsiteX3" fmla="*/ 0 w 1381125"/>
              <a:gd name="connsiteY3" fmla="*/ 1924050 h 1924050"/>
              <a:gd name="connsiteX4" fmla="*/ 152400 w 1381125"/>
              <a:gd name="connsiteY4" fmla="*/ 1619250 h 1924050"/>
              <a:gd name="connsiteX5" fmla="*/ 285750 w 1381125"/>
              <a:gd name="connsiteY5" fmla="*/ 1333500 h 1924050"/>
              <a:gd name="connsiteX6" fmla="*/ 304800 w 1381125"/>
              <a:gd name="connsiteY6" fmla="*/ 0 h 1924050"/>
              <a:gd name="connsiteX0" fmla="*/ 314325 w 1390650"/>
              <a:gd name="connsiteY0" fmla="*/ 0 h 1924050"/>
              <a:gd name="connsiteX1" fmla="*/ 1390650 w 1390650"/>
              <a:gd name="connsiteY1" fmla="*/ 0 h 1924050"/>
              <a:gd name="connsiteX2" fmla="*/ 1390650 w 1390650"/>
              <a:gd name="connsiteY2" fmla="*/ 1905000 h 1924050"/>
              <a:gd name="connsiteX3" fmla="*/ 9525 w 1390650"/>
              <a:gd name="connsiteY3" fmla="*/ 1924050 h 1924050"/>
              <a:gd name="connsiteX4" fmla="*/ 0 w 1390650"/>
              <a:gd name="connsiteY4" fmla="*/ 1647825 h 1924050"/>
              <a:gd name="connsiteX5" fmla="*/ 295275 w 1390650"/>
              <a:gd name="connsiteY5" fmla="*/ 1333500 h 1924050"/>
              <a:gd name="connsiteX6" fmla="*/ 314325 w 1390650"/>
              <a:gd name="connsiteY6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650" h="1924050">
                <a:moveTo>
                  <a:pt x="314325" y="0"/>
                </a:moveTo>
                <a:lnTo>
                  <a:pt x="1390650" y="0"/>
                </a:lnTo>
                <a:lnTo>
                  <a:pt x="1390650" y="1905000"/>
                </a:lnTo>
                <a:lnTo>
                  <a:pt x="9525" y="1924050"/>
                </a:lnTo>
                <a:lnTo>
                  <a:pt x="0" y="1647825"/>
                </a:lnTo>
                <a:lnTo>
                  <a:pt x="295275" y="1333500"/>
                </a:lnTo>
                <a:lnTo>
                  <a:pt x="314325" y="0"/>
                </a:lnTo>
                <a:close/>
              </a:path>
            </a:pathLst>
          </a:cu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3E241-3689-4EC1-B074-CB333BD5CEBF}"/>
              </a:ext>
            </a:extLst>
          </p:cNvPr>
          <p:cNvSpPr txBox="1"/>
          <p:nvPr/>
        </p:nvSpPr>
        <p:spPr>
          <a:xfrm>
            <a:off x="11121790" y="7516448"/>
            <a:ext cx="2549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One-Stop</a:t>
            </a:r>
          </a:p>
          <a:p>
            <a:r>
              <a:rPr lang="en-US" sz="2800" i="1" dirty="0"/>
              <a:t>Student Services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8B49E9-E9CD-BC02-772C-933520593B52}"/>
              </a:ext>
            </a:extLst>
          </p:cNvPr>
          <p:cNvCxnSpPr/>
          <p:nvPr/>
        </p:nvCxnSpPr>
        <p:spPr>
          <a:xfrm>
            <a:off x="13691918" y="8124273"/>
            <a:ext cx="1759274" cy="6950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5981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40387" y="9523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828800"/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1562" y="3"/>
            <a:ext cx="18764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828800"/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95"/>
          <p:cNvSpPr txBox="1"/>
          <p:nvPr/>
        </p:nvSpPr>
        <p:spPr>
          <a:xfrm>
            <a:off x="9974786" y="2082857"/>
            <a:ext cx="2305050" cy="2200826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800"/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262" y="8231289"/>
            <a:ext cx="1169670" cy="11518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C8D3D7A-D872-469A-A271-B74C7515E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8983" r="25610" b="12445"/>
          <a:stretch/>
        </p:blipFill>
        <p:spPr>
          <a:xfrm>
            <a:off x="7926387" y="-74802"/>
            <a:ext cx="9873300" cy="10106938"/>
          </a:xfrm>
          <a:prstGeom prst="rect">
            <a:avLst/>
          </a:prstGeom>
          <a:ln>
            <a:noFill/>
          </a:ln>
        </p:spPr>
      </p:pic>
      <p:sp>
        <p:nvSpPr>
          <p:cNvPr id="52" name="Text Box 4123"/>
          <p:cNvSpPr txBox="1"/>
          <p:nvPr/>
        </p:nvSpPr>
        <p:spPr>
          <a:xfrm>
            <a:off x="9761167" y="5489018"/>
            <a:ext cx="3790950" cy="9525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800"/>
            <a:r>
              <a:rPr lang="en-US" sz="2800" i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Area purposed for new 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office suite 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  <p:pic>
        <p:nvPicPr>
          <p:cNvPr id="58" name="Picture 5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88" y="9636867"/>
            <a:ext cx="1169670" cy="1151890"/>
          </a:xfrm>
          <a:prstGeom prst="rect">
            <a:avLst/>
          </a:prstGeom>
        </p:spPr>
      </p:pic>
      <p:sp>
        <p:nvSpPr>
          <p:cNvPr id="60" name="Oval 3"/>
          <p:cNvSpPr/>
          <p:nvPr/>
        </p:nvSpPr>
        <p:spPr>
          <a:xfrm>
            <a:off x="13081845" y="1388429"/>
            <a:ext cx="940544" cy="165957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12279835" y="5984458"/>
            <a:ext cx="2323416" cy="1017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856748" y="9946441"/>
            <a:ext cx="9091748" cy="2255520"/>
          </a:xfrm>
        </p:spPr>
        <p:txBody>
          <a:bodyPr>
            <a:noAutofit/>
          </a:bodyPr>
          <a:lstStyle/>
          <a:p>
            <a:pPr algn="l"/>
            <a:br>
              <a:rPr lang="en-US" sz="6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Allied Health Relocation</a:t>
            </a:r>
            <a:br>
              <a:rPr lang="en-US" sz="64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Assisting, Nurse Aide, Nursing Sim Labs - </a:t>
            </a:r>
            <a:r>
              <a:rPr lang="en-US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Floor </a:t>
            </a:r>
            <a:br>
              <a:rPr lang="en-US" sz="4800" b="1" dirty="0">
                <a:solidFill>
                  <a:srgbClr val="023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rgbClr val="023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3"/>
          <p:cNvSpPr/>
          <p:nvPr/>
        </p:nvSpPr>
        <p:spPr>
          <a:xfrm>
            <a:off x="14132979" y="1388429"/>
            <a:ext cx="940544" cy="1659570"/>
          </a:xfrm>
          <a:prstGeom prst="rect">
            <a:avLst/>
          </a:prstGeom>
          <a:solidFill>
            <a:srgbClr val="4F81BD">
              <a:alpha val="61000"/>
            </a:srgbClr>
          </a:solidFill>
          <a:ln w="254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51F33F-540A-4CFB-8E94-CDB7BC9612D6}"/>
              </a:ext>
            </a:extLst>
          </p:cNvPr>
          <p:cNvSpPr/>
          <p:nvPr/>
        </p:nvSpPr>
        <p:spPr>
          <a:xfrm>
            <a:off x="15514946" y="2173796"/>
            <a:ext cx="744826" cy="222675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2A21F5-CE5B-40D2-A39B-6FF4451586CF}"/>
              </a:ext>
            </a:extLst>
          </p:cNvPr>
          <p:cNvSpPr/>
          <p:nvPr/>
        </p:nvSpPr>
        <p:spPr>
          <a:xfrm>
            <a:off x="16166188" y="2895601"/>
            <a:ext cx="307442" cy="5824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75BF08-1756-4F6E-B86E-8E916A5CB070}"/>
              </a:ext>
            </a:extLst>
          </p:cNvPr>
          <p:cNvSpPr/>
          <p:nvPr/>
        </p:nvSpPr>
        <p:spPr>
          <a:xfrm>
            <a:off x="15073524" y="2173796"/>
            <a:ext cx="457962" cy="111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63"/>
          <p:cNvSpPr txBox="1"/>
          <p:nvPr/>
        </p:nvSpPr>
        <p:spPr>
          <a:xfrm>
            <a:off x="8323278" y="2076449"/>
            <a:ext cx="20609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New Dental 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Assisting Lab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1,073 ASF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0488629" y="2809493"/>
            <a:ext cx="2889548" cy="34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5">
            <a:extLst>
              <a:ext uri="{FF2B5EF4-FFF2-40B4-BE49-F238E27FC236}">
                <a16:creationId xmlns:a16="http://schemas.microsoft.com/office/drawing/2014/main" id="{FA20E3AF-D66D-4500-BC03-B8B2F444106F}"/>
              </a:ext>
            </a:extLst>
          </p:cNvPr>
          <p:cNvSpPr txBox="1"/>
          <p:nvPr/>
        </p:nvSpPr>
        <p:spPr>
          <a:xfrm>
            <a:off x="16664286" y="762001"/>
            <a:ext cx="3183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New Nurse 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Aide Lab 1,185 ASF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  <p:sp>
        <p:nvSpPr>
          <p:cNvPr id="36" name="Text Box 4127"/>
          <p:cNvSpPr txBox="1"/>
          <p:nvPr/>
        </p:nvSpPr>
        <p:spPr>
          <a:xfrm>
            <a:off x="8212875" y="3886268"/>
            <a:ext cx="3314700" cy="95250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800"/>
            <a:r>
              <a:rPr lang="en-US" sz="2800" i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Area assigned to </a:t>
            </a:r>
          </a:p>
          <a:p>
            <a:pPr defTabSz="1828800"/>
            <a:r>
              <a:rPr lang="en-US" sz="2800" i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Future Nursing Lab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1266593" y="4086884"/>
            <a:ext cx="2823420" cy="435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14579662" y="1561982"/>
            <a:ext cx="2203218" cy="839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7">
            <a:extLst>
              <a:ext uri="{FF2B5EF4-FFF2-40B4-BE49-F238E27FC236}">
                <a16:creationId xmlns:a16="http://schemas.microsoft.com/office/drawing/2014/main" id="{40A75AD9-C931-44B0-8DF9-941D706C1FF4}"/>
              </a:ext>
            </a:extLst>
          </p:cNvPr>
          <p:cNvSpPr txBox="1"/>
          <p:nvPr/>
        </p:nvSpPr>
        <p:spPr>
          <a:xfrm>
            <a:off x="17506142" y="2907530"/>
            <a:ext cx="21695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New Nursing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Sim Lab and 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Control Room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defTabSz="1828800"/>
            <a:r>
              <a:rPr lang="en-US" sz="2800" i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1,813 ASF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15531485" y="2895601"/>
            <a:ext cx="2065076" cy="3398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72"/>
          <p:cNvSpPr>
            <a:spLocks noChangeArrowheads="1"/>
          </p:cNvSpPr>
          <p:nvPr/>
        </p:nvSpPr>
        <p:spPr bwMode="auto">
          <a:xfrm>
            <a:off x="2553562" y="971550"/>
            <a:ext cx="94237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Gothic A1 ExtraBold" pitchFamily="2" charset="-127"/>
                <a:cs typeface="Arial" pitchFamily="34" charset="0"/>
              </a:rPr>
              <a:t>Trinidad State College: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Arial" pitchFamily="34" charset="0"/>
                <a:cs typeface="Arial" pitchFamily="34" charset="0"/>
              </a:rPr>
              <a:t>	SLV Campus, Alamosa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82"/>
          <p:cNvSpPr>
            <a:spLocks noChangeArrowheads="1"/>
          </p:cNvSpPr>
          <p:nvPr/>
        </p:nvSpPr>
        <p:spPr bwMode="auto">
          <a:xfrm>
            <a:off x="768510" y="3506583"/>
            <a:ext cx="22850154" cy="917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Serve 500 – 600 students each semester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Signature programs: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Nursing (CNA to BSN)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Medical Assisting, Dental Assisting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EMS, Paramedic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Law Enforcement Academy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Teacher Prep (Early Childhood, Elementary)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Welding, Construction Trades, Automotive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/>
              <a:t>Adult Basic Ed and GED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800" b="1" i="1" dirty="0">
              <a:cs typeface="Calibri"/>
            </a:endParaRP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cs typeface="Calibri"/>
              </a:rPr>
              <a:t>Train the majority of healthcare workers, law enforcement officers, and first responders in the Valley.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#3 Nursing program in the state by NCLEX pass rates.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800" b="1" i="1" dirty="0">
              <a:cs typeface="Calibri"/>
            </a:endParaRP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800" b="1" i="1" dirty="0">
              <a:ea typeface="+mn-lt"/>
              <a:cs typeface="+mn-lt"/>
            </a:endParaRPr>
          </a:p>
          <a:p>
            <a:pPr>
              <a:buClr>
                <a:srgbClr val="F0BF2E"/>
              </a:buClr>
            </a:pPr>
            <a:endParaRPr lang="en-US" sz="4400" dirty="0">
              <a:cs typeface="Calibri"/>
            </a:endParaRPr>
          </a:p>
        </p:txBody>
      </p:sp>
      <p:sp>
        <p:nvSpPr>
          <p:cNvPr id="13" name="Freeform 575"/>
          <p:cNvSpPr>
            <a:spLocks/>
          </p:cNvSpPr>
          <p:nvPr/>
        </p:nvSpPr>
        <p:spPr bwMode="auto">
          <a:xfrm>
            <a:off x="1587" y="1122363"/>
            <a:ext cx="719137" cy="266700"/>
          </a:xfrm>
          <a:custGeom>
            <a:avLst/>
            <a:gdLst/>
            <a:ahLst/>
            <a:cxnLst>
              <a:cxn ang="0">
                <a:pos x="170" y="32"/>
              </a:cxn>
              <a:cxn ang="0">
                <a:pos x="139" y="0"/>
              </a:cxn>
              <a:cxn ang="0">
                <a:pos x="0" y="0"/>
              </a:cxn>
              <a:cxn ang="0">
                <a:pos x="0" y="63"/>
              </a:cxn>
              <a:cxn ang="0">
                <a:pos x="139" y="63"/>
              </a:cxn>
              <a:cxn ang="0">
                <a:pos x="170" y="32"/>
              </a:cxn>
            </a:cxnLst>
            <a:rect l="0" t="0" r="r" b="b"/>
            <a:pathLst>
              <a:path w="170" h="63">
                <a:moveTo>
                  <a:pt x="170" y="32"/>
                </a:moveTo>
                <a:cubicBezTo>
                  <a:pt x="170" y="14"/>
                  <a:pt x="156" y="0"/>
                  <a:pt x="13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39" y="63"/>
                  <a:pt x="139" y="63"/>
                  <a:pt x="139" y="63"/>
                </a:cubicBezTo>
                <a:cubicBezTo>
                  <a:pt x="156" y="63"/>
                  <a:pt x="170" y="49"/>
                  <a:pt x="170" y="32"/>
                </a:cubicBezTo>
              </a:path>
            </a:pathLst>
          </a:custGeom>
          <a:solidFill>
            <a:srgbClr val="FFD6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199" y="566127"/>
            <a:ext cx="8523775" cy="7004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82"/>
          <p:cNvSpPr>
            <a:spLocks noChangeArrowheads="1"/>
          </p:cNvSpPr>
          <p:nvPr/>
        </p:nvSpPr>
        <p:spPr bwMode="auto">
          <a:xfrm>
            <a:off x="720724" y="4343400"/>
            <a:ext cx="1549349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b="1" dirty="0">
                <a:cs typeface="Calibri"/>
              </a:rPr>
              <a:t>Main building </a:t>
            </a:r>
            <a:r>
              <a:rPr lang="en-US" sz="4400" dirty="0">
                <a:cs typeface="Calibri"/>
              </a:rPr>
              <a:t>– 1936 (originally an elementary school)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cs typeface="Calibri"/>
              </a:rPr>
              <a:t>Vocational trades bays added in 1998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cs typeface="Calibri"/>
              </a:rPr>
              <a:t>Addition of  2 science lab/classrooms added in 2015</a:t>
            </a:r>
          </a:p>
          <a:p>
            <a:pPr lvl="1">
              <a:buClr>
                <a:srgbClr val="F0BF2E"/>
              </a:buClr>
            </a:pPr>
            <a:endParaRPr lang="en-US" sz="4400" dirty="0">
              <a:cs typeface="Calibri"/>
            </a:endParaRP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b="1" dirty="0">
                <a:cs typeface="Calibri"/>
              </a:rPr>
              <a:t>Allied Health building </a:t>
            </a:r>
            <a:r>
              <a:rPr lang="en-US" sz="4400" dirty="0">
                <a:cs typeface="Calibri"/>
              </a:rPr>
              <a:t>– 1965 (previously mental health clinic)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cs typeface="Calibri"/>
              </a:rPr>
              <a:t>Purchased in 2002 by TSC Foundation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cs typeface="Calibri"/>
              </a:rPr>
              <a:t>Poor condition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cs typeface="Calibri"/>
              </a:rPr>
              <a:t>Slated for demolition in Facilities Master Plan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4400" dirty="0">
              <a:cs typeface="Calibri"/>
            </a:endParaRPr>
          </a:p>
        </p:txBody>
      </p:sp>
      <p:sp>
        <p:nvSpPr>
          <p:cNvPr id="13" name="Freeform 575"/>
          <p:cNvSpPr>
            <a:spLocks/>
          </p:cNvSpPr>
          <p:nvPr/>
        </p:nvSpPr>
        <p:spPr bwMode="auto">
          <a:xfrm>
            <a:off x="1587" y="1122363"/>
            <a:ext cx="719137" cy="266700"/>
          </a:xfrm>
          <a:custGeom>
            <a:avLst/>
            <a:gdLst/>
            <a:ahLst/>
            <a:cxnLst>
              <a:cxn ang="0">
                <a:pos x="170" y="32"/>
              </a:cxn>
              <a:cxn ang="0">
                <a:pos x="139" y="0"/>
              </a:cxn>
              <a:cxn ang="0">
                <a:pos x="0" y="0"/>
              </a:cxn>
              <a:cxn ang="0">
                <a:pos x="0" y="63"/>
              </a:cxn>
              <a:cxn ang="0">
                <a:pos x="139" y="63"/>
              </a:cxn>
              <a:cxn ang="0">
                <a:pos x="170" y="32"/>
              </a:cxn>
            </a:cxnLst>
            <a:rect l="0" t="0" r="r" b="b"/>
            <a:pathLst>
              <a:path w="170" h="63">
                <a:moveTo>
                  <a:pt x="170" y="32"/>
                </a:moveTo>
                <a:cubicBezTo>
                  <a:pt x="170" y="14"/>
                  <a:pt x="156" y="0"/>
                  <a:pt x="13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39" y="63"/>
                  <a:pt x="139" y="63"/>
                  <a:pt x="139" y="63"/>
                </a:cubicBezTo>
                <a:cubicBezTo>
                  <a:pt x="156" y="63"/>
                  <a:pt x="170" y="49"/>
                  <a:pt x="170" y="32"/>
                </a:cubicBezTo>
              </a:path>
            </a:pathLst>
          </a:custGeom>
          <a:solidFill>
            <a:srgbClr val="FFD6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DEECA-3226-D244-A6EB-DA211EE6D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587" y="971550"/>
            <a:ext cx="5595004" cy="1112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472">
            <a:extLst>
              <a:ext uri="{FF2B5EF4-FFF2-40B4-BE49-F238E27FC236}">
                <a16:creationId xmlns:a16="http://schemas.microsoft.com/office/drawing/2014/main" id="{6F4CFB2D-CFA0-4E18-0669-ACD72BE4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086" y="971550"/>
            <a:ext cx="994868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Gothic A1 ExtraBold" pitchFamily="2" charset="-127"/>
                <a:cs typeface="Arial" pitchFamily="34" charset="0"/>
              </a:rPr>
              <a:t>Trinidad State College: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Arial" pitchFamily="34" charset="0"/>
                <a:cs typeface="Arial" pitchFamily="34" charset="0"/>
              </a:rPr>
              <a:t>	Valley Campus, Alamosa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72"/>
          <p:cNvSpPr>
            <a:spLocks noChangeArrowheads="1"/>
          </p:cNvSpPr>
          <p:nvPr/>
        </p:nvSpPr>
        <p:spPr bwMode="auto">
          <a:xfrm>
            <a:off x="1144587" y="971550"/>
            <a:ext cx="1785254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Gothic A1 ExtraBold" pitchFamily="2" charset="-127"/>
                <a:cs typeface="Arial" pitchFamily="34" charset="0"/>
              </a:rPr>
              <a:t>Major issues to be addressed in project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3763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82"/>
          <p:cNvSpPr>
            <a:spLocks noChangeArrowheads="1"/>
          </p:cNvSpPr>
          <p:nvPr/>
        </p:nvSpPr>
        <p:spPr bwMode="auto">
          <a:xfrm>
            <a:off x="965831" y="2820357"/>
            <a:ext cx="18591131" cy="947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Condition and performance of HVAC systems/equipment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Age of roofing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Non-accessible restrooms and elevators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Age and condition of main electrical service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Interior finishes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Single pane windows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Poor efficiency of lighting and controls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Lack of fire sprinkler system in majority of building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Lack of clear building entrance/security concerns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Lack of study space or student gathering spaces</a:t>
            </a: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Poor condition of Allied Health building overall</a:t>
            </a:r>
          </a:p>
          <a:p>
            <a:pPr marL="1545839" lvl="1" indent="-457200">
              <a:buClr>
                <a:srgbClr val="F0BF2E"/>
              </a:buClr>
              <a:buFont typeface="Wingdings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  <a:cs typeface="Calibri"/>
              </a:rPr>
              <a:t>inadequate to support learning</a:t>
            </a:r>
          </a:p>
          <a:p>
            <a:pPr>
              <a:buClr>
                <a:srgbClr val="F0BF2E"/>
              </a:buClr>
            </a:pPr>
            <a:endParaRPr lang="en-US" sz="4400" dirty="0">
              <a:solidFill>
                <a:srgbClr val="0070C0"/>
              </a:solidFill>
              <a:cs typeface="Calibri"/>
            </a:endParaRPr>
          </a:p>
          <a:p>
            <a:pPr marL="457200" indent="-457200">
              <a:buClr>
                <a:srgbClr val="F0BF2E"/>
              </a:buClr>
              <a:buFont typeface="Wingdings" pitchFamily="2" charset="2"/>
              <a:buChar char="Ø"/>
            </a:pPr>
            <a:endParaRPr lang="en-US" sz="4400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13" name="Freeform 575"/>
          <p:cNvSpPr>
            <a:spLocks/>
          </p:cNvSpPr>
          <p:nvPr/>
        </p:nvSpPr>
        <p:spPr bwMode="auto">
          <a:xfrm>
            <a:off x="1587" y="1122363"/>
            <a:ext cx="719137" cy="266700"/>
          </a:xfrm>
          <a:custGeom>
            <a:avLst/>
            <a:gdLst/>
            <a:ahLst/>
            <a:cxnLst>
              <a:cxn ang="0">
                <a:pos x="170" y="32"/>
              </a:cxn>
              <a:cxn ang="0">
                <a:pos x="139" y="0"/>
              </a:cxn>
              <a:cxn ang="0">
                <a:pos x="0" y="0"/>
              </a:cxn>
              <a:cxn ang="0">
                <a:pos x="0" y="63"/>
              </a:cxn>
              <a:cxn ang="0">
                <a:pos x="139" y="63"/>
              </a:cxn>
              <a:cxn ang="0">
                <a:pos x="170" y="32"/>
              </a:cxn>
            </a:cxnLst>
            <a:rect l="0" t="0" r="r" b="b"/>
            <a:pathLst>
              <a:path w="170" h="63">
                <a:moveTo>
                  <a:pt x="170" y="32"/>
                </a:moveTo>
                <a:cubicBezTo>
                  <a:pt x="170" y="14"/>
                  <a:pt x="156" y="0"/>
                  <a:pt x="13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39" y="63"/>
                  <a:pt x="139" y="63"/>
                  <a:pt x="139" y="63"/>
                </a:cubicBezTo>
                <a:cubicBezTo>
                  <a:pt x="156" y="63"/>
                  <a:pt x="170" y="49"/>
                  <a:pt x="170" y="32"/>
                </a:cubicBezTo>
              </a:path>
            </a:pathLst>
          </a:custGeom>
          <a:solidFill>
            <a:srgbClr val="FFD6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3ABF1-4CC1-CEDF-9339-249C060B1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481" y="11106150"/>
            <a:ext cx="52705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BC5DB58F-59D8-99DE-A72F-46C6A5364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370" y="916778"/>
            <a:ext cx="7506554" cy="10008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A0485-171E-7F2A-6516-6A873E46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95" y="959308"/>
            <a:ext cx="9769366" cy="11882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F67538-491F-50A4-956F-D3BF1D4E7291}"/>
              </a:ext>
            </a:extLst>
          </p:cNvPr>
          <p:cNvSpPr txBox="1"/>
          <p:nvPr/>
        </p:nvSpPr>
        <p:spPr>
          <a:xfrm>
            <a:off x="5301750" y="8616462"/>
            <a:ext cx="161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Proposed </a:t>
            </a:r>
          </a:p>
          <a:p>
            <a:r>
              <a:rPr lang="en-US" sz="2000" dirty="0"/>
              <a:t>New Addition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760E8-2DAD-78C1-C5B5-A996835AED1D}"/>
              </a:ext>
            </a:extLst>
          </p:cNvPr>
          <p:cNvSpPr txBox="1"/>
          <p:nvPr/>
        </p:nvSpPr>
        <p:spPr>
          <a:xfrm>
            <a:off x="13919078" y="11236569"/>
            <a:ext cx="7929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Main building </a:t>
            </a:r>
            <a:r>
              <a:rPr lang="en-US" sz="3200" dirty="0"/>
              <a:t>– “Elementary School” floorplan</a:t>
            </a:r>
          </a:p>
          <a:p>
            <a:r>
              <a:rPr lang="en-US" sz="3200" dirty="0"/>
              <a:t>No main entrance, reception, or lobby – poor </a:t>
            </a:r>
          </a:p>
          <a:p>
            <a:r>
              <a:rPr lang="en-US" sz="3200" dirty="0"/>
              <a:t> wayfinding to student services. </a:t>
            </a:r>
          </a:p>
        </p:txBody>
      </p:sp>
    </p:spTree>
    <p:extLst>
      <p:ext uri="{BB962C8B-B14F-4D97-AF65-F5344CB8AC3E}">
        <p14:creationId xmlns:p14="http://schemas.microsoft.com/office/powerpoint/2010/main" val="1676559173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indow, floor, building&#10;&#10;Description automatically generated">
            <a:extLst>
              <a:ext uri="{FF2B5EF4-FFF2-40B4-BE49-F238E27FC236}">
                <a16:creationId xmlns:a16="http://schemas.microsoft.com/office/drawing/2014/main" id="{F1E146D1-26CB-BB16-4642-97B47F839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25401"/>
          <a:stretch/>
        </p:blipFill>
        <p:spPr>
          <a:xfrm>
            <a:off x="164096" y="266700"/>
            <a:ext cx="8681325" cy="8672027"/>
          </a:xfrm>
          <a:prstGeom prst="rect">
            <a:avLst/>
          </a:prstGeom>
        </p:spPr>
      </p:pic>
      <p:pic>
        <p:nvPicPr>
          <p:cNvPr id="9" name="Picture 8" descr="A picture containing indoor, ceiling, floor, room&#10;&#10;Description automatically generated">
            <a:extLst>
              <a:ext uri="{FF2B5EF4-FFF2-40B4-BE49-F238E27FC236}">
                <a16:creationId xmlns:a16="http://schemas.microsoft.com/office/drawing/2014/main" id="{6CE1C9FD-0C3A-4D23-ED73-7169F7360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5" r="1720"/>
          <a:stretch/>
        </p:blipFill>
        <p:spPr>
          <a:xfrm>
            <a:off x="9002519" y="4777273"/>
            <a:ext cx="15014478" cy="8672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2B101-7FBA-AEB2-BE00-9110435CB3E5}"/>
              </a:ext>
            </a:extLst>
          </p:cNvPr>
          <p:cNvSpPr txBox="1"/>
          <p:nvPr/>
        </p:nvSpPr>
        <p:spPr>
          <a:xfrm>
            <a:off x="11746523" y="1441938"/>
            <a:ext cx="8690456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Indoor Climate Control: </a:t>
            </a:r>
            <a:r>
              <a:rPr lang="en-US" dirty="0"/>
              <a:t>Temperature</a:t>
            </a:r>
          </a:p>
          <a:p>
            <a:r>
              <a:rPr lang="en-US" dirty="0"/>
              <a:t>fluctuates from 55 degrees in winter </a:t>
            </a:r>
          </a:p>
          <a:p>
            <a:r>
              <a:rPr lang="en-US" dirty="0"/>
              <a:t>to 105 degrees in summer.</a:t>
            </a:r>
          </a:p>
        </p:txBody>
      </p:sp>
    </p:spTree>
    <p:extLst>
      <p:ext uri="{BB962C8B-B14F-4D97-AF65-F5344CB8AC3E}">
        <p14:creationId xmlns:p14="http://schemas.microsoft.com/office/powerpoint/2010/main" val="42017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Description automatically generated">
            <a:extLst>
              <a:ext uri="{FF2B5EF4-FFF2-40B4-BE49-F238E27FC236}">
                <a16:creationId xmlns:a16="http://schemas.microsoft.com/office/drawing/2014/main" id="{7F823DB4-B971-4DBB-8DF6-6A2135A20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 r="5188" b="19231"/>
          <a:stretch/>
        </p:blipFill>
        <p:spPr>
          <a:xfrm>
            <a:off x="1265108" y="802432"/>
            <a:ext cx="8625342" cy="8621486"/>
          </a:xfrm>
          <a:prstGeom prst="rect">
            <a:avLst/>
          </a:prstGeom>
        </p:spPr>
      </p:pic>
      <p:pic>
        <p:nvPicPr>
          <p:cNvPr id="5" name="Picture 4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99649EBF-2908-FA12-A7A7-6BC185B19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494" y="492370"/>
            <a:ext cx="6132635" cy="8176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711AE-B80C-5938-E35C-5F5F8611A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50" y="8845061"/>
            <a:ext cx="6274353" cy="4194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D8711-5E8C-37B9-D673-83A19D2DF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5" r="25605"/>
          <a:stretch/>
        </p:blipFill>
        <p:spPr>
          <a:xfrm>
            <a:off x="16508169" y="9029544"/>
            <a:ext cx="1857068" cy="41940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F4111-32E9-B386-DFAB-2E5873E571CA}"/>
              </a:ext>
            </a:extLst>
          </p:cNvPr>
          <p:cNvSpPr txBox="1"/>
          <p:nvPr/>
        </p:nvSpPr>
        <p:spPr>
          <a:xfrm>
            <a:off x="10571266" y="2480218"/>
            <a:ext cx="543841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Allied Health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Poorly performing HVAC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Failing flat metal roof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Inefficient single pane windows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Raised wood floor – low bearing </a:t>
            </a:r>
          </a:p>
          <a:p>
            <a:r>
              <a:rPr lang="en-US" sz="2800" dirty="0"/>
              <a:t>       capacity (not commercial grade)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 ceilings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Aging plumbing, failing septic</a:t>
            </a:r>
          </a:p>
        </p:txBody>
      </p:sp>
    </p:spTree>
    <p:extLst>
      <p:ext uri="{BB962C8B-B14F-4D97-AF65-F5344CB8AC3E}">
        <p14:creationId xmlns:p14="http://schemas.microsoft.com/office/powerpoint/2010/main" val="2632527446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id="{B3F6984A-6601-681B-FC35-0D28D6F29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4" r="3813" b="14263"/>
          <a:stretch/>
        </p:blipFill>
        <p:spPr>
          <a:xfrm>
            <a:off x="1041173" y="1119673"/>
            <a:ext cx="8494713" cy="7445830"/>
          </a:xfrm>
          <a:prstGeom prst="rect">
            <a:avLst/>
          </a:prstGeom>
        </p:spPr>
      </p:pic>
      <p:pic>
        <p:nvPicPr>
          <p:cNvPr id="5" name="Picture 4" descr="A picture containing indoor, wall, floor, office&#10;&#10;Description automatically generated">
            <a:extLst>
              <a:ext uri="{FF2B5EF4-FFF2-40B4-BE49-F238E27FC236}">
                <a16:creationId xmlns:a16="http://schemas.microsoft.com/office/drawing/2014/main" id="{BB921099-7350-2183-D4C6-F5A7666D2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23537" r="7808" b="17144"/>
          <a:stretch/>
        </p:blipFill>
        <p:spPr>
          <a:xfrm>
            <a:off x="15470153" y="429209"/>
            <a:ext cx="8024328" cy="8136294"/>
          </a:xfrm>
          <a:prstGeom prst="rect">
            <a:avLst/>
          </a:prstGeom>
        </p:spPr>
      </p:pic>
      <p:pic>
        <p:nvPicPr>
          <p:cNvPr id="7" name="Picture 6" descr="A picture containing wall, window, indoor, building&#10;&#10;Description automatically generated">
            <a:extLst>
              <a:ext uri="{FF2B5EF4-FFF2-40B4-BE49-F238E27FC236}">
                <a16:creationId xmlns:a16="http://schemas.microsoft.com/office/drawing/2014/main" id="{EF949C1E-D59B-B485-AF7A-A87FAB9DC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 r="1947" b="3416"/>
          <a:stretch/>
        </p:blipFill>
        <p:spPr>
          <a:xfrm>
            <a:off x="9759822" y="3918856"/>
            <a:ext cx="7520473" cy="9367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7D8A4-5473-4444-8905-6778D78A1A41}"/>
              </a:ext>
            </a:extLst>
          </p:cNvPr>
          <p:cNvSpPr txBox="1"/>
          <p:nvPr/>
        </p:nvSpPr>
        <p:spPr>
          <a:xfrm>
            <a:off x="2321169" y="9829800"/>
            <a:ext cx="499046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Allied Health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of space heaters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Single pane windows drafty</a:t>
            </a:r>
          </a:p>
        </p:txBody>
      </p:sp>
    </p:spTree>
    <p:extLst>
      <p:ext uri="{BB962C8B-B14F-4D97-AF65-F5344CB8AC3E}">
        <p14:creationId xmlns:p14="http://schemas.microsoft.com/office/powerpoint/2010/main" val="2489270715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eiling, indoor, wall&#10;&#10;Description automatically generated">
            <a:extLst>
              <a:ext uri="{FF2B5EF4-FFF2-40B4-BE49-F238E27FC236}">
                <a16:creationId xmlns:a16="http://schemas.microsoft.com/office/drawing/2014/main" id="{B032B9F9-3389-17E9-7959-3752C66B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1" r="5269"/>
          <a:stretch/>
        </p:blipFill>
        <p:spPr>
          <a:xfrm>
            <a:off x="1026846" y="1623527"/>
            <a:ext cx="8844942" cy="9535885"/>
          </a:xfrm>
          <a:prstGeom prst="rect">
            <a:avLst/>
          </a:prstGeom>
        </p:spPr>
      </p:pic>
      <p:pic>
        <p:nvPicPr>
          <p:cNvPr id="5" name="Picture 4" descr="A person sleeping in a hospital room&#10;&#10;Description automatically generated with low confidence">
            <a:extLst>
              <a:ext uri="{FF2B5EF4-FFF2-40B4-BE49-F238E27FC236}">
                <a16:creationId xmlns:a16="http://schemas.microsoft.com/office/drawing/2014/main" id="{F5599E85-A34D-3048-7949-19AE63563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25" y="330221"/>
            <a:ext cx="9791668" cy="13055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A4492-AD5D-A61A-A294-CA1C27A8633F}"/>
              </a:ext>
            </a:extLst>
          </p:cNvPr>
          <p:cNvSpPr txBox="1"/>
          <p:nvPr/>
        </p:nvSpPr>
        <p:spPr>
          <a:xfrm>
            <a:off x="1600200" y="11728939"/>
            <a:ext cx="8871275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Allied Health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Roof leaks above computers and simulation mannequins</a:t>
            </a:r>
          </a:p>
        </p:txBody>
      </p:sp>
    </p:spTree>
    <p:extLst>
      <p:ext uri="{BB962C8B-B14F-4D97-AF65-F5344CB8AC3E}">
        <p14:creationId xmlns:p14="http://schemas.microsoft.com/office/powerpoint/2010/main" val="4150612786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11599</TotalTime>
  <Words>557</Words>
  <Application>Microsoft Macintosh PowerPoint</Application>
  <PresentationFormat>Custom</PresentationFormat>
  <Paragraphs>120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Gothic A1 ExtraBold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Main Building Addition One-Stop Student Services, Offices, Assembly Allied Health Relocation Nursing Classrooms, EMS Lab First Floor  </vt:lpstr>
      <vt:lpstr>  Allied Health Relocation Dental Assisting, Nurse Aide, Nursing Sim Labs - Second Floor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Cotton, Todd</cp:lastModifiedBy>
  <cp:revision>238</cp:revision>
  <cp:lastPrinted>2021-08-05T17:04:10Z</cp:lastPrinted>
  <dcterms:created xsi:type="dcterms:W3CDTF">2018-07-11T02:24:06Z</dcterms:created>
  <dcterms:modified xsi:type="dcterms:W3CDTF">2024-02-12T21:30:42Z</dcterms:modified>
</cp:coreProperties>
</file>