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68" r:id="rId6"/>
    <p:sldId id="325" r:id="rId7"/>
    <p:sldId id="304" r:id="rId8"/>
    <p:sldId id="293" r:id="rId9"/>
    <p:sldId id="257" r:id="rId10"/>
    <p:sldId id="292" r:id="rId11"/>
    <p:sldId id="324" r:id="rId12"/>
    <p:sldId id="306" r:id="rId13"/>
    <p:sldId id="318" r:id="rId14"/>
    <p:sldId id="312" r:id="rId15"/>
    <p:sldId id="305" r:id="rId16"/>
    <p:sldId id="307" r:id="rId17"/>
    <p:sldId id="317" r:id="rId18"/>
    <p:sldId id="310" r:id="rId19"/>
    <p:sldId id="308" r:id="rId20"/>
    <p:sldId id="309" r:id="rId21"/>
    <p:sldId id="311" r:id="rId22"/>
    <p:sldId id="314" r:id="rId23"/>
    <p:sldId id="313" r:id="rId24"/>
    <p:sldId id="316" r:id="rId25"/>
    <p:sldId id="320" r:id="rId26"/>
    <p:sldId id="321" r:id="rId27"/>
    <p:sldId id="322" r:id="rId28"/>
    <p:sldId id="323" r:id="rId29"/>
    <p:sldId id="267" r:id="rId3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212"/>
    <a:srgbClr val="FFC000"/>
    <a:srgbClr val="023173"/>
    <a:srgbClr val="2A4259"/>
    <a:srgbClr val="B5172C"/>
    <a:srgbClr val="7E8D9C"/>
    <a:srgbClr val="6F8091"/>
    <a:srgbClr val="E67300"/>
    <a:srgbClr val="FF8100"/>
    <a:srgbClr val="F4A1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869" autoAdjust="0"/>
  </p:normalViewPr>
  <p:slideViewPr>
    <p:cSldViewPr>
      <p:cViewPr varScale="1">
        <p:scale>
          <a:sx n="90" d="100"/>
          <a:sy n="90" d="100"/>
        </p:scale>
        <p:origin x="84" y="462"/>
      </p:cViewPr>
      <p:guideLst>
        <p:guide orient="horz" pos="2160"/>
        <p:guide pos="288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solidFill>
                  <a:srgbClr val="023073"/>
                </a:solidFill>
              </a:rPr>
              <a:t>Q1 What space on the TS Trinidad Campus is your most preferred</a:t>
            </a:r>
            <a:r>
              <a:rPr lang="en-US" sz="1200" baseline="0">
                <a:solidFill>
                  <a:srgbClr val="023073"/>
                </a:solidFill>
              </a:rPr>
              <a:t> place to study? </a:t>
            </a:r>
            <a:r>
              <a:rPr lang="en-US" sz="1200" baseline="0"/>
              <a:t>(21 responses)</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841605976727314E-2"/>
          <c:y val="0.21515250248891304"/>
          <c:w val="0.30255157525104581"/>
          <c:h val="0.43668774161850454"/>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7A-4DBC-9C82-60B06D4B55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C7A-4DBC-9C82-60B06D4B55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7A-4DBC-9C82-60B06D4B55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7A-4DBC-9C82-60B06D4B55E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C7A-4DBC-9C82-60B06D4B55E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C7A-4DBC-9C82-60B06D4B55E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C7A-4DBC-9C82-60B06D4B55E7}"/>
              </c:ext>
            </c:extLst>
          </c:dPt>
          <c:dLbls>
            <c:dLbl>
              <c:idx val="0"/>
              <c:tx>
                <c:rich>
                  <a:bodyPr/>
                  <a:lstStyle/>
                  <a:p>
                    <a:r>
                      <a:rPr lang="en-US"/>
                      <a:t>Dorm Room: </a:t>
                    </a:r>
                    <a:fld id="{578355B3-00EB-4B57-928A-40B63261D4DB}" type="VALUE">
                      <a:rPr lang="en-US"/>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C7A-4DBC-9C82-60B06D4B55E7}"/>
                </c:ext>
              </c:extLst>
            </c:dLbl>
            <c:dLbl>
              <c:idx val="1"/>
              <c:layout>
                <c:manualLayout>
                  <c:x val="-0.13944210045416677"/>
                  <c:y val="-0.17045033163957954"/>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r>
                      <a:rPr lang="en-US"/>
                      <a:t>Student</a:t>
                    </a:r>
                  </a:p>
                  <a:p>
                    <a:pPr>
                      <a:defRPr sz="1100">
                        <a:solidFill>
                          <a:schemeClr val="bg1"/>
                        </a:solidFill>
                      </a:defRPr>
                    </a:pPr>
                    <a:r>
                      <a:rPr lang="en-US"/>
                      <a:t> Success</a:t>
                    </a:r>
                    <a:r>
                      <a:rPr lang="en-US" baseline="0"/>
                      <a:t> / Library: </a:t>
                    </a:r>
                    <a:fld id="{2958835F-055D-47D9-94C2-5734FE72335B}" type="VALUE">
                      <a:rPr lang="en-US"/>
                      <a:pPr>
                        <a:defRPr sz="1100">
                          <a:solidFill>
                            <a:schemeClr val="bg1"/>
                          </a:solidFill>
                        </a:defRPr>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9265073947667805"/>
                      <c:h val="0.15389162561576356"/>
                    </c:manualLayout>
                  </c15:layout>
                  <c15:dlblFieldTable/>
                  <c15:showDataLabelsRange val="0"/>
                </c:ext>
                <c:ext xmlns:c16="http://schemas.microsoft.com/office/drawing/2014/chart" uri="{C3380CC4-5D6E-409C-BE32-E72D297353CC}">
                  <c16:uniqueId val="{00000003-5C7A-4DBC-9C82-60B06D4B55E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Sheet1!$A$2:$A$8</c:f>
              <c:strCache>
                <c:ptCount val="7"/>
                <c:pt idx="0">
                  <c:v>Dorm room: 28%</c:v>
                </c:pt>
                <c:pt idx="1">
                  <c:v>Student Success Center / Freudenthal Library: 28%</c:v>
                </c:pt>
                <c:pt idx="2">
                  <c:v>I prefer not to study on campus becaise the campus options don't suit me.: 24%</c:v>
                </c:pt>
                <c:pt idx="3">
                  <c:v>Dorm study lounge: 5%</c:v>
                </c:pt>
                <c:pt idx="4">
                  <c:v>Dedicated computer lab room: 5%</c:v>
                </c:pt>
                <c:pt idx="5">
                  <c:v>Any outside courtyard area: 5%</c:v>
                </c:pt>
                <c:pt idx="6">
                  <c:v>Other - classrooms of teachers whose classes I take.: 5%</c:v>
                </c:pt>
              </c:strCache>
            </c:strRef>
          </c:cat>
          <c:val>
            <c:numRef>
              <c:f>Sheet1!$B$2:$B$8</c:f>
              <c:numCache>
                <c:formatCode>0%</c:formatCode>
                <c:ptCount val="7"/>
                <c:pt idx="0">
                  <c:v>0.28000000000000003</c:v>
                </c:pt>
                <c:pt idx="1">
                  <c:v>0.28000000000000003</c:v>
                </c:pt>
                <c:pt idx="2">
                  <c:v>0.24</c:v>
                </c:pt>
                <c:pt idx="3">
                  <c:v>0.05</c:v>
                </c:pt>
                <c:pt idx="4">
                  <c:v>0.05</c:v>
                </c:pt>
                <c:pt idx="5">
                  <c:v>0.05</c:v>
                </c:pt>
                <c:pt idx="6">
                  <c:v>0.05</c:v>
                </c:pt>
              </c:numCache>
            </c:numRef>
          </c:val>
          <c:extLst>
            <c:ext xmlns:c16="http://schemas.microsoft.com/office/drawing/2014/chart" uri="{C3380CC4-5D6E-409C-BE32-E72D297353CC}">
              <c16:uniqueId val="{0000000E-5C7A-4DBC-9C82-60B06D4B55E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8101027473954835"/>
          <c:y val="0.16386356753482736"/>
          <c:w val="0.60869904060627233"/>
          <c:h val="0.7996918534221684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7A2D7F0-AD17-4D25-AAB6-D515762B8B46}" type="datetimeFigureOut">
              <a:rPr lang="en-US" smtClean="0"/>
              <a:t>6/28/2023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FBED404-FB6A-48C1-9E06-CBDB75B76AAE}" type="slidenum">
              <a:rPr lang="en-US" smtClean="0"/>
              <a:t>‹#›</a:t>
            </a:fld>
            <a:endParaRPr lang="en-US"/>
          </a:p>
        </p:txBody>
      </p:sp>
    </p:spTree>
    <p:extLst>
      <p:ext uri="{BB962C8B-B14F-4D97-AF65-F5344CB8AC3E}">
        <p14:creationId xmlns:p14="http://schemas.microsoft.com/office/powerpoint/2010/main" val="3262391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ED404-FB6A-48C1-9E06-CBDB75B76AAE}" type="slidenum">
              <a:rPr lang="en-US" smtClean="0"/>
              <a:t>1</a:t>
            </a:fld>
            <a:endParaRPr lang="en-US"/>
          </a:p>
        </p:txBody>
      </p:sp>
    </p:spTree>
    <p:extLst>
      <p:ext uri="{BB962C8B-B14F-4D97-AF65-F5344CB8AC3E}">
        <p14:creationId xmlns:p14="http://schemas.microsoft.com/office/powerpoint/2010/main" val="42153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16</a:t>
            </a:fld>
            <a:endParaRPr lang="en-US"/>
          </a:p>
        </p:txBody>
      </p:sp>
    </p:spTree>
    <p:extLst>
      <p:ext uri="{BB962C8B-B14F-4D97-AF65-F5344CB8AC3E}">
        <p14:creationId xmlns:p14="http://schemas.microsoft.com/office/powerpoint/2010/main" val="11526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17</a:t>
            </a:fld>
            <a:endParaRPr lang="en-US"/>
          </a:p>
        </p:txBody>
      </p:sp>
    </p:spTree>
    <p:extLst>
      <p:ext uri="{BB962C8B-B14F-4D97-AF65-F5344CB8AC3E}">
        <p14:creationId xmlns:p14="http://schemas.microsoft.com/office/powerpoint/2010/main" val="285654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18</a:t>
            </a:fld>
            <a:endParaRPr lang="en-US"/>
          </a:p>
        </p:txBody>
      </p:sp>
    </p:spTree>
    <p:extLst>
      <p:ext uri="{BB962C8B-B14F-4D97-AF65-F5344CB8AC3E}">
        <p14:creationId xmlns:p14="http://schemas.microsoft.com/office/powerpoint/2010/main" val="383637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19</a:t>
            </a:fld>
            <a:endParaRPr lang="en-US"/>
          </a:p>
        </p:txBody>
      </p:sp>
    </p:spTree>
    <p:extLst>
      <p:ext uri="{BB962C8B-B14F-4D97-AF65-F5344CB8AC3E}">
        <p14:creationId xmlns:p14="http://schemas.microsoft.com/office/powerpoint/2010/main" val="1439011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20</a:t>
            </a:fld>
            <a:endParaRPr lang="en-US"/>
          </a:p>
        </p:txBody>
      </p:sp>
    </p:spTree>
    <p:extLst>
      <p:ext uri="{BB962C8B-B14F-4D97-AF65-F5344CB8AC3E}">
        <p14:creationId xmlns:p14="http://schemas.microsoft.com/office/powerpoint/2010/main" val="4052791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21</a:t>
            </a:fld>
            <a:endParaRPr lang="en-US"/>
          </a:p>
        </p:txBody>
      </p:sp>
    </p:spTree>
    <p:extLst>
      <p:ext uri="{BB962C8B-B14F-4D97-AF65-F5344CB8AC3E}">
        <p14:creationId xmlns:p14="http://schemas.microsoft.com/office/powerpoint/2010/main" val="392943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22</a:t>
            </a:fld>
            <a:endParaRPr lang="en-US"/>
          </a:p>
        </p:txBody>
      </p:sp>
    </p:spTree>
    <p:extLst>
      <p:ext uri="{BB962C8B-B14F-4D97-AF65-F5344CB8AC3E}">
        <p14:creationId xmlns:p14="http://schemas.microsoft.com/office/powerpoint/2010/main" val="2045909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23</a:t>
            </a:fld>
            <a:endParaRPr lang="en-US"/>
          </a:p>
        </p:txBody>
      </p:sp>
    </p:spTree>
    <p:extLst>
      <p:ext uri="{BB962C8B-B14F-4D97-AF65-F5344CB8AC3E}">
        <p14:creationId xmlns:p14="http://schemas.microsoft.com/office/powerpoint/2010/main" val="93579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24</a:t>
            </a:fld>
            <a:endParaRPr lang="en-US"/>
          </a:p>
        </p:txBody>
      </p:sp>
    </p:spTree>
    <p:extLst>
      <p:ext uri="{BB962C8B-B14F-4D97-AF65-F5344CB8AC3E}">
        <p14:creationId xmlns:p14="http://schemas.microsoft.com/office/powerpoint/2010/main" val="931234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25</a:t>
            </a:fld>
            <a:endParaRPr lang="en-US"/>
          </a:p>
        </p:txBody>
      </p:sp>
    </p:spTree>
    <p:extLst>
      <p:ext uri="{BB962C8B-B14F-4D97-AF65-F5344CB8AC3E}">
        <p14:creationId xmlns:p14="http://schemas.microsoft.com/office/powerpoint/2010/main" val="132518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ED404-FB6A-48C1-9E06-CBDB75B76AAE}" type="slidenum">
              <a:rPr lang="en-US" smtClean="0"/>
              <a:t>2</a:t>
            </a:fld>
            <a:endParaRPr lang="en-US"/>
          </a:p>
        </p:txBody>
      </p:sp>
    </p:spTree>
    <p:extLst>
      <p:ext uri="{BB962C8B-B14F-4D97-AF65-F5344CB8AC3E}">
        <p14:creationId xmlns:p14="http://schemas.microsoft.com/office/powerpoint/2010/main" val="174195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ED404-FB6A-48C1-9E06-CBDB75B76AAE}" type="slidenum">
              <a:rPr lang="en-US" smtClean="0"/>
              <a:t>4</a:t>
            </a:fld>
            <a:endParaRPr lang="en-US"/>
          </a:p>
        </p:txBody>
      </p:sp>
    </p:spTree>
    <p:extLst>
      <p:ext uri="{BB962C8B-B14F-4D97-AF65-F5344CB8AC3E}">
        <p14:creationId xmlns:p14="http://schemas.microsoft.com/office/powerpoint/2010/main" val="2855897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9</a:t>
            </a:fld>
            <a:endParaRPr lang="en-US"/>
          </a:p>
        </p:txBody>
      </p:sp>
    </p:spTree>
    <p:extLst>
      <p:ext uri="{BB962C8B-B14F-4D97-AF65-F5344CB8AC3E}">
        <p14:creationId xmlns:p14="http://schemas.microsoft.com/office/powerpoint/2010/main" val="343123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10</a:t>
            </a:fld>
            <a:endParaRPr lang="en-US"/>
          </a:p>
        </p:txBody>
      </p:sp>
    </p:spTree>
    <p:extLst>
      <p:ext uri="{BB962C8B-B14F-4D97-AF65-F5344CB8AC3E}">
        <p14:creationId xmlns:p14="http://schemas.microsoft.com/office/powerpoint/2010/main" val="308405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11</a:t>
            </a:fld>
            <a:endParaRPr lang="en-US"/>
          </a:p>
        </p:txBody>
      </p:sp>
    </p:spTree>
    <p:extLst>
      <p:ext uri="{BB962C8B-B14F-4D97-AF65-F5344CB8AC3E}">
        <p14:creationId xmlns:p14="http://schemas.microsoft.com/office/powerpoint/2010/main" val="412437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13</a:t>
            </a:fld>
            <a:endParaRPr lang="en-US"/>
          </a:p>
        </p:txBody>
      </p:sp>
    </p:spTree>
    <p:extLst>
      <p:ext uri="{BB962C8B-B14F-4D97-AF65-F5344CB8AC3E}">
        <p14:creationId xmlns:p14="http://schemas.microsoft.com/office/powerpoint/2010/main" val="214202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14</a:t>
            </a:fld>
            <a:endParaRPr lang="en-US"/>
          </a:p>
        </p:txBody>
      </p:sp>
    </p:spTree>
    <p:extLst>
      <p:ext uri="{BB962C8B-B14F-4D97-AF65-F5344CB8AC3E}">
        <p14:creationId xmlns:p14="http://schemas.microsoft.com/office/powerpoint/2010/main" val="362023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ED404-FB6A-48C1-9E06-CBDB75B76AAE}" type="slidenum">
              <a:rPr lang="en-US" smtClean="0"/>
              <a:t>15</a:t>
            </a:fld>
            <a:endParaRPr lang="en-US"/>
          </a:p>
        </p:txBody>
      </p:sp>
    </p:spTree>
    <p:extLst>
      <p:ext uri="{BB962C8B-B14F-4D97-AF65-F5344CB8AC3E}">
        <p14:creationId xmlns:p14="http://schemas.microsoft.com/office/powerpoint/2010/main" val="298005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086A7F-0D29-4B21-A8AD-A0DDE7A3FECD}"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305316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86A7F-0D29-4B21-A8AD-A0DDE7A3FECD}"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3017875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86A7F-0D29-4B21-A8AD-A0DDE7A3FECD}"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65535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86A7F-0D29-4B21-A8AD-A0DDE7A3FECD}"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58148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086A7F-0D29-4B21-A8AD-A0DDE7A3FECD}"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298330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86A7F-0D29-4B21-A8AD-A0DDE7A3FECD}"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198684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86A7F-0D29-4B21-A8AD-A0DDE7A3FECD}"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357928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086A7F-0D29-4B21-A8AD-A0DDE7A3FECD}"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200025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86A7F-0D29-4B21-A8AD-A0DDE7A3FECD}"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16995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86A7F-0D29-4B21-A8AD-A0DDE7A3FECD}"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264315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86A7F-0D29-4B21-A8AD-A0DDE7A3FECD}"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D2652-16D7-4044-B705-78188715CD83}" type="slidenum">
              <a:rPr lang="en-US" smtClean="0"/>
              <a:t>‹#›</a:t>
            </a:fld>
            <a:endParaRPr lang="en-US"/>
          </a:p>
        </p:txBody>
      </p:sp>
    </p:spTree>
    <p:extLst>
      <p:ext uri="{BB962C8B-B14F-4D97-AF65-F5344CB8AC3E}">
        <p14:creationId xmlns:p14="http://schemas.microsoft.com/office/powerpoint/2010/main" val="177445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86A7F-0D29-4B21-A8AD-A0DDE7A3FECD}" type="datetimeFigureOut">
              <a:rPr lang="en-US" smtClean="0"/>
              <a:t>6/28/2023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D2652-16D7-4044-B705-78188715CD83}" type="slidenum">
              <a:rPr lang="en-US" smtClean="0"/>
              <a:t>‹#›</a:t>
            </a:fld>
            <a:endParaRPr lang="en-US"/>
          </a:p>
        </p:txBody>
      </p:sp>
    </p:spTree>
    <p:extLst>
      <p:ext uri="{BB962C8B-B14F-4D97-AF65-F5344CB8AC3E}">
        <p14:creationId xmlns:p14="http://schemas.microsoft.com/office/powerpoint/2010/main" val="3197399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eg"/><Relationship Id="rId18" Type="http://schemas.openxmlformats.org/officeDocument/2006/relationships/image" Target="../media/image14.jpeg"/><Relationship Id="rId3" Type="http://schemas.openxmlformats.org/officeDocument/2006/relationships/image" Target="../media/image1.png"/><Relationship Id="rId21" Type="http://schemas.openxmlformats.org/officeDocument/2006/relationships/image" Target="../media/image17.jpeg"/><Relationship Id="rId7" Type="http://schemas.microsoft.com/office/2007/relationships/hdphoto" Target="../media/hdphoto2.wdp"/><Relationship Id="rId12" Type="http://schemas.openxmlformats.org/officeDocument/2006/relationships/image" Target="../media/image8.jpeg"/><Relationship Id="rId17"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jpeg"/><Relationship Id="rId5" Type="http://schemas.microsoft.com/office/2007/relationships/hdphoto" Target="../media/hdphoto1.wdp"/><Relationship Id="rId15" Type="http://schemas.openxmlformats.org/officeDocument/2006/relationships/image" Target="../media/image11.jpeg"/><Relationship Id="rId10" Type="http://schemas.openxmlformats.org/officeDocument/2006/relationships/image" Target="../media/image6.jpeg"/><Relationship Id="rId19" Type="http://schemas.openxmlformats.org/officeDocument/2006/relationships/image" Target="../media/image15.jpeg"/><Relationship Id="rId4" Type="http://schemas.openxmlformats.org/officeDocument/2006/relationships/image" Target="../media/image2.png"/><Relationship Id="rId9" Type="http://schemas.openxmlformats.org/officeDocument/2006/relationships/image" Target="../media/image5.jpeg"/><Relationship Id="rId14" Type="http://schemas.openxmlformats.org/officeDocument/2006/relationships/image" Target="../media/image10.jpg"/></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61.jpe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69.jpeg"/><Relationship Id="rId4" Type="http://schemas.openxmlformats.org/officeDocument/2006/relationships/image" Target="../media/image64.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jp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image" Target="../media/image34.jpeg"/><Relationship Id="rId5" Type="http://schemas.microsoft.com/office/2007/relationships/hdphoto" Target="../media/hdphoto4.wdp"/><Relationship Id="rId10" Type="http://schemas.openxmlformats.org/officeDocument/2006/relationships/image" Target="../media/image78.jpeg"/><Relationship Id="rId4" Type="http://schemas.openxmlformats.org/officeDocument/2006/relationships/image" Target="../media/image75.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3.jpeg"/><Relationship Id="rId7" Type="http://schemas.openxmlformats.org/officeDocument/2006/relationships/image" Target="../media/image8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3.wdp"/><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91.png"/><Relationship Id="rId7"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3.wdp"/><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34.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101.png"/><Relationship Id="rId4" Type="http://schemas.openxmlformats.org/officeDocument/2006/relationships/image" Target="../media/image10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04.png"/><Relationship Id="rId4" Type="http://schemas.openxmlformats.org/officeDocument/2006/relationships/image" Target="../media/image103.jpe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3.wdp"/><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3.wdp"/><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03"/>
          <a:stretch/>
        </p:blipFill>
        <p:spPr>
          <a:xfrm>
            <a:off x="0" y="0"/>
            <a:ext cx="4655750" cy="2828110"/>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Effect>
                      <a14:brightnessContrast bright="40000"/>
                    </a14:imgEffect>
                  </a14:imgLayer>
                </a14:imgProps>
              </a:ext>
              <a:ext uri="{28A0092B-C50C-407E-A947-70E740481C1C}">
                <a14:useLocalDpi xmlns:a14="http://schemas.microsoft.com/office/drawing/2010/main" val="0"/>
              </a:ext>
            </a:extLst>
          </a:blip>
          <a:srcRect r="1012"/>
          <a:stretch/>
        </p:blipFill>
        <p:spPr>
          <a:xfrm>
            <a:off x="3925285" y="-9525"/>
            <a:ext cx="5218716" cy="2837636"/>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14000"/>
                    </a14:imgEffect>
                  </a14:imgLayer>
                </a14:imgProps>
              </a:ext>
              <a:ext uri="{28A0092B-C50C-407E-A947-70E740481C1C}">
                <a14:useLocalDpi xmlns:a14="http://schemas.microsoft.com/office/drawing/2010/main" val="0"/>
              </a:ext>
            </a:extLst>
          </a:blip>
          <a:srcRect/>
          <a:stretch/>
        </p:blipFill>
        <p:spPr>
          <a:xfrm>
            <a:off x="6293809" y="6156938"/>
            <a:ext cx="956406" cy="457799"/>
          </a:xfrm>
          <a:prstGeom prst="rect">
            <a:avLst/>
          </a:prstGeom>
          <a:solidFill>
            <a:srgbClr val="FFFFFF">
              <a:shade val="85000"/>
            </a:srgbClr>
          </a:solidFill>
          <a:ln w="38100" cap="sq">
            <a:noFill/>
            <a:miter lim="800000"/>
          </a:ln>
          <a:effectLst/>
          <a:scene3d>
            <a:camera prst="orthographicFront"/>
            <a:lightRig rig="twoPt" dir="t">
              <a:rot lat="0" lon="0" rev="7200000"/>
            </a:lightRig>
          </a:scene3d>
          <a:sp3d>
            <a:contourClr>
              <a:srgbClr val="FFFFFF"/>
            </a:contourClr>
          </a:sp3d>
        </p:spPr>
      </p:pic>
      <p:sp>
        <p:nvSpPr>
          <p:cNvPr id="22" name="Subtitle 2"/>
          <p:cNvSpPr txBox="1">
            <a:spLocks/>
          </p:cNvSpPr>
          <p:nvPr/>
        </p:nvSpPr>
        <p:spPr>
          <a:xfrm>
            <a:off x="1697612" y="2840035"/>
            <a:ext cx="5830113" cy="58730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900" b="1" dirty="0">
                <a:solidFill>
                  <a:srgbClr val="023173"/>
                </a:solidFill>
                <a:latin typeface="Arial" panose="020B0604020202020204" pitchFamily="34" charset="0"/>
                <a:cs typeface="Arial" panose="020B0604020202020204" pitchFamily="34" charset="0"/>
              </a:rPr>
              <a:t>FACILITIES MASTER PLAN – TRINIDAD CAMPUS</a:t>
            </a:r>
          </a:p>
          <a:p>
            <a:pPr>
              <a:spcBef>
                <a:spcPts val="0"/>
              </a:spcBef>
            </a:pPr>
            <a:r>
              <a:rPr lang="en-US" sz="1400" b="1" dirty="0">
                <a:solidFill>
                  <a:srgbClr val="023173"/>
                </a:solidFill>
                <a:latin typeface="Arial" panose="020B0604020202020204" pitchFamily="34" charset="0"/>
                <a:cs typeface="Arial" panose="020B0604020202020204" pitchFamily="34" charset="0"/>
              </a:rPr>
              <a:t>Community Meeting   December 6, 2021</a:t>
            </a:r>
          </a:p>
        </p:txBody>
      </p:sp>
      <p:pic>
        <p:nvPicPr>
          <p:cNvPr id="20"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99981" y="462308"/>
            <a:ext cx="2096175" cy="22283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2778" t="31818" r="2778" b="36364"/>
          <a:stretch/>
        </p:blipFill>
        <p:spPr>
          <a:xfrm>
            <a:off x="7344596" y="6237403"/>
            <a:ext cx="1441928" cy="296867"/>
          </a:xfrm>
          <a:prstGeom prst="rect">
            <a:avLst/>
          </a:prstGeom>
        </p:spPr>
      </p:pic>
      <p:sp>
        <p:nvSpPr>
          <p:cNvPr id="5" name="5-Point Star 4"/>
          <p:cNvSpPr/>
          <p:nvPr/>
        </p:nvSpPr>
        <p:spPr>
          <a:xfrm>
            <a:off x="2250102" y="1280431"/>
            <a:ext cx="182880" cy="182880"/>
          </a:xfrm>
          <a:prstGeom prst="star5">
            <a:avLst/>
          </a:prstGeom>
          <a:solidFill>
            <a:srgbClr val="F2C21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6480275" y="1234985"/>
            <a:ext cx="182880" cy="182880"/>
          </a:xfrm>
          <a:prstGeom prst="star5">
            <a:avLst/>
          </a:prstGeom>
          <a:solidFill>
            <a:srgbClr val="F2C21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3" name="TextBox 2"/>
          <p:cNvSpPr txBox="1"/>
          <p:nvPr/>
        </p:nvSpPr>
        <p:spPr>
          <a:xfrm>
            <a:off x="-6668" y="5858246"/>
            <a:ext cx="1245341" cy="369332"/>
          </a:xfrm>
          <a:prstGeom prst="rect">
            <a:avLst/>
          </a:prstGeom>
          <a:noFill/>
        </p:spPr>
        <p:txBody>
          <a:bodyPr wrap="none" rtlCol="0">
            <a:spAutoFit/>
          </a:bodyPr>
          <a:lstStyle/>
          <a:p>
            <a:r>
              <a:rPr lang="en-US" i="1" dirty="0">
                <a:solidFill>
                  <a:schemeClr val="bg1">
                    <a:lumMod val="75000"/>
                  </a:schemeClr>
                </a:solidFill>
              </a:rPr>
              <a:t>Classrooms</a:t>
            </a:r>
          </a:p>
        </p:txBody>
      </p:sp>
      <p:sp>
        <p:nvSpPr>
          <p:cNvPr id="18" name="TextBox 17"/>
          <p:cNvSpPr txBox="1"/>
          <p:nvPr/>
        </p:nvSpPr>
        <p:spPr>
          <a:xfrm>
            <a:off x="211454" y="3023206"/>
            <a:ext cx="831638" cy="369332"/>
          </a:xfrm>
          <a:prstGeom prst="rect">
            <a:avLst/>
          </a:prstGeom>
          <a:noFill/>
        </p:spPr>
        <p:txBody>
          <a:bodyPr wrap="none" rtlCol="0">
            <a:spAutoFit/>
          </a:bodyPr>
          <a:lstStyle/>
          <a:p>
            <a:r>
              <a:rPr lang="en-US" i="1" dirty="0">
                <a:solidFill>
                  <a:schemeClr val="bg1">
                    <a:lumMod val="75000"/>
                  </a:schemeClr>
                </a:solidFill>
              </a:rPr>
              <a:t>Offices</a:t>
            </a:r>
          </a:p>
        </p:txBody>
      </p:sp>
      <p:sp>
        <p:nvSpPr>
          <p:cNvPr id="19" name="TextBox 18"/>
          <p:cNvSpPr txBox="1"/>
          <p:nvPr/>
        </p:nvSpPr>
        <p:spPr>
          <a:xfrm>
            <a:off x="2576581" y="3237245"/>
            <a:ext cx="2303387" cy="369332"/>
          </a:xfrm>
          <a:prstGeom prst="rect">
            <a:avLst/>
          </a:prstGeom>
          <a:noFill/>
        </p:spPr>
        <p:txBody>
          <a:bodyPr wrap="none" rtlCol="0">
            <a:spAutoFit/>
          </a:bodyPr>
          <a:lstStyle/>
          <a:p>
            <a:r>
              <a:rPr lang="en-US" i="1" dirty="0">
                <a:solidFill>
                  <a:schemeClr val="bg1">
                    <a:lumMod val="75000"/>
                  </a:schemeClr>
                </a:solidFill>
              </a:rPr>
              <a:t>Recreation &amp; Athletics</a:t>
            </a:r>
          </a:p>
        </p:txBody>
      </p:sp>
      <p:sp>
        <p:nvSpPr>
          <p:cNvPr id="21" name="TextBox 20"/>
          <p:cNvSpPr txBox="1"/>
          <p:nvPr/>
        </p:nvSpPr>
        <p:spPr>
          <a:xfrm>
            <a:off x="3575423" y="5856734"/>
            <a:ext cx="1604606" cy="369332"/>
          </a:xfrm>
          <a:prstGeom prst="rect">
            <a:avLst/>
          </a:prstGeom>
          <a:noFill/>
        </p:spPr>
        <p:txBody>
          <a:bodyPr wrap="none" rtlCol="0">
            <a:spAutoFit/>
          </a:bodyPr>
          <a:lstStyle/>
          <a:p>
            <a:r>
              <a:rPr lang="en-US" i="1" dirty="0">
                <a:solidFill>
                  <a:schemeClr val="bg1">
                    <a:lumMod val="75000"/>
                  </a:schemeClr>
                </a:solidFill>
              </a:rPr>
              <a:t>Student Center</a:t>
            </a:r>
          </a:p>
        </p:txBody>
      </p:sp>
      <p:sp>
        <p:nvSpPr>
          <p:cNvPr id="33" name="TextBox 32"/>
          <p:cNvSpPr txBox="1"/>
          <p:nvPr/>
        </p:nvSpPr>
        <p:spPr>
          <a:xfrm>
            <a:off x="974750" y="3023206"/>
            <a:ext cx="1381404" cy="369332"/>
          </a:xfrm>
          <a:prstGeom prst="rect">
            <a:avLst/>
          </a:prstGeom>
          <a:noFill/>
        </p:spPr>
        <p:txBody>
          <a:bodyPr wrap="none" rtlCol="0">
            <a:spAutoFit/>
          </a:bodyPr>
          <a:lstStyle/>
          <a:p>
            <a:r>
              <a:rPr lang="en-US" i="1" dirty="0">
                <a:solidFill>
                  <a:schemeClr val="bg1">
                    <a:lumMod val="75000"/>
                  </a:schemeClr>
                </a:solidFill>
              </a:rPr>
              <a:t>Resident Life</a:t>
            </a:r>
          </a:p>
        </p:txBody>
      </p:sp>
      <p:sp>
        <p:nvSpPr>
          <p:cNvPr id="34" name="TextBox 33"/>
          <p:cNvSpPr txBox="1"/>
          <p:nvPr/>
        </p:nvSpPr>
        <p:spPr>
          <a:xfrm>
            <a:off x="199858" y="6323617"/>
            <a:ext cx="1465594" cy="369332"/>
          </a:xfrm>
          <a:prstGeom prst="rect">
            <a:avLst/>
          </a:prstGeom>
          <a:noFill/>
        </p:spPr>
        <p:txBody>
          <a:bodyPr wrap="none" rtlCol="0">
            <a:spAutoFit/>
          </a:bodyPr>
          <a:lstStyle/>
          <a:p>
            <a:r>
              <a:rPr lang="en-US" i="1" dirty="0">
                <a:solidFill>
                  <a:schemeClr val="bg1">
                    <a:lumMod val="75000"/>
                  </a:schemeClr>
                </a:solidFill>
              </a:rPr>
              <a:t>Physical Plant</a:t>
            </a:r>
          </a:p>
        </p:txBody>
      </p:sp>
      <p:sp>
        <p:nvSpPr>
          <p:cNvPr id="36" name="TextBox 35"/>
          <p:cNvSpPr txBox="1"/>
          <p:nvPr/>
        </p:nvSpPr>
        <p:spPr>
          <a:xfrm>
            <a:off x="-98253" y="6089420"/>
            <a:ext cx="2505301" cy="369332"/>
          </a:xfrm>
          <a:prstGeom prst="rect">
            <a:avLst/>
          </a:prstGeom>
          <a:noFill/>
        </p:spPr>
        <p:txBody>
          <a:bodyPr wrap="none" rtlCol="0">
            <a:spAutoFit/>
          </a:bodyPr>
          <a:lstStyle/>
          <a:p>
            <a:r>
              <a:rPr lang="en-US" i="1" dirty="0">
                <a:solidFill>
                  <a:schemeClr val="bg1">
                    <a:lumMod val="75000"/>
                  </a:schemeClr>
                </a:solidFill>
              </a:rPr>
              <a:t>Other Department Space</a:t>
            </a:r>
          </a:p>
        </p:txBody>
      </p:sp>
      <p:sp>
        <p:nvSpPr>
          <p:cNvPr id="38" name="TextBox 37"/>
          <p:cNvSpPr txBox="1"/>
          <p:nvPr/>
        </p:nvSpPr>
        <p:spPr>
          <a:xfrm>
            <a:off x="394197" y="3237616"/>
            <a:ext cx="2239844" cy="369332"/>
          </a:xfrm>
          <a:prstGeom prst="rect">
            <a:avLst/>
          </a:prstGeom>
          <a:noFill/>
        </p:spPr>
        <p:txBody>
          <a:bodyPr wrap="none" rtlCol="0">
            <a:spAutoFit/>
          </a:bodyPr>
          <a:lstStyle/>
          <a:p>
            <a:r>
              <a:rPr lang="en-US" i="1" dirty="0">
                <a:solidFill>
                  <a:schemeClr val="bg1">
                    <a:lumMod val="75000"/>
                  </a:schemeClr>
                </a:solidFill>
              </a:rPr>
              <a:t>Teaching Laboratories</a:t>
            </a:r>
          </a:p>
        </p:txBody>
      </p:sp>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23364" r="46790"/>
          <a:stretch/>
        </p:blipFill>
        <p:spPr>
          <a:xfrm>
            <a:off x="6886573" y="3540246"/>
            <a:ext cx="533401" cy="1194660"/>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898" r="1184"/>
          <a:stretch/>
        </p:blipFill>
        <p:spPr>
          <a:xfrm>
            <a:off x="7391399" y="3538528"/>
            <a:ext cx="1752601" cy="1196437"/>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6078" y="3538494"/>
            <a:ext cx="792248" cy="1194727"/>
          </a:xfrm>
          <a:prstGeom prst="rect">
            <a:avLst/>
          </a:prstGeom>
        </p:spPr>
      </p:pic>
      <p:sp>
        <p:nvSpPr>
          <p:cNvPr id="35" name="TextBox 34"/>
          <p:cNvSpPr txBox="1"/>
          <p:nvPr/>
        </p:nvSpPr>
        <p:spPr>
          <a:xfrm>
            <a:off x="4813139" y="3236507"/>
            <a:ext cx="1959191" cy="369332"/>
          </a:xfrm>
          <a:prstGeom prst="rect">
            <a:avLst/>
          </a:prstGeom>
          <a:noFill/>
        </p:spPr>
        <p:txBody>
          <a:bodyPr wrap="none" rtlCol="0">
            <a:spAutoFit/>
          </a:bodyPr>
          <a:lstStyle/>
          <a:p>
            <a:r>
              <a:rPr lang="en-US" i="1" dirty="0">
                <a:solidFill>
                  <a:schemeClr val="bg1">
                    <a:lumMod val="75000"/>
                  </a:schemeClr>
                </a:solidFill>
              </a:rPr>
              <a:t>Assembly &amp; Exhibit</a:t>
            </a:r>
          </a:p>
        </p:txBody>
      </p:sp>
      <p:sp>
        <p:nvSpPr>
          <p:cNvPr id="39" name="TextBox 38"/>
          <p:cNvSpPr txBox="1"/>
          <p:nvPr/>
        </p:nvSpPr>
        <p:spPr>
          <a:xfrm>
            <a:off x="6709481" y="3236507"/>
            <a:ext cx="2558073" cy="369332"/>
          </a:xfrm>
          <a:prstGeom prst="rect">
            <a:avLst/>
          </a:prstGeom>
          <a:noFill/>
        </p:spPr>
        <p:txBody>
          <a:bodyPr wrap="none" rtlCol="0">
            <a:spAutoFit/>
          </a:bodyPr>
          <a:lstStyle/>
          <a:p>
            <a:r>
              <a:rPr lang="en-US" i="1" dirty="0">
                <a:solidFill>
                  <a:schemeClr val="bg1">
                    <a:lumMod val="75000"/>
                  </a:schemeClr>
                </a:solidFill>
              </a:rPr>
              <a:t>Learning Resource Center</a:t>
            </a:r>
          </a:p>
        </p:txBody>
      </p:sp>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43010" y="4731346"/>
            <a:ext cx="1598172" cy="1198630"/>
          </a:xfrm>
          <a:prstGeom prst="rect">
            <a:avLst/>
          </a:prstGeom>
        </p:spPr>
      </p:pic>
      <p:sp>
        <p:nvSpPr>
          <p:cNvPr id="29" name="TextBox 28"/>
          <p:cNvSpPr txBox="1"/>
          <p:nvPr/>
        </p:nvSpPr>
        <p:spPr>
          <a:xfrm>
            <a:off x="1184502" y="5856734"/>
            <a:ext cx="2445093" cy="369332"/>
          </a:xfrm>
          <a:prstGeom prst="rect">
            <a:avLst/>
          </a:prstGeom>
          <a:noFill/>
        </p:spPr>
        <p:txBody>
          <a:bodyPr wrap="none" rtlCol="0">
            <a:spAutoFit/>
          </a:bodyPr>
          <a:lstStyle/>
          <a:p>
            <a:r>
              <a:rPr lang="en-US" i="1" dirty="0">
                <a:solidFill>
                  <a:schemeClr val="bg1">
                    <a:lumMod val="75000"/>
                  </a:schemeClr>
                </a:solidFill>
              </a:rPr>
              <a:t>Informal Learning Space</a:t>
            </a:r>
          </a:p>
        </p:txBody>
      </p:sp>
      <p:pic>
        <p:nvPicPr>
          <p:cNvPr id="37" name="Picture 36"/>
          <p:cNvPicPr>
            <a:picLocks noChangeAspect="1"/>
          </p:cNvPicPr>
          <p:nvPr/>
        </p:nvPicPr>
        <p:blipFill rotWithShape="1">
          <a:blip r:embed="rId14">
            <a:extLst>
              <a:ext uri="{28A0092B-C50C-407E-A947-70E740481C1C}">
                <a14:useLocalDpi xmlns:a14="http://schemas.microsoft.com/office/drawing/2010/main" val="0"/>
              </a:ext>
            </a:extLst>
          </a:blip>
          <a:srcRect l="1" r="44423"/>
          <a:stretch/>
        </p:blipFill>
        <p:spPr>
          <a:xfrm>
            <a:off x="-5235" y="4728703"/>
            <a:ext cx="1491015" cy="1201273"/>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6200000">
            <a:off x="8146166" y="4933068"/>
            <a:ext cx="1195011" cy="798804"/>
          </a:xfrm>
          <a:prstGeom prst="rect">
            <a:avLst/>
          </a:prstGeom>
        </p:spPr>
      </p:pic>
      <p:sp>
        <p:nvSpPr>
          <p:cNvPr id="40" name="Subtitle 2"/>
          <p:cNvSpPr txBox="1">
            <a:spLocks/>
          </p:cNvSpPr>
          <p:nvPr/>
        </p:nvSpPr>
        <p:spPr>
          <a:xfrm>
            <a:off x="-38339" y="2104907"/>
            <a:ext cx="3335966" cy="5111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US" sz="1400" b="1" dirty="0">
              <a:solidFill>
                <a:srgbClr val="023173"/>
              </a:solidFill>
              <a:latin typeface="Arial" panose="020B0604020202020204" pitchFamily="34" charset="0"/>
              <a:cs typeface="Arial" panose="020B0604020202020204" pitchFamily="34" charset="0"/>
            </a:endParaRPr>
          </a:p>
        </p:txBody>
      </p:sp>
      <p:sp>
        <p:nvSpPr>
          <p:cNvPr id="41" name="Subtitle 2"/>
          <p:cNvSpPr txBox="1">
            <a:spLocks/>
          </p:cNvSpPr>
          <p:nvPr/>
        </p:nvSpPr>
        <p:spPr>
          <a:xfrm>
            <a:off x="5947026" y="1359388"/>
            <a:ext cx="1071923" cy="29095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050" b="1" dirty="0">
                <a:solidFill>
                  <a:srgbClr val="023173"/>
                </a:solidFill>
                <a:latin typeface="Arial" panose="020B0604020202020204" pitchFamily="34" charset="0"/>
                <a:cs typeface="Arial" panose="020B0604020202020204" pitchFamily="34" charset="0"/>
              </a:rPr>
              <a:t>Trinidad </a:t>
            </a:r>
          </a:p>
          <a:p>
            <a:pPr>
              <a:spcBef>
                <a:spcPts val="0"/>
              </a:spcBef>
            </a:pPr>
            <a:r>
              <a:rPr lang="en-US" sz="1050" b="1" dirty="0">
                <a:solidFill>
                  <a:srgbClr val="023173"/>
                </a:solidFill>
                <a:latin typeface="Arial" panose="020B0604020202020204" pitchFamily="34" charset="0"/>
                <a:cs typeface="Arial" panose="020B0604020202020204" pitchFamily="34" charset="0"/>
              </a:rPr>
              <a:t>Campus</a:t>
            </a:r>
          </a:p>
        </p:txBody>
      </p:sp>
      <p:sp>
        <p:nvSpPr>
          <p:cNvPr id="42" name="Subtitle 2"/>
          <p:cNvSpPr txBox="1">
            <a:spLocks/>
          </p:cNvSpPr>
          <p:nvPr/>
        </p:nvSpPr>
        <p:spPr>
          <a:xfrm>
            <a:off x="1697612" y="1469544"/>
            <a:ext cx="1071923" cy="29095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050" b="1" dirty="0">
                <a:solidFill>
                  <a:srgbClr val="023173"/>
                </a:solidFill>
                <a:latin typeface="Arial" panose="020B0604020202020204" pitchFamily="34" charset="0"/>
                <a:cs typeface="Arial" panose="020B0604020202020204" pitchFamily="34" charset="0"/>
              </a:rPr>
              <a:t>Valley </a:t>
            </a:r>
          </a:p>
          <a:p>
            <a:pPr>
              <a:spcBef>
                <a:spcPts val="0"/>
              </a:spcBef>
            </a:pPr>
            <a:r>
              <a:rPr lang="en-US" sz="1050" b="1" dirty="0">
                <a:solidFill>
                  <a:srgbClr val="023173"/>
                </a:solidFill>
                <a:latin typeface="Arial" panose="020B0604020202020204" pitchFamily="34" charset="0"/>
                <a:cs typeface="Arial" panose="020B0604020202020204" pitchFamily="34" charset="0"/>
              </a:rPr>
              <a:t>Campus</a:t>
            </a:r>
          </a:p>
        </p:txBody>
      </p:sp>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1455418" y="3681882"/>
            <a:ext cx="1195854" cy="896891"/>
          </a:xfrm>
          <a:prstGeom prst="rect">
            <a:avLst/>
          </a:prstGeom>
        </p:spPr>
      </p:pic>
      <p:pic>
        <p:nvPicPr>
          <p:cNvPr id="16" name="Picture 15"/>
          <p:cNvPicPr>
            <a:picLocks noChangeAspect="1"/>
          </p:cNvPicPr>
          <p:nvPr/>
        </p:nvPicPr>
        <p:blipFill rotWithShape="1">
          <a:blip r:embed="rId17" cstate="print">
            <a:extLst>
              <a:ext uri="{28A0092B-C50C-407E-A947-70E740481C1C}">
                <a14:useLocalDpi xmlns:a14="http://schemas.microsoft.com/office/drawing/2010/main" val="0"/>
              </a:ext>
            </a:extLst>
          </a:blip>
          <a:srcRect b="15114"/>
          <a:stretch/>
        </p:blipFill>
        <p:spPr>
          <a:xfrm>
            <a:off x="4850637" y="3540247"/>
            <a:ext cx="2086910" cy="1184154"/>
          </a:xfrm>
          <a:prstGeom prst="rect">
            <a:avLst/>
          </a:prstGeom>
        </p:spPr>
      </p:pic>
      <p:sp>
        <p:nvSpPr>
          <p:cNvPr id="43" name="Flowchart: Connector 42"/>
          <p:cNvSpPr/>
          <p:nvPr/>
        </p:nvSpPr>
        <p:spPr>
          <a:xfrm>
            <a:off x="6021460" y="1088243"/>
            <a:ext cx="914400" cy="914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C3EA9069-D77C-40C4-B9D1-2988295ED10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4631" b="16178"/>
          <a:stretch/>
        </p:blipFill>
        <p:spPr bwMode="auto">
          <a:xfrm>
            <a:off x="-7546" y="3540246"/>
            <a:ext cx="1622101" cy="1192855"/>
          </a:xfrm>
          <a:prstGeom prst="rect">
            <a:avLst/>
          </a:prstGeom>
          <a:ln>
            <a:noFill/>
          </a:ln>
          <a:extLst>
            <a:ext uri="{53640926-AAD7-44D8-BBD7-CCE9431645EC}">
              <a14:shadowObscured xmlns:a14="http://schemas.microsoft.com/office/drawing/2010/main"/>
            </a:ext>
          </a:extLst>
        </p:spPr>
      </p:pic>
      <p:pic>
        <p:nvPicPr>
          <p:cNvPr id="44" name="Picture 43" descr="F:\TODAY is JULY 25\TSJC FMP 2020-21\1-DRAFT FMP\Graphics\Final photos\3.FINAL APPENDIX All plans_ 4-15-2020.jpg"/>
          <p:cNvPicPr preferRelativeResize="0">
            <a:picLocks noChangeAspect="1"/>
          </p:cNvPicPr>
          <p:nvPr/>
        </p:nvPicPr>
        <p:blipFill rotWithShape="1">
          <a:blip r:embed="rId19" cstate="print">
            <a:extLst>
              <a:ext uri="{28A0092B-C50C-407E-A947-70E740481C1C}">
                <a14:useLocalDpi xmlns:a14="http://schemas.microsoft.com/office/drawing/2010/main" val="0"/>
              </a:ext>
            </a:extLst>
          </a:blip>
          <a:srcRect t="8885" b="10794"/>
          <a:stretch/>
        </p:blipFill>
        <p:spPr bwMode="auto">
          <a:xfrm>
            <a:off x="4727082" y="4721830"/>
            <a:ext cx="2009911" cy="1208145"/>
          </a:xfrm>
          <a:prstGeom prst="rect">
            <a:avLst/>
          </a:prstGeom>
          <a:noFill/>
          <a:ln>
            <a:noFill/>
          </a:ln>
          <a:extLst>
            <a:ext uri="{53640926-AAD7-44D8-BBD7-CCE9431645EC}">
              <a14:shadowObscured xmlns:a14="http://schemas.microsoft.com/office/drawing/2010/main"/>
            </a:ext>
          </a:extLst>
        </p:spPr>
      </p:pic>
      <p:pic>
        <p:nvPicPr>
          <p:cNvPr id="46" name="Picture 3" descr="3D ISO"/>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12863" b="16964"/>
          <a:stretch/>
        </p:blipFill>
        <p:spPr bwMode="auto">
          <a:xfrm>
            <a:off x="1614555" y="4832345"/>
            <a:ext cx="2786082" cy="111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F:\FINAL V1+V2 WORKING FOLDER HOLDING PLACE_11-10-2021\Functional Diagrams\Davis LL_11-22-2021.jpg"/>
          <p:cNvPicPr preferRelativeResize="0">
            <a:picLocks noChangeAspect="1"/>
          </p:cNvPicPr>
          <p:nvPr/>
        </p:nvPicPr>
        <p:blipFill rotWithShape="1">
          <a:blip r:embed="rId21" cstate="print">
            <a:extLst>
              <a:ext uri="{28A0092B-C50C-407E-A947-70E740481C1C}">
                <a14:useLocalDpi xmlns:a14="http://schemas.microsoft.com/office/drawing/2010/main" val="0"/>
              </a:ext>
            </a:extLst>
          </a:blip>
          <a:srcRect l="30079" t="17836" r="29912" b="2647"/>
          <a:stretch/>
        </p:blipFill>
        <p:spPr bwMode="auto">
          <a:xfrm>
            <a:off x="2770846" y="3519690"/>
            <a:ext cx="1094122" cy="12341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646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98124"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1: 20,195 ASF renovations, all levels</a:t>
            </a:r>
            <a:br>
              <a:rPr lang="en-US" sz="3200" b="1" dirty="0">
                <a:solidFill>
                  <a:srgbClr val="023173"/>
                </a:solidFill>
                <a:latin typeface="Calibri" panose="020F0502020204030204" pitchFamily="34" charset="0"/>
                <a:cs typeface="Calibri" panose="020F0502020204030204" pitchFamily="34" charset="0"/>
              </a:rPr>
            </a:br>
            <a:r>
              <a:rPr lang="en-US" sz="3200" b="1" dirty="0" err="1">
                <a:solidFill>
                  <a:srgbClr val="023173"/>
                </a:solidFill>
                <a:latin typeface="Calibri" panose="020F0502020204030204" pitchFamily="34" charset="0"/>
                <a:cs typeface="Calibri" panose="020F0502020204030204" pitchFamily="34" charset="0"/>
              </a:rPr>
              <a:t>Freudenthal</a:t>
            </a:r>
            <a:r>
              <a:rPr lang="en-US" sz="3200" b="1" dirty="0">
                <a:solidFill>
                  <a:srgbClr val="023173"/>
                </a:solidFill>
                <a:latin typeface="Calibri" panose="020F0502020204030204" pitchFamily="34" charset="0"/>
                <a:cs typeface="Calibri" panose="020F0502020204030204" pitchFamily="34" charset="0"/>
              </a:rPr>
              <a:t> Library</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Renovation Ph. 1 &amp; 2</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pic>
        <p:nvPicPr>
          <p:cNvPr id="1026" name="Picture 2" descr="DSC_4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894" y="0"/>
            <a:ext cx="2183855"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9312" y="-9525"/>
            <a:ext cx="1944688" cy="145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0" y="4603092"/>
            <a:ext cx="2063000" cy="1161317"/>
          </a:xfrm>
          <a:prstGeom prst="rect">
            <a:avLst/>
          </a:prstGeom>
        </p:spPr>
      </p:pic>
      <p:pic>
        <p:nvPicPr>
          <p:cNvPr id="10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5571" y="4603092"/>
            <a:ext cx="1555106" cy="11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086474"/>
            <a:ext cx="4291143" cy="646331"/>
          </a:xfrm>
          <a:prstGeom prst="rect">
            <a:avLst/>
          </a:prstGeom>
          <a:noFill/>
        </p:spPr>
        <p:txBody>
          <a:bodyPr wrap="square" rtlCol="0">
            <a:spAutoFit/>
          </a:bodyPr>
          <a:lstStyle/>
          <a:p>
            <a:r>
              <a:rPr lang="en-US" i="1" dirty="0">
                <a:solidFill>
                  <a:schemeClr val="bg1">
                    <a:lumMod val="75000"/>
                  </a:schemeClr>
                </a:solidFill>
              </a:rPr>
              <a:t>Learning Resource Center  Collaboration</a:t>
            </a:r>
          </a:p>
          <a:p>
            <a:r>
              <a:rPr lang="en-US" i="1" dirty="0">
                <a:solidFill>
                  <a:schemeClr val="bg1">
                    <a:lumMod val="75000"/>
                  </a:schemeClr>
                </a:solidFill>
              </a:rPr>
              <a:t>    Classrooms   Offices   Exhibits  Meetings</a:t>
            </a:r>
          </a:p>
        </p:txBody>
      </p:sp>
      <p:sp>
        <p:nvSpPr>
          <p:cNvPr id="14" name="Rectangle 13"/>
          <p:cNvSpPr/>
          <p:nvPr/>
        </p:nvSpPr>
        <p:spPr>
          <a:xfrm>
            <a:off x="-36512" y="5731065"/>
            <a:ext cx="2819400" cy="307777"/>
          </a:xfrm>
          <a:prstGeom prst="rect">
            <a:avLst/>
          </a:prstGeom>
        </p:spPr>
        <p:txBody>
          <a:bodyPr wrap="square">
            <a:spAutoFit/>
          </a:bodyPr>
          <a:lstStyle/>
          <a:p>
            <a:r>
              <a:rPr lang="en-US" sz="1400" dirty="0"/>
              <a:t>Examples of Makerspace Rooms</a:t>
            </a:r>
          </a:p>
        </p:txBody>
      </p:sp>
      <p:sp>
        <p:nvSpPr>
          <p:cNvPr id="15" name="Rectangle 14"/>
          <p:cNvSpPr/>
          <p:nvPr/>
        </p:nvSpPr>
        <p:spPr>
          <a:xfrm>
            <a:off x="2438400" y="-10633"/>
            <a:ext cx="2510371" cy="954107"/>
          </a:xfrm>
          <a:prstGeom prst="rect">
            <a:avLst/>
          </a:prstGeom>
        </p:spPr>
        <p:txBody>
          <a:bodyPr wrap="square">
            <a:spAutoFit/>
          </a:bodyPr>
          <a:lstStyle/>
          <a:p>
            <a:r>
              <a:rPr lang="en-US" sz="1400" dirty="0"/>
              <a:t>Open up existing courtyard for</a:t>
            </a:r>
          </a:p>
          <a:p>
            <a:r>
              <a:rPr lang="en-US" sz="1400" dirty="0"/>
              <a:t>“outdoor room”, informal study,</a:t>
            </a:r>
          </a:p>
          <a:p>
            <a:r>
              <a:rPr lang="en-US" sz="1400" dirty="0"/>
              <a:t>lounge, exhibits, with sections</a:t>
            </a:r>
          </a:p>
          <a:p>
            <a:r>
              <a:rPr lang="en-US" sz="1400" dirty="0"/>
              <a:t>of artificial turf.</a:t>
            </a:r>
          </a:p>
        </p:txBody>
      </p:sp>
      <p:sp>
        <p:nvSpPr>
          <p:cNvPr id="16" name="Rectangle 15"/>
          <p:cNvSpPr/>
          <p:nvPr/>
        </p:nvSpPr>
        <p:spPr>
          <a:xfrm>
            <a:off x="-5599" y="1781690"/>
            <a:ext cx="2444000" cy="954107"/>
          </a:xfrm>
          <a:prstGeom prst="rect">
            <a:avLst/>
          </a:prstGeom>
        </p:spPr>
        <p:txBody>
          <a:bodyPr wrap="square">
            <a:spAutoFit/>
          </a:bodyPr>
          <a:lstStyle/>
          <a:p>
            <a:r>
              <a:rPr lang="en-US" sz="1400" dirty="0"/>
              <a:t>Highlight Library entrance with</a:t>
            </a:r>
          </a:p>
          <a:p>
            <a:r>
              <a:rPr lang="en-US" sz="1400" dirty="0"/>
              <a:t>new glass and steel façade, </a:t>
            </a:r>
          </a:p>
          <a:p>
            <a:r>
              <a:rPr lang="en-US" sz="1400" dirty="0"/>
              <a:t>metal signage, open up vestibule </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7291" t="18611" r="19153" b="27978"/>
          <a:stretch/>
        </p:blipFill>
        <p:spPr>
          <a:xfrm>
            <a:off x="0" y="3337742"/>
            <a:ext cx="1676400" cy="1117600"/>
          </a:xfrm>
          <a:prstGeom prst="rect">
            <a:avLst/>
          </a:prstGeom>
        </p:spPr>
      </p:pic>
      <p:sp>
        <p:nvSpPr>
          <p:cNvPr id="18" name="Rectangle 17"/>
          <p:cNvSpPr/>
          <p:nvPr/>
        </p:nvSpPr>
        <p:spPr>
          <a:xfrm>
            <a:off x="1650421" y="3287102"/>
            <a:ext cx="1473780" cy="954107"/>
          </a:xfrm>
          <a:prstGeom prst="rect">
            <a:avLst/>
          </a:prstGeom>
        </p:spPr>
        <p:txBody>
          <a:bodyPr wrap="square">
            <a:spAutoFit/>
          </a:bodyPr>
          <a:lstStyle/>
          <a:p>
            <a:r>
              <a:rPr lang="en-US" sz="1400" dirty="0"/>
              <a:t>Create revolving </a:t>
            </a:r>
          </a:p>
          <a:p>
            <a:r>
              <a:rPr lang="en-US" sz="1400" dirty="0"/>
              <a:t>museum displays</a:t>
            </a:r>
          </a:p>
          <a:p>
            <a:r>
              <a:rPr lang="en-US" sz="1400" dirty="0"/>
              <a:t>in the Main Level</a:t>
            </a:r>
          </a:p>
          <a:p>
            <a:r>
              <a:rPr lang="en-US" sz="1400" dirty="0"/>
              <a:t>of the Library</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200" y="4502501"/>
            <a:ext cx="1839324" cy="1034620"/>
          </a:xfrm>
          <a:prstGeom prst="rect">
            <a:avLst/>
          </a:prstGeom>
        </p:spPr>
      </p:pic>
      <p:sp>
        <p:nvSpPr>
          <p:cNvPr id="21" name="Rectangle 20"/>
          <p:cNvSpPr/>
          <p:nvPr/>
        </p:nvSpPr>
        <p:spPr>
          <a:xfrm>
            <a:off x="5217373" y="4515032"/>
            <a:ext cx="2124722" cy="738664"/>
          </a:xfrm>
          <a:prstGeom prst="rect">
            <a:avLst/>
          </a:prstGeom>
        </p:spPr>
        <p:txBody>
          <a:bodyPr wrap="square">
            <a:spAutoFit/>
          </a:bodyPr>
          <a:lstStyle/>
          <a:p>
            <a:r>
              <a:rPr lang="en-US" sz="1400" dirty="0"/>
              <a:t>Example of glass enclosed rooms adjacent to open</a:t>
            </a:r>
          </a:p>
          <a:p>
            <a:r>
              <a:rPr lang="en-US" sz="1400" dirty="0"/>
              <a:t>work areas</a:t>
            </a:r>
          </a:p>
        </p:txBody>
      </p:sp>
      <p:pic>
        <p:nvPicPr>
          <p:cNvPr id="1030" name="Picture 4"/>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b="929"/>
          <a:stretch>
            <a:fillRect/>
          </a:stretch>
        </p:blipFill>
        <p:spPr bwMode="auto">
          <a:xfrm>
            <a:off x="3735158" y="2010221"/>
            <a:ext cx="1213613" cy="179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TODAY is JULY 25\TSJC FMP 2020-21\1-DRAFT FMP\Graphics\Final photos\3.FINAL APPENDIX All plans_ 4-15-2020.jpg"/>
          <p:cNvPicPr/>
          <p:nvPr/>
        </p:nvPicPr>
        <p:blipFill rotWithShape="1">
          <a:blip r:embed="rId10" cstate="print">
            <a:extLst>
              <a:ext uri="{28A0092B-C50C-407E-A947-70E740481C1C}">
                <a14:useLocalDpi xmlns:a14="http://schemas.microsoft.com/office/drawing/2010/main" val="0"/>
              </a:ext>
            </a:extLst>
          </a:blip>
          <a:srcRect t="8885" b="10794"/>
          <a:stretch/>
        </p:blipFill>
        <p:spPr bwMode="auto">
          <a:xfrm>
            <a:off x="4997757" y="2010221"/>
            <a:ext cx="4146241" cy="249228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73" y="119261"/>
            <a:ext cx="1734327" cy="1734327"/>
          </a:xfrm>
          <a:prstGeom prst="rect">
            <a:avLst/>
          </a:prstGeom>
        </p:spPr>
      </p:pic>
    </p:spTree>
    <p:extLst>
      <p:ext uri="{BB962C8B-B14F-4D97-AF65-F5344CB8AC3E}">
        <p14:creationId xmlns:p14="http://schemas.microsoft.com/office/powerpoint/2010/main" val="1925459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89B4158B-014E-426F-9885-16CFBCF2B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22" r="23920"/>
          <a:stretch/>
        </p:blipFill>
        <p:spPr bwMode="auto">
          <a:xfrm>
            <a:off x="0" y="3856222"/>
            <a:ext cx="2876550" cy="2309495"/>
          </a:xfrm>
          <a:prstGeom prst="rect">
            <a:avLst/>
          </a:prstGeom>
          <a:noFill/>
          <a:ln>
            <a:noFill/>
          </a:ln>
          <a:extLst>
            <a:ext uri="{53640926-AAD7-44D8-BBD7-CCE9431645EC}">
              <a14:shadowObscured xmlns:a14="http://schemas.microsoft.com/office/drawing/2010/main"/>
            </a:ext>
          </a:extLst>
        </p:spPr>
      </p:pic>
      <p:pic>
        <p:nvPicPr>
          <p:cNvPr id="9" name="Picture 8" descr="TSJC_Dorms_Site">
            <a:extLst>
              <a:ext uri="{FF2B5EF4-FFF2-40B4-BE49-F238E27FC236}">
                <a16:creationId xmlns:a16="http://schemas.microsoft.com/office/drawing/2014/main" id="{7A3775E6-97DF-46D6-A4D3-F80C8493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880" y="0"/>
            <a:ext cx="2484120" cy="1781175"/>
          </a:xfrm>
          <a:prstGeom prst="rect">
            <a:avLst/>
          </a:prstGeom>
          <a:noFill/>
          <a:ln>
            <a:noFill/>
          </a:ln>
        </p:spPr>
      </p:pic>
      <p:pic>
        <p:nvPicPr>
          <p:cNvPr id="11" name="Picture 10" descr="TSJC_Dorms_Site">
            <a:extLst>
              <a:ext uri="{FF2B5EF4-FFF2-40B4-BE49-F238E27FC236}">
                <a16:creationId xmlns:a16="http://schemas.microsoft.com/office/drawing/2014/main" id="{00A25E1D-3EF2-4E94-9C95-DEB3EBA1B72F}"/>
              </a:ext>
            </a:extLst>
          </p:cNvPr>
          <p:cNvPicPr>
            <a:picLocks noChangeAspect="1"/>
          </p:cNvPicPr>
          <p:nvPr/>
        </p:nvPicPr>
        <p:blipFill>
          <a:blip r:embed="rId5" cstate="print">
            <a:extLst>
              <a:ext uri="{28A0092B-C50C-407E-A947-70E740481C1C}">
                <a14:useLocalDpi xmlns:a14="http://schemas.microsoft.com/office/drawing/2010/main" val="0"/>
              </a:ext>
            </a:extLst>
          </a:blip>
          <a:srcRect l="4803" r="16296"/>
          <a:stretch>
            <a:fillRect/>
          </a:stretch>
        </p:blipFill>
        <p:spPr bwMode="auto">
          <a:xfrm>
            <a:off x="3820116" y="0"/>
            <a:ext cx="2839764" cy="1781175"/>
          </a:xfrm>
          <a:prstGeom prst="rect">
            <a:avLst/>
          </a:prstGeom>
          <a:noFill/>
          <a:ln>
            <a:noFill/>
          </a:ln>
        </p:spPr>
      </p:pic>
      <p:sp>
        <p:nvSpPr>
          <p:cNvPr id="12" name="Title 1"/>
          <p:cNvSpPr>
            <a:spLocks noGrp="1"/>
          </p:cNvSpPr>
          <p:nvPr>
            <p:ph type="title"/>
          </p:nvPr>
        </p:nvSpPr>
        <p:spPr>
          <a:xfrm>
            <a:off x="4591880" y="5135136"/>
            <a:ext cx="4545874" cy="14325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2: Major infrastructure upgrades to improve indoor air quality - heating and cooling, modernization &amp; aesthetic improvements</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Residence Hall Complex</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Improvements</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C3EA9069-D77C-40C4-B9D1-2988295ED1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31" b="16178"/>
          <a:stretch/>
        </p:blipFill>
        <p:spPr bwMode="auto">
          <a:xfrm>
            <a:off x="1397989" y="0"/>
            <a:ext cx="2422127" cy="1781175"/>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4840" y="6151813"/>
            <a:ext cx="3916521" cy="369332"/>
          </a:xfrm>
          <a:prstGeom prst="rect">
            <a:avLst/>
          </a:prstGeom>
          <a:noFill/>
        </p:spPr>
        <p:txBody>
          <a:bodyPr wrap="none" rtlCol="0">
            <a:spAutoFit/>
          </a:bodyPr>
          <a:lstStyle/>
          <a:p>
            <a:r>
              <a:rPr lang="en-US" i="1" dirty="0">
                <a:solidFill>
                  <a:schemeClr val="bg1">
                    <a:lumMod val="75000"/>
                  </a:schemeClr>
                </a:solidFill>
              </a:rPr>
              <a:t>Residence Life   Recreation and Athletics</a:t>
            </a:r>
          </a:p>
        </p:txBody>
      </p:sp>
      <p:pic>
        <p:nvPicPr>
          <p:cNvPr id="15" name="Picture 14">
            <a:extLst>
              <a:ext uri="{FF2B5EF4-FFF2-40B4-BE49-F238E27FC236}">
                <a16:creationId xmlns:a16="http://schemas.microsoft.com/office/drawing/2014/main" id="{9EF9F47F-1BFB-4E9E-B294-D7DE8252FC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89" r="-1354"/>
          <a:stretch/>
        </p:blipFill>
        <p:spPr bwMode="auto">
          <a:xfrm>
            <a:off x="7153594" y="3650290"/>
            <a:ext cx="1984160" cy="1193051"/>
          </a:xfrm>
          <a:prstGeom prst="rect">
            <a:avLst/>
          </a:prstGeom>
          <a:noFill/>
          <a:ln>
            <a:noFill/>
          </a:ln>
          <a:extLst>
            <a:ext uri="{53640926-AAD7-44D8-BBD7-CCE9431645EC}">
              <a14:shadowObscured xmlns:a14="http://schemas.microsoft.com/office/drawing/2010/main"/>
            </a:ext>
          </a:extLst>
        </p:spPr>
      </p:pic>
      <p:sp>
        <p:nvSpPr>
          <p:cNvPr id="16" name="Rectangle 15"/>
          <p:cNvSpPr/>
          <p:nvPr/>
        </p:nvSpPr>
        <p:spPr>
          <a:xfrm>
            <a:off x="1295400" y="1743709"/>
            <a:ext cx="7927760" cy="307777"/>
          </a:xfrm>
          <a:prstGeom prst="rect">
            <a:avLst/>
          </a:prstGeom>
        </p:spPr>
        <p:txBody>
          <a:bodyPr wrap="square">
            <a:spAutoFit/>
          </a:bodyPr>
          <a:lstStyle/>
          <a:p>
            <a:r>
              <a:rPr lang="en-US" sz="1400" dirty="0"/>
              <a:t>L to R: Romero east entrance/modern screen; Johnson south elevation; O’Connor new south-facing entry   </a:t>
            </a:r>
          </a:p>
        </p:txBody>
      </p:sp>
      <p:sp>
        <p:nvSpPr>
          <p:cNvPr id="17" name="Rectangle 16"/>
          <p:cNvSpPr/>
          <p:nvPr/>
        </p:nvSpPr>
        <p:spPr>
          <a:xfrm>
            <a:off x="2876550" y="4227195"/>
            <a:ext cx="1585590" cy="1815882"/>
          </a:xfrm>
          <a:prstGeom prst="rect">
            <a:avLst/>
          </a:prstGeom>
        </p:spPr>
        <p:txBody>
          <a:bodyPr wrap="square">
            <a:spAutoFit/>
          </a:bodyPr>
          <a:lstStyle/>
          <a:p>
            <a:r>
              <a:rPr lang="en-US" sz="1400" dirty="0"/>
              <a:t>Convert existing</a:t>
            </a:r>
          </a:p>
          <a:p>
            <a:r>
              <a:rPr lang="en-US" sz="1400" dirty="0"/>
              <a:t>Tennis court into</a:t>
            </a:r>
          </a:p>
          <a:p>
            <a:r>
              <a:rPr lang="en-US" sz="1400" dirty="0"/>
              <a:t>Futsal field.</a:t>
            </a:r>
          </a:p>
          <a:p>
            <a:endParaRPr lang="en-US" sz="1400" dirty="0"/>
          </a:p>
          <a:p>
            <a:r>
              <a:rPr lang="en-US" sz="1400" dirty="0"/>
              <a:t>Level existing grass field to be usable athletic and</a:t>
            </a:r>
          </a:p>
          <a:p>
            <a:r>
              <a:rPr lang="en-US" sz="1400" dirty="0"/>
              <a:t>recreation field</a:t>
            </a:r>
          </a:p>
        </p:txBody>
      </p:sp>
      <p:sp>
        <p:nvSpPr>
          <p:cNvPr id="18" name="Text Box 249">
            <a:extLst>
              <a:ext uri="{FF2B5EF4-FFF2-40B4-BE49-F238E27FC236}">
                <a16:creationId xmlns:a16="http://schemas.microsoft.com/office/drawing/2014/main" id="{24B8BE3A-BAEF-44F8-BBC6-777729647FED}"/>
              </a:ext>
            </a:extLst>
          </p:cNvPr>
          <p:cNvSpPr txBox="1"/>
          <p:nvPr/>
        </p:nvSpPr>
        <p:spPr>
          <a:xfrm>
            <a:off x="5438099" y="3650290"/>
            <a:ext cx="1667582" cy="98711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ea typeface="Calibri" panose="020F0502020204030204" pitchFamily="34" charset="0"/>
              </a:rPr>
              <a:t>Update finishes, new</a:t>
            </a:r>
          </a:p>
          <a:p>
            <a:pPr marL="0" marR="0">
              <a:spcBef>
                <a:spcPts val="0"/>
              </a:spcBef>
              <a:spcAft>
                <a:spcPts val="0"/>
              </a:spcAft>
            </a:pPr>
            <a:r>
              <a:rPr lang="en-US" sz="1400" dirty="0">
                <a:effectLst/>
                <a:ea typeface="Calibri" panose="020F0502020204030204" pitchFamily="34" charset="0"/>
              </a:rPr>
              <a:t>Fishers Peak mural at</a:t>
            </a:r>
          </a:p>
          <a:p>
            <a:pPr marL="0" marR="0">
              <a:spcBef>
                <a:spcPts val="0"/>
              </a:spcBef>
              <a:spcAft>
                <a:spcPts val="0"/>
              </a:spcAft>
            </a:pPr>
            <a:r>
              <a:rPr lang="en-US" sz="1400" dirty="0">
                <a:ea typeface="Calibri" panose="020F0502020204030204" pitchFamily="34" charset="0"/>
              </a:rPr>
              <a:t>the Student Center</a:t>
            </a:r>
          </a:p>
          <a:p>
            <a:pPr marL="0" marR="0">
              <a:spcBef>
                <a:spcPts val="0"/>
              </a:spcBef>
              <a:spcAft>
                <a:spcPts val="0"/>
              </a:spcAft>
            </a:pPr>
            <a:r>
              <a:rPr lang="en-US" sz="1400" dirty="0">
                <a:effectLst/>
                <a:ea typeface="Calibri" panose="020F0502020204030204" pitchFamily="34" charset="0"/>
              </a:rPr>
              <a:t>Study lounge</a:t>
            </a:r>
          </a:p>
        </p:txBody>
      </p:sp>
      <p:pic>
        <p:nvPicPr>
          <p:cNvPr id="2050" name="Picture 2" descr="Sloanstone-Brochure"/>
          <p:cNvPicPr>
            <a:picLocks noChangeAspect="1" noChangeArrowheads="1"/>
          </p:cNvPicPr>
          <p:nvPr/>
        </p:nvPicPr>
        <p:blipFill>
          <a:blip r:embed="rId8" cstate="print">
            <a:extLst>
              <a:ext uri="{28A0092B-C50C-407E-A947-70E740481C1C}">
                <a14:useLocalDpi xmlns:a14="http://schemas.microsoft.com/office/drawing/2010/main" val="0"/>
              </a:ext>
            </a:extLst>
          </a:blip>
          <a:srcRect t="41769"/>
          <a:stretch>
            <a:fillRect/>
          </a:stretch>
        </p:blipFill>
        <p:spPr bwMode="auto">
          <a:xfrm>
            <a:off x="0" y="2538821"/>
            <a:ext cx="1698625" cy="128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3D ISO"/>
          <p:cNvPicPr>
            <a:picLocks noChangeAspect="1" noChangeArrowheads="1"/>
          </p:cNvPicPr>
          <p:nvPr/>
        </p:nvPicPr>
        <p:blipFill>
          <a:blip r:embed="rId9" cstate="print">
            <a:extLst>
              <a:ext uri="{28A0092B-C50C-407E-A947-70E740481C1C}">
                <a14:useLocalDpi xmlns:a14="http://schemas.microsoft.com/office/drawing/2010/main" val="0"/>
              </a:ext>
            </a:extLst>
          </a:blip>
          <a:srcRect t="12863" b="10788"/>
          <a:stretch>
            <a:fillRect/>
          </a:stretch>
        </p:blipFill>
        <p:spPr bwMode="auto">
          <a:xfrm>
            <a:off x="1723265" y="2144104"/>
            <a:ext cx="2868613" cy="124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Connector 3"/>
          <p:cNvSpPr/>
          <p:nvPr/>
        </p:nvSpPr>
        <p:spPr>
          <a:xfrm>
            <a:off x="2876550" y="2190198"/>
            <a:ext cx="762000" cy="685800"/>
          </a:xfrm>
          <a:prstGeom prst="flowChartConnector">
            <a:avLst/>
          </a:prstGeom>
          <a:solidFill>
            <a:srgbClr val="92D050">
              <a:alpha val="4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49">
            <a:extLst>
              <a:ext uri="{FF2B5EF4-FFF2-40B4-BE49-F238E27FC236}">
                <a16:creationId xmlns:a16="http://schemas.microsoft.com/office/drawing/2014/main" id="{24B8BE3A-BAEF-44F8-BBC6-777729647FED}"/>
              </a:ext>
            </a:extLst>
          </p:cNvPr>
          <p:cNvSpPr txBox="1"/>
          <p:nvPr/>
        </p:nvSpPr>
        <p:spPr>
          <a:xfrm>
            <a:off x="1707462" y="3130239"/>
            <a:ext cx="2858099" cy="6615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ea typeface="Calibri" panose="020F0502020204030204" pitchFamily="34" charset="0"/>
              </a:rPr>
              <a:t>Reconfigure layout of centralized </a:t>
            </a:r>
          </a:p>
          <a:p>
            <a:pPr marL="0" marR="0">
              <a:spcBef>
                <a:spcPts val="0"/>
              </a:spcBef>
              <a:spcAft>
                <a:spcPts val="0"/>
              </a:spcAft>
            </a:pPr>
            <a:r>
              <a:rPr lang="en-US" sz="1400" dirty="0">
                <a:ea typeface="Calibri" panose="020F0502020204030204" pitchFamily="34" charset="0"/>
              </a:rPr>
              <a:t>restrooms, n</a:t>
            </a:r>
            <a:r>
              <a:rPr lang="en-US" sz="1400" dirty="0">
                <a:effectLst/>
                <a:ea typeface="Calibri" panose="020F0502020204030204" pitchFamily="34" charset="0"/>
              </a:rPr>
              <a:t>ew  plumbing fixtures,</a:t>
            </a:r>
          </a:p>
          <a:p>
            <a:pPr marL="0" marR="0">
              <a:spcBef>
                <a:spcPts val="0"/>
              </a:spcBef>
              <a:spcAft>
                <a:spcPts val="0"/>
              </a:spcAft>
            </a:pPr>
            <a:r>
              <a:rPr lang="en-US" sz="1400" dirty="0">
                <a:effectLst/>
                <a:ea typeface="Calibri" panose="020F0502020204030204" pitchFamily="34" charset="0"/>
              </a:rPr>
              <a:t>new finishes</a:t>
            </a:r>
          </a:p>
          <a:p>
            <a:pPr marL="0" marR="0">
              <a:spcBef>
                <a:spcPts val="0"/>
              </a:spcBef>
              <a:spcAft>
                <a:spcPts val="0"/>
              </a:spcAft>
            </a:pPr>
            <a:endParaRPr lang="en-US" sz="1400" dirty="0">
              <a:effectLst/>
              <a:ea typeface="Calibri" panose="020F0502020204030204" pitchFamily="34" charset="0"/>
            </a:endParaRPr>
          </a:p>
        </p:txBody>
      </p:sp>
      <p:cxnSp>
        <p:nvCxnSpPr>
          <p:cNvPr id="22" name="Straight Arrow Connector 21">
            <a:extLst>
              <a:ext uri="{FF2B5EF4-FFF2-40B4-BE49-F238E27FC236}">
                <a16:creationId xmlns:a16="http://schemas.microsoft.com/office/drawing/2014/main" id="{6F42EDD1-1B10-4EF0-821D-0DE2AD1C62D6}"/>
              </a:ext>
            </a:extLst>
          </p:cNvPr>
          <p:cNvCxnSpPr/>
          <p:nvPr/>
        </p:nvCxnSpPr>
        <p:spPr>
          <a:xfrm flipH="1">
            <a:off x="1787973" y="4384370"/>
            <a:ext cx="1153283" cy="228600"/>
          </a:xfrm>
          <a:prstGeom prst="straightConnector1">
            <a:avLst/>
          </a:prstGeom>
          <a:noFill/>
          <a:ln w="9525" cap="flat" cmpd="sng" algn="ctr">
            <a:solidFill>
              <a:srgbClr val="FF0000"/>
            </a:solidFill>
            <a:prstDash val="solid"/>
            <a:tailEnd type="triangle"/>
          </a:ln>
          <a:effectLst/>
        </p:spPr>
      </p:cxnSp>
      <p:cxnSp>
        <p:nvCxnSpPr>
          <p:cNvPr id="26" name="Straight Arrow Connector 25">
            <a:extLst>
              <a:ext uri="{FF2B5EF4-FFF2-40B4-BE49-F238E27FC236}">
                <a16:creationId xmlns:a16="http://schemas.microsoft.com/office/drawing/2014/main" id="{6F42EDD1-1B10-4EF0-821D-0DE2AD1C62D6}"/>
              </a:ext>
            </a:extLst>
          </p:cNvPr>
          <p:cNvCxnSpPr/>
          <p:nvPr/>
        </p:nvCxnSpPr>
        <p:spPr>
          <a:xfrm flipH="1" flipV="1">
            <a:off x="1066800" y="5135136"/>
            <a:ext cx="1842104" cy="100877"/>
          </a:xfrm>
          <a:prstGeom prst="straightConnector1">
            <a:avLst/>
          </a:prstGeom>
          <a:noFill/>
          <a:ln w="9525" cap="flat" cmpd="sng" algn="ctr">
            <a:solidFill>
              <a:srgbClr val="FF0000"/>
            </a:solidFill>
            <a:prstDash val="solid"/>
            <a:tailEnd type="triangle"/>
          </a:ln>
          <a:effectLst/>
        </p:spPr>
      </p:cxnSp>
    </p:spTree>
    <p:extLst>
      <p:ext uri="{BB962C8B-B14F-4D97-AF65-F5344CB8AC3E}">
        <p14:creationId xmlns:p14="http://schemas.microsoft.com/office/powerpoint/2010/main" val="421019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11" name="Picture 10">
            <a:extLst>
              <a:ext uri="{FF2B5EF4-FFF2-40B4-BE49-F238E27FC236}">
                <a16:creationId xmlns:a16="http://schemas.microsoft.com/office/drawing/2014/main" id="{2FAD458D-1950-4550-9D17-81CC1E594C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4929" y="399733"/>
            <a:ext cx="4808855" cy="2733675"/>
          </a:xfrm>
          <a:prstGeom prst="rect">
            <a:avLst/>
          </a:prstGeom>
          <a:noFill/>
          <a:ln>
            <a:noFill/>
          </a:ln>
        </p:spPr>
      </p:pic>
      <p:sp>
        <p:nvSpPr>
          <p:cNvPr id="12" name="Oval 3">
            <a:extLst>
              <a:ext uri="{FF2B5EF4-FFF2-40B4-BE49-F238E27FC236}">
                <a16:creationId xmlns:a16="http://schemas.microsoft.com/office/drawing/2014/main" id="{0525A5DD-2CF3-45BC-BB69-7899EAEBC1A6}"/>
              </a:ext>
            </a:extLst>
          </p:cNvPr>
          <p:cNvSpPr/>
          <p:nvPr/>
        </p:nvSpPr>
        <p:spPr>
          <a:xfrm>
            <a:off x="2752406" y="2941955"/>
            <a:ext cx="4533900" cy="2162175"/>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3" name="Text Box 249">
            <a:extLst>
              <a:ext uri="{FF2B5EF4-FFF2-40B4-BE49-F238E27FC236}">
                <a16:creationId xmlns:a16="http://schemas.microsoft.com/office/drawing/2014/main" id="{24B8BE3A-BAEF-44F8-BBC6-777729647FED}"/>
              </a:ext>
            </a:extLst>
          </p:cNvPr>
          <p:cNvSpPr txBox="1"/>
          <p:nvPr/>
        </p:nvSpPr>
        <p:spPr>
          <a:xfrm>
            <a:off x="4027803" y="3628517"/>
            <a:ext cx="2220597" cy="6953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effectLst/>
                <a:ea typeface="Calibri" panose="020F0502020204030204" pitchFamily="34" charset="0"/>
              </a:rPr>
              <a:t>New indoor Practice Facility</a:t>
            </a:r>
          </a:p>
          <a:p>
            <a:pPr marL="0" marR="0">
              <a:spcBef>
                <a:spcPts val="0"/>
              </a:spcBef>
              <a:spcAft>
                <a:spcPts val="0"/>
              </a:spcAft>
            </a:pPr>
            <a:r>
              <a:rPr lang="en-US" sz="1400" dirty="0">
                <a:effectLst/>
                <a:ea typeface="Calibri" panose="020F0502020204030204" pitchFamily="34" charset="0"/>
              </a:rPr>
              <a:t>for TSC Athletics Program,</a:t>
            </a:r>
          </a:p>
          <a:p>
            <a:pPr marL="0" marR="0">
              <a:spcBef>
                <a:spcPts val="0"/>
              </a:spcBef>
              <a:spcAft>
                <a:spcPts val="0"/>
              </a:spcAft>
            </a:pPr>
            <a:r>
              <a:rPr lang="en-US" sz="1400" dirty="0">
                <a:effectLst/>
                <a:ea typeface="Calibri" panose="020F0502020204030204" pitchFamily="34" charset="0"/>
              </a:rPr>
              <a:t>approximately 6,000 ASF</a:t>
            </a:r>
          </a:p>
        </p:txBody>
      </p:sp>
      <p:cxnSp>
        <p:nvCxnSpPr>
          <p:cNvPr id="15" name="Straight Arrow Connector 14">
            <a:extLst>
              <a:ext uri="{FF2B5EF4-FFF2-40B4-BE49-F238E27FC236}">
                <a16:creationId xmlns:a16="http://schemas.microsoft.com/office/drawing/2014/main" id="{756797A0-3245-41E3-A341-49E082698B2E}"/>
              </a:ext>
            </a:extLst>
          </p:cNvPr>
          <p:cNvCxnSpPr/>
          <p:nvPr/>
        </p:nvCxnSpPr>
        <p:spPr>
          <a:xfrm flipV="1">
            <a:off x="3354067" y="3022918"/>
            <a:ext cx="1347472" cy="8424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3">
            <a:extLst>
              <a:ext uri="{FF2B5EF4-FFF2-40B4-BE49-F238E27FC236}">
                <a16:creationId xmlns:a16="http://schemas.microsoft.com/office/drawing/2014/main" id="{A1734AC9-CAC2-4801-9974-71D327124A2E}"/>
              </a:ext>
            </a:extLst>
          </p:cNvPr>
          <p:cNvSpPr/>
          <p:nvPr/>
        </p:nvSpPr>
        <p:spPr>
          <a:xfrm>
            <a:off x="2787014" y="1336993"/>
            <a:ext cx="990600" cy="1562100"/>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7" name="Text Box 53">
            <a:extLst>
              <a:ext uri="{FF2B5EF4-FFF2-40B4-BE49-F238E27FC236}">
                <a16:creationId xmlns:a16="http://schemas.microsoft.com/office/drawing/2014/main" id="{2D66BAD7-A181-4C72-AEF5-AB5B7F44037E}"/>
              </a:ext>
            </a:extLst>
          </p:cNvPr>
          <p:cNvSpPr txBox="1"/>
          <p:nvPr/>
        </p:nvSpPr>
        <p:spPr>
          <a:xfrm>
            <a:off x="2882264" y="2489518"/>
            <a:ext cx="819150" cy="38100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900" i="1">
                <a:effectLst/>
                <a:latin typeface="Arial" panose="020B0604020202020204" pitchFamily="34" charset="0"/>
                <a:ea typeface="Calibri" panose="020F0502020204030204" pitchFamily="34" charset="0"/>
              </a:rPr>
              <a:t>Create</a:t>
            </a:r>
            <a:endParaRPr lang="en-US" sz="12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900" i="1">
                <a:effectLst/>
                <a:latin typeface="Arial" panose="020B0604020202020204" pitchFamily="34" charset="0"/>
                <a:ea typeface="Calibri" panose="020F0502020204030204" pitchFamily="34" charset="0"/>
              </a:rPr>
              <a:t>office space</a:t>
            </a:r>
            <a:endParaRPr lang="en-US" sz="1200">
              <a:effectLst/>
              <a:latin typeface="Times New Roman" panose="02020603050405020304" pitchFamily="18" charset="0"/>
              <a:ea typeface="Calibri" panose="020F0502020204030204" pitchFamily="34" charset="0"/>
            </a:endParaRPr>
          </a:p>
        </p:txBody>
      </p:sp>
      <p:sp>
        <p:nvSpPr>
          <p:cNvPr id="19"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3:  6,000 ASF</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Boyd Athletic Indoor</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Practice Facility</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20" name="TextBox 19"/>
          <p:cNvSpPr txBox="1"/>
          <p:nvPr/>
        </p:nvSpPr>
        <p:spPr>
          <a:xfrm>
            <a:off x="-4840" y="6151813"/>
            <a:ext cx="2506968" cy="369332"/>
          </a:xfrm>
          <a:prstGeom prst="rect">
            <a:avLst/>
          </a:prstGeom>
          <a:noFill/>
        </p:spPr>
        <p:txBody>
          <a:bodyPr wrap="none" rtlCol="0">
            <a:spAutoFit/>
          </a:bodyPr>
          <a:lstStyle/>
          <a:p>
            <a:r>
              <a:rPr lang="en-US" i="1" dirty="0">
                <a:solidFill>
                  <a:schemeClr val="bg1">
                    <a:lumMod val="75000"/>
                  </a:schemeClr>
                </a:solidFill>
              </a:rPr>
              <a:t>Recreation and Athletics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6667"/>
          <a:stretch/>
        </p:blipFill>
        <p:spPr>
          <a:xfrm>
            <a:off x="-2347" y="2118043"/>
            <a:ext cx="1726795" cy="1266316"/>
          </a:xfrm>
          <a:prstGeom prst="rect">
            <a:avLst/>
          </a:prstGeom>
        </p:spPr>
      </p:pic>
      <p:sp>
        <p:nvSpPr>
          <p:cNvPr id="14" name="Text Box 251">
            <a:extLst>
              <a:ext uri="{FF2B5EF4-FFF2-40B4-BE49-F238E27FC236}">
                <a16:creationId xmlns:a16="http://schemas.microsoft.com/office/drawing/2014/main" id="{93472B44-7481-422D-8BE0-F54B02441786}"/>
              </a:ext>
            </a:extLst>
          </p:cNvPr>
          <p:cNvSpPr txBox="1"/>
          <p:nvPr/>
        </p:nvSpPr>
        <p:spPr>
          <a:xfrm>
            <a:off x="1724022" y="3865372"/>
            <a:ext cx="1630045" cy="381000"/>
          </a:xfrm>
          <a:prstGeom prst="rect">
            <a:avLst/>
          </a:prstGeom>
          <a:solidFill>
            <a:sysClr val="window" lastClr="FFFFFF"/>
          </a:soli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900" i="1" dirty="0">
                <a:effectLst/>
                <a:latin typeface="Arial" panose="020B0604020202020204" pitchFamily="34" charset="0"/>
                <a:ea typeface="Calibri" panose="020F0502020204030204" pitchFamily="34" charset="0"/>
              </a:rPr>
              <a:t>Evaluate location of </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900" i="1" dirty="0">
                <a:effectLst/>
                <a:latin typeface="Arial" panose="020B0604020202020204" pitchFamily="34" charset="0"/>
                <a:ea typeface="Calibri" panose="020F0502020204030204" pitchFamily="34" charset="0"/>
              </a:rPr>
              <a:t>existing electrical equipment</a:t>
            </a:r>
            <a:endParaRPr lang="en-US" sz="1200" dirty="0">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707" y="0"/>
            <a:ext cx="1513292" cy="133699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3" y="3444145"/>
            <a:ext cx="1728862" cy="143352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92" t="1806" r="22632" b="4034"/>
          <a:stretch/>
        </p:blipFill>
        <p:spPr>
          <a:xfrm>
            <a:off x="7621817" y="1380649"/>
            <a:ext cx="1522182" cy="2168207"/>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7777" r="22775" b="3334"/>
          <a:stretch/>
        </p:blipFill>
        <p:spPr>
          <a:xfrm>
            <a:off x="7621818" y="3592512"/>
            <a:ext cx="1522182" cy="2241238"/>
          </a:xfrm>
          <a:prstGeom prst="rect">
            <a:avLst/>
          </a:prstGeom>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67778" t="4444" r="2222" b="59942"/>
          <a:stretch/>
        </p:blipFill>
        <p:spPr>
          <a:xfrm>
            <a:off x="-8642" y="0"/>
            <a:ext cx="1733090" cy="2057400"/>
          </a:xfrm>
          <a:prstGeom prst="rect">
            <a:avLst/>
          </a:prstGeom>
        </p:spPr>
      </p:pic>
      <p:pic>
        <p:nvPicPr>
          <p:cNvPr id="18" name="Picture 17"/>
          <p:cNvPicPr/>
          <p:nvPr/>
        </p:nvPicPr>
        <p:blipFill>
          <a:blip r:embed="rId9" cstate="print">
            <a:extLst>
              <a:ext uri="{28A0092B-C50C-407E-A947-70E740481C1C}">
                <a14:useLocalDpi xmlns:a14="http://schemas.microsoft.com/office/drawing/2010/main" val="0"/>
              </a:ext>
            </a:extLst>
          </a:blip>
          <a:stretch>
            <a:fillRect/>
          </a:stretch>
        </p:blipFill>
        <p:spPr>
          <a:xfrm>
            <a:off x="2098832" y="4528185"/>
            <a:ext cx="584835" cy="575945"/>
          </a:xfrm>
          <a:prstGeom prst="rect">
            <a:avLst/>
          </a:prstGeom>
        </p:spPr>
      </p:pic>
    </p:spTree>
    <p:extLst>
      <p:ext uri="{BB962C8B-B14F-4D97-AF65-F5344CB8AC3E}">
        <p14:creationId xmlns:p14="http://schemas.microsoft.com/office/powerpoint/2010/main" val="296742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5" name="Picture 4">
            <a:extLst>
              <a:ext uri="{FF2B5EF4-FFF2-40B4-BE49-F238E27FC236}">
                <a16:creationId xmlns:a16="http://schemas.microsoft.com/office/drawing/2014/main" id="{4EFC788F-FE61-40B7-A286-D2E17EA3E7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466" y="-24493"/>
            <a:ext cx="2674620" cy="1504950"/>
          </a:xfrm>
          <a:prstGeom prst="rect">
            <a:avLst/>
          </a:prstGeom>
          <a:noFill/>
          <a:ln>
            <a:noFill/>
          </a:ln>
        </p:spPr>
      </p:pic>
      <p:pic>
        <p:nvPicPr>
          <p:cNvPr id="6" name="Picture 5">
            <a:extLst>
              <a:ext uri="{FF2B5EF4-FFF2-40B4-BE49-F238E27FC236}">
                <a16:creationId xmlns:a16="http://schemas.microsoft.com/office/drawing/2014/main" id="{B06790B6-2E77-47AA-87A9-0C259E4C09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086" y="-24493"/>
            <a:ext cx="4172585" cy="2371725"/>
          </a:xfrm>
          <a:prstGeom prst="rect">
            <a:avLst/>
          </a:prstGeom>
          <a:noFill/>
          <a:ln>
            <a:noFill/>
          </a:ln>
        </p:spPr>
      </p:pic>
      <p:pic>
        <p:nvPicPr>
          <p:cNvPr id="7" name="Picture 6">
            <a:extLst>
              <a:ext uri="{FF2B5EF4-FFF2-40B4-BE49-F238E27FC236}">
                <a16:creationId xmlns:a16="http://schemas.microsoft.com/office/drawing/2014/main" id="{D1DB698C-5BD5-4DFF-8072-AE2C377A01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22" y="3612197"/>
            <a:ext cx="2789555" cy="2799715"/>
          </a:xfrm>
          <a:prstGeom prst="rect">
            <a:avLst/>
          </a:prstGeom>
          <a:noFill/>
          <a:ln>
            <a:noFill/>
          </a:ln>
        </p:spPr>
      </p:pic>
      <p:sp>
        <p:nvSpPr>
          <p:cNvPr id="9" name="Oval 3">
            <a:extLst>
              <a:ext uri="{FF2B5EF4-FFF2-40B4-BE49-F238E27FC236}">
                <a16:creationId xmlns:a16="http://schemas.microsoft.com/office/drawing/2014/main" id="{08C909F1-E593-4F91-A079-7ED77101B425}"/>
              </a:ext>
            </a:extLst>
          </p:cNvPr>
          <p:cNvSpPr/>
          <p:nvPr/>
        </p:nvSpPr>
        <p:spPr>
          <a:xfrm>
            <a:off x="1567497" y="3765232"/>
            <a:ext cx="371475" cy="638175"/>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cxnSp>
        <p:nvCxnSpPr>
          <p:cNvPr id="10" name="Straight Arrow Connector 9">
            <a:extLst>
              <a:ext uri="{FF2B5EF4-FFF2-40B4-BE49-F238E27FC236}">
                <a16:creationId xmlns:a16="http://schemas.microsoft.com/office/drawing/2014/main" id="{6F42EDD1-1B10-4EF0-821D-0DE2AD1C62D6}"/>
              </a:ext>
            </a:extLst>
          </p:cNvPr>
          <p:cNvCxnSpPr/>
          <p:nvPr/>
        </p:nvCxnSpPr>
        <p:spPr>
          <a:xfrm flipH="1">
            <a:off x="1567497" y="2526293"/>
            <a:ext cx="3520940" cy="1142464"/>
          </a:xfrm>
          <a:prstGeom prst="straightConnector1">
            <a:avLst/>
          </a:prstGeom>
          <a:noFill/>
          <a:ln w="9525" cap="flat" cmpd="sng" algn="ctr">
            <a:solidFill>
              <a:srgbClr val="FF0000"/>
            </a:solidFill>
            <a:prstDash val="solid"/>
            <a:tailEnd type="triangle"/>
          </a:ln>
          <a:effectLst/>
        </p:spPr>
      </p:cxnSp>
      <p:sp>
        <p:nvSpPr>
          <p:cNvPr id="11" name="Oval 3">
            <a:extLst>
              <a:ext uri="{FF2B5EF4-FFF2-40B4-BE49-F238E27FC236}">
                <a16:creationId xmlns:a16="http://schemas.microsoft.com/office/drawing/2014/main" id="{2987CB6C-E22A-4B0E-8556-D663BCE06124}"/>
              </a:ext>
            </a:extLst>
          </p:cNvPr>
          <p:cNvSpPr/>
          <p:nvPr/>
        </p:nvSpPr>
        <p:spPr>
          <a:xfrm>
            <a:off x="1998727" y="4902232"/>
            <a:ext cx="504825" cy="1447438"/>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2" name="Oval 3">
            <a:extLst>
              <a:ext uri="{FF2B5EF4-FFF2-40B4-BE49-F238E27FC236}">
                <a16:creationId xmlns:a16="http://schemas.microsoft.com/office/drawing/2014/main" id="{08C909F1-E593-4F91-A079-7ED77101B425}"/>
              </a:ext>
            </a:extLst>
          </p:cNvPr>
          <p:cNvSpPr/>
          <p:nvPr/>
        </p:nvSpPr>
        <p:spPr>
          <a:xfrm>
            <a:off x="914400" y="3733801"/>
            <a:ext cx="174941" cy="1088072"/>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3" name="Oval 3">
            <a:extLst>
              <a:ext uri="{FF2B5EF4-FFF2-40B4-BE49-F238E27FC236}">
                <a16:creationId xmlns:a16="http://schemas.microsoft.com/office/drawing/2014/main" id="{08C909F1-E593-4F91-A079-7ED77101B425}"/>
              </a:ext>
            </a:extLst>
          </p:cNvPr>
          <p:cNvSpPr/>
          <p:nvPr/>
        </p:nvSpPr>
        <p:spPr>
          <a:xfrm rot="5400000">
            <a:off x="1638299" y="2908949"/>
            <a:ext cx="76199" cy="1523998"/>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4" name="Oval 3">
            <a:extLst>
              <a:ext uri="{FF2B5EF4-FFF2-40B4-BE49-F238E27FC236}">
                <a16:creationId xmlns:a16="http://schemas.microsoft.com/office/drawing/2014/main" id="{08C909F1-E593-4F91-A079-7ED77101B425}"/>
              </a:ext>
            </a:extLst>
          </p:cNvPr>
          <p:cNvSpPr/>
          <p:nvPr/>
        </p:nvSpPr>
        <p:spPr>
          <a:xfrm rot="5400000">
            <a:off x="2480692" y="3499885"/>
            <a:ext cx="45720" cy="220207"/>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5" name="Oval 3">
            <a:extLst>
              <a:ext uri="{FF2B5EF4-FFF2-40B4-BE49-F238E27FC236}">
                <a16:creationId xmlns:a16="http://schemas.microsoft.com/office/drawing/2014/main" id="{08C909F1-E593-4F91-A079-7ED77101B425}"/>
              </a:ext>
            </a:extLst>
          </p:cNvPr>
          <p:cNvSpPr/>
          <p:nvPr/>
        </p:nvSpPr>
        <p:spPr>
          <a:xfrm rot="10800000">
            <a:off x="2567938" y="3587128"/>
            <a:ext cx="45719" cy="111210"/>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sp>
        <p:nvSpPr>
          <p:cNvPr id="16"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4:</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Mullen Building Ph. 1 &amp; 2</a:t>
            </a:r>
            <a:br>
              <a:rPr lang="en-US" sz="3200" b="1" dirty="0">
                <a:solidFill>
                  <a:srgbClr val="023173"/>
                </a:solidFill>
                <a:latin typeface="Calibri" panose="020F0502020204030204" pitchFamily="34" charset="0"/>
                <a:cs typeface="Calibri" panose="020F0502020204030204" pitchFamily="34" charset="0"/>
              </a:rPr>
            </a:br>
            <a:r>
              <a:rPr lang="en-US" sz="2200" b="1" dirty="0">
                <a:solidFill>
                  <a:srgbClr val="023173"/>
                </a:solidFill>
                <a:latin typeface="Calibri" panose="020F0502020204030204" pitchFamily="34" charset="0"/>
                <a:cs typeface="Calibri" panose="020F0502020204030204" pitchFamily="34" charset="0"/>
              </a:rPr>
              <a:t>Façade Treatment/Signage, Addition</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7" name="TextBox 16"/>
          <p:cNvSpPr txBox="1"/>
          <p:nvPr/>
        </p:nvSpPr>
        <p:spPr>
          <a:xfrm>
            <a:off x="40621" y="6359128"/>
            <a:ext cx="4257127" cy="369332"/>
          </a:xfrm>
          <a:prstGeom prst="rect">
            <a:avLst/>
          </a:prstGeom>
          <a:noFill/>
        </p:spPr>
        <p:txBody>
          <a:bodyPr wrap="none" rtlCol="0">
            <a:spAutoFit/>
          </a:bodyPr>
          <a:lstStyle/>
          <a:p>
            <a:r>
              <a:rPr lang="en-US" i="1" dirty="0">
                <a:solidFill>
                  <a:schemeClr val="bg1">
                    <a:lumMod val="75000"/>
                  </a:schemeClr>
                </a:solidFill>
              </a:rPr>
              <a:t>Teaching Laboratories   Classrooms   Offices</a:t>
            </a:r>
          </a:p>
        </p:txBody>
      </p:sp>
      <p:sp>
        <p:nvSpPr>
          <p:cNvPr id="18" name="Rectangle 17"/>
          <p:cNvSpPr/>
          <p:nvPr/>
        </p:nvSpPr>
        <p:spPr>
          <a:xfrm>
            <a:off x="5088437" y="2337707"/>
            <a:ext cx="2971800" cy="2246769"/>
          </a:xfrm>
          <a:prstGeom prst="rect">
            <a:avLst/>
          </a:prstGeom>
        </p:spPr>
        <p:txBody>
          <a:bodyPr wrap="square">
            <a:spAutoFit/>
          </a:bodyPr>
          <a:lstStyle/>
          <a:p>
            <a:r>
              <a:rPr lang="en-US" sz="1400" dirty="0">
                <a:latin typeface="+mj-lt"/>
                <a:ea typeface="Calibri" panose="020F0502020204030204" pitchFamily="34" charset="0"/>
              </a:rPr>
              <a:t>Modernize east and north Mullen  Building facades with metal and glass cladding over existing brick, windows and stack feature, replace original glass block with new energy efficient windows. Add modern monument sign at this corner to </a:t>
            </a:r>
            <a:r>
              <a:rPr lang="en-US" sz="1400" dirty="0">
                <a:latin typeface="+mj-lt"/>
              </a:rPr>
              <a:t>transform the campus entrance at Pine Street / Park Street. Coordinate with </a:t>
            </a:r>
            <a:r>
              <a:rPr lang="en-US" sz="1400" dirty="0" err="1">
                <a:latin typeface="+mj-lt"/>
              </a:rPr>
              <a:t>Massari</a:t>
            </a:r>
            <a:r>
              <a:rPr lang="en-US" sz="1400" dirty="0">
                <a:latin typeface="+mj-lt"/>
              </a:rPr>
              <a:t> Building.</a:t>
            </a:r>
            <a:endParaRPr lang="en-US" sz="1400" dirty="0"/>
          </a:p>
        </p:txBody>
      </p:sp>
      <p:sp>
        <p:nvSpPr>
          <p:cNvPr id="19" name="Rectangle 18"/>
          <p:cNvSpPr/>
          <p:nvPr/>
        </p:nvSpPr>
        <p:spPr>
          <a:xfrm>
            <a:off x="2653766" y="5378420"/>
            <a:ext cx="1821289" cy="954107"/>
          </a:xfrm>
          <a:prstGeom prst="rect">
            <a:avLst/>
          </a:prstGeom>
        </p:spPr>
        <p:txBody>
          <a:bodyPr wrap="square">
            <a:spAutoFit/>
          </a:bodyPr>
          <a:lstStyle/>
          <a:p>
            <a:r>
              <a:rPr lang="en-US" sz="1400" dirty="0" err="1"/>
              <a:t>Gunsmithing</a:t>
            </a:r>
            <a:r>
              <a:rPr lang="en-US" sz="1400" dirty="0"/>
              <a:t> 306 Lab </a:t>
            </a:r>
          </a:p>
          <a:p>
            <a:r>
              <a:rPr lang="en-US" sz="1400" dirty="0"/>
              <a:t>Addition with</a:t>
            </a:r>
          </a:p>
          <a:p>
            <a:r>
              <a:rPr lang="en-US" sz="1400" dirty="0"/>
              <a:t>Mezzanine connected</a:t>
            </a:r>
          </a:p>
          <a:p>
            <a:r>
              <a:rPr lang="en-US" sz="1400" dirty="0"/>
              <a:t>To 4</a:t>
            </a:r>
            <a:r>
              <a:rPr lang="en-US" sz="1400" baseline="30000" dirty="0"/>
              <a:t>th</a:t>
            </a:r>
            <a:r>
              <a:rPr lang="en-US" sz="1400" dirty="0"/>
              <a:t> floor</a:t>
            </a:r>
          </a:p>
        </p:txBody>
      </p:sp>
      <p:cxnSp>
        <p:nvCxnSpPr>
          <p:cNvPr id="20" name="Straight Arrow Connector 19">
            <a:extLst>
              <a:ext uri="{FF2B5EF4-FFF2-40B4-BE49-F238E27FC236}">
                <a16:creationId xmlns:a16="http://schemas.microsoft.com/office/drawing/2014/main" id="{6F42EDD1-1B10-4EF0-821D-0DE2AD1C62D6}"/>
              </a:ext>
            </a:extLst>
          </p:cNvPr>
          <p:cNvCxnSpPr/>
          <p:nvPr/>
        </p:nvCxnSpPr>
        <p:spPr>
          <a:xfrm flipH="1">
            <a:off x="2190107" y="5562216"/>
            <a:ext cx="510231" cy="384"/>
          </a:xfrm>
          <a:prstGeom prst="straightConnector1">
            <a:avLst/>
          </a:prstGeom>
          <a:noFill/>
          <a:ln w="9525" cap="flat" cmpd="sng" algn="ctr">
            <a:solidFill>
              <a:srgbClr val="FF0000"/>
            </a:solidFill>
            <a:prstDash val="solid"/>
            <a:tailEnd type="triangle"/>
          </a:ln>
          <a:effectLst/>
        </p:spPr>
      </p:cxnSp>
      <p:sp>
        <p:nvSpPr>
          <p:cNvPr id="23" name="Rectangle 22"/>
          <p:cNvSpPr/>
          <p:nvPr/>
        </p:nvSpPr>
        <p:spPr>
          <a:xfrm>
            <a:off x="2922532" y="4821873"/>
            <a:ext cx="2165905" cy="523220"/>
          </a:xfrm>
          <a:prstGeom prst="rect">
            <a:avLst/>
          </a:prstGeom>
        </p:spPr>
        <p:txBody>
          <a:bodyPr wrap="square">
            <a:spAutoFit/>
          </a:bodyPr>
          <a:lstStyle/>
          <a:p>
            <a:r>
              <a:rPr lang="en-US" sz="1400" dirty="0"/>
              <a:t>Cosmetology Classroom reassigned to </a:t>
            </a:r>
            <a:r>
              <a:rPr lang="en-US" sz="1400" dirty="0" err="1"/>
              <a:t>Gunsmithing</a:t>
            </a:r>
            <a:endParaRPr lang="en-US" sz="1400" dirty="0"/>
          </a:p>
        </p:txBody>
      </p:sp>
      <p:cxnSp>
        <p:nvCxnSpPr>
          <p:cNvPr id="24" name="Straight Arrow Connector 23">
            <a:extLst>
              <a:ext uri="{FF2B5EF4-FFF2-40B4-BE49-F238E27FC236}">
                <a16:creationId xmlns:a16="http://schemas.microsoft.com/office/drawing/2014/main" id="{6F42EDD1-1B10-4EF0-821D-0DE2AD1C62D6}"/>
              </a:ext>
            </a:extLst>
          </p:cNvPr>
          <p:cNvCxnSpPr/>
          <p:nvPr/>
        </p:nvCxnSpPr>
        <p:spPr>
          <a:xfrm flipH="1" flipV="1">
            <a:off x="1848513" y="4225089"/>
            <a:ext cx="1072497" cy="740343"/>
          </a:xfrm>
          <a:prstGeom prst="straightConnector1">
            <a:avLst/>
          </a:prstGeom>
          <a:noFill/>
          <a:ln w="9525" cap="flat" cmpd="sng" algn="ctr">
            <a:solidFill>
              <a:srgbClr val="FF0000"/>
            </a:solidFill>
            <a:prstDash val="solid"/>
            <a:tailEnd type="triangle"/>
          </a:ln>
          <a:effectLst/>
        </p:spPr>
      </p:cxnSp>
      <p:cxnSp>
        <p:nvCxnSpPr>
          <p:cNvPr id="27" name="Straight Arrow Connector 26">
            <a:extLst>
              <a:ext uri="{FF2B5EF4-FFF2-40B4-BE49-F238E27FC236}">
                <a16:creationId xmlns:a16="http://schemas.microsoft.com/office/drawing/2014/main" id="{6F42EDD1-1B10-4EF0-821D-0DE2AD1C62D6}"/>
              </a:ext>
            </a:extLst>
          </p:cNvPr>
          <p:cNvCxnSpPr/>
          <p:nvPr/>
        </p:nvCxnSpPr>
        <p:spPr>
          <a:xfrm flipH="1">
            <a:off x="1001870" y="3261993"/>
            <a:ext cx="1785518" cy="906912"/>
          </a:xfrm>
          <a:prstGeom prst="straightConnector1">
            <a:avLst/>
          </a:prstGeom>
          <a:noFill/>
          <a:ln w="9525" cap="flat" cmpd="sng" algn="ctr">
            <a:solidFill>
              <a:srgbClr val="FF0000"/>
            </a:solidFill>
            <a:prstDash val="solid"/>
            <a:tailEnd type="triangle"/>
          </a:ln>
          <a:effectLst/>
        </p:spPr>
      </p:cxnSp>
      <p:pic>
        <p:nvPicPr>
          <p:cNvPr id="21" name="Picture 20"/>
          <p:cNvPicPr/>
          <p:nvPr/>
        </p:nvPicPr>
        <p:blipFill rotWithShape="1">
          <a:blip r:embed="rId6" cstate="print">
            <a:extLst>
              <a:ext uri="{28A0092B-C50C-407E-A947-70E740481C1C}">
                <a14:useLocalDpi xmlns:a14="http://schemas.microsoft.com/office/drawing/2010/main" val="0"/>
              </a:ext>
            </a:extLst>
          </a:blip>
          <a:srcRect l="10098" b="30871"/>
          <a:stretch/>
        </p:blipFill>
        <p:spPr bwMode="auto">
          <a:xfrm rot="16200000">
            <a:off x="541474" y="5899981"/>
            <a:ext cx="525145" cy="398145"/>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7" cstate="print">
            <a:extLst>
              <a:ext uri="{28A0092B-C50C-407E-A947-70E740481C1C}">
                <a14:useLocalDpi xmlns:a14="http://schemas.microsoft.com/office/drawing/2010/main" val="0"/>
              </a:ext>
            </a:extLst>
          </a:blip>
          <a:srcRect t="67806" r="15309" b="2557"/>
          <a:stretch/>
        </p:blipFill>
        <p:spPr bwMode="auto">
          <a:xfrm>
            <a:off x="105864" y="6032061"/>
            <a:ext cx="495300" cy="1619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6931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98126" y="52578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5:</a:t>
            </a:r>
            <a:br>
              <a:rPr lang="en-US" sz="3200" b="1" dirty="0">
                <a:solidFill>
                  <a:srgbClr val="023173"/>
                </a:solidFill>
                <a:latin typeface="Calibri" panose="020F0502020204030204" pitchFamily="34" charset="0"/>
                <a:cs typeface="Calibri" panose="020F0502020204030204" pitchFamily="34" charset="0"/>
              </a:rPr>
            </a:br>
            <a:r>
              <a:rPr lang="en-US" sz="3200" b="1" dirty="0" err="1">
                <a:solidFill>
                  <a:srgbClr val="023173"/>
                </a:solidFill>
                <a:latin typeface="Calibri" panose="020F0502020204030204" pitchFamily="34" charset="0"/>
                <a:cs typeface="Calibri" panose="020F0502020204030204" pitchFamily="34" charset="0"/>
              </a:rPr>
              <a:t>Massari</a:t>
            </a:r>
            <a:r>
              <a:rPr lang="en-US" sz="3200" b="1" dirty="0">
                <a:solidFill>
                  <a:srgbClr val="023173"/>
                </a:solidFill>
                <a:latin typeface="Calibri" panose="020F0502020204030204" pitchFamily="34" charset="0"/>
                <a:cs typeface="Calibri" panose="020F0502020204030204" pitchFamily="34" charset="0"/>
              </a:rPr>
              <a:t> Addition</a:t>
            </a:r>
            <a:br>
              <a:rPr lang="en-US" sz="3200" b="1" dirty="0">
                <a:solidFill>
                  <a:srgbClr val="023173"/>
                </a:solidFill>
                <a:latin typeface="Calibri" panose="020F0502020204030204" pitchFamily="34" charset="0"/>
                <a:cs typeface="Calibri" panose="020F0502020204030204" pitchFamily="34" charset="0"/>
              </a:rPr>
            </a:br>
            <a:r>
              <a:rPr lang="en-US" sz="2400" b="1" dirty="0">
                <a:solidFill>
                  <a:srgbClr val="023173"/>
                </a:solidFill>
                <a:latin typeface="Calibri" panose="020F0502020204030204" pitchFamily="34" charset="0"/>
                <a:cs typeface="Calibri" panose="020F0502020204030204" pitchFamily="34" charset="0"/>
              </a:rPr>
              <a:t>Broom Street Plaza, Parking Lot </a:t>
            </a:r>
          </a:p>
        </p:txBody>
      </p:sp>
      <p:sp>
        <p:nvSpPr>
          <p:cNvPr id="14" name="TextBox 13"/>
          <p:cNvSpPr txBox="1"/>
          <p:nvPr/>
        </p:nvSpPr>
        <p:spPr>
          <a:xfrm>
            <a:off x="-4840" y="6151813"/>
            <a:ext cx="3628622" cy="369332"/>
          </a:xfrm>
          <a:prstGeom prst="rect">
            <a:avLst/>
          </a:prstGeom>
          <a:noFill/>
        </p:spPr>
        <p:txBody>
          <a:bodyPr wrap="none" rtlCol="0">
            <a:spAutoFit/>
          </a:bodyPr>
          <a:lstStyle/>
          <a:p>
            <a:r>
              <a:rPr lang="en-US" i="1" dirty="0">
                <a:solidFill>
                  <a:schemeClr val="bg1">
                    <a:lumMod val="75000"/>
                  </a:schemeClr>
                </a:solidFill>
              </a:rPr>
              <a:t>Assembly  Lecture Classroom  Offices</a:t>
            </a:r>
          </a:p>
        </p:txBody>
      </p:sp>
      <p:pic>
        <p:nvPicPr>
          <p:cNvPr id="16" name="Picture 15" descr="S:\Trinidad State Junior College\TSJC Facilities Master Plan 2021\SEC Projects\Trinidad State Junior College Site Plans\UTILITIES\Massari Theater First Floor.jpg"/>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9108" t="10239" r="19090" b="16403"/>
          <a:stretch/>
        </p:blipFill>
        <p:spPr bwMode="auto">
          <a:xfrm rot="16200000">
            <a:off x="4162286" y="1624585"/>
            <a:ext cx="3763007" cy="2893822"/>
          </a:xfrm>
          <a:prstGeom prst="rect">
            <a:avLst/>
          </a:prstGeom>
          <a:noFill/>
          <a:ln>
            <a:noFill/>
          </a:ln>
          <a:extLst>
            <a:ext uri="{53640926-AAD7-44D8-BBD7-CCE9431645EC}">
              <a14:shadowObscured xmlns:a14="http://schemas.microsoft.com/office/drawing/2010/main"/>
            </a:ext>
          </a:extLst>
        </p:spPr>
      </p:pic>
      <p:sp>
        <p:nvSpPr>
          <p:cNvPr id="17" name="Oval 3"/>
          <p:cNvSpPr/>
          <p:nvPr/>
        </p:nvSpPr>
        <p:spPr>
          <a:xfrm>
            <a:off x="5181600" y="1143000"/>
            <a:ext cx="2490542" cy="1066800"/>
          </a:xfrm>
          <a:prstGeom prst="rect">
            <a:avLst/>
          </a:prstGeom>
          <a:solidFill>
            <a:schemeClr val="accent1">
              <a:alpha val="61000"/>
            </a:scheme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Oval 3"/>
          <p:cNvSpPr/>
          <p:nvPr/>
        </p:nvSpPr>
        <p:spPr>
          <a:xfrm>
            <a:off x="4653607" y="4828542"/>
            <a:ext cx="1442393" cy="276858"/>
          </a:xfrm>
          <a:prstGeom prst="rect">
            <a:avLst/>
          </a:prstGeom>
          <a:solidFill>
            <a:srgbClr val="4F81BD">
              <a:alpha val="61000"/>
            </a:srgbClr>
          </a:solidFill>
          <a:ln w="25400" cap="flat" cmpd="sng" algn="ctr">
            <a:solidFill>
              <a:srgbClr val="FFC000"/>
            </a:solidFill>
            <a:prstDash val="sysDash"/>
          </a:ln>
          <a:effectLst/>
        </p:spPr>
        <p:txBody>
          <a:bodyPr rtlCol="0" anchor="ctr"/>
          <a:lstStyle/>
          <a:p>
            <a:endParaRPr lang="en-US"/>
          </a:p>
        </p:txBody>
      </p:sp>
      <p:pic>
        <p:nvPicPr>
          <p:cNvPr id="19" name="Picture 18" descr="Best Ways To Keep Your Parking Lot Clean"/>
          <p:cNvPicPr/>
          <p:nvPr/>
        </p:nvPicPr>
        <p:blipFill rotWithShape="1">
          <a:blip r:embed="rId4">
            <a:extLst>
              <a:ext uri="{28A0092B-C50C-407E-A947-70E740481C1C}">
                <a14:useLocalDpi xmlns:a14="http://schemas.microsoft.com/office/drawing/2010/main" val="0"/>
              </a:ext>
            </a:extLst>
          </a:blip>
          <a:srcRect b="36522"/>
          <a:stretch/>
        </p:blipFill>
        <p:spPr bwMode="auto">
          <a:xfrm>
            <a:off x="-7338" y="981075"/>
            <a:ext cx="2822575" cy="1390650"/>
          </a:xfrm>
          <a:prstGeom prst="rect">
            <a:avLst/>
          </a:prstGeom>
          <a:noFill/>
          <a:ln>
            <a:noFill/>
          </a:ln>
          <a:extLst>
            <a:ext uri="{53640926-AAD7-44D8-BBD7-CCE9431645EC}">
              <a14:shadowObscured xmlns:a14="http://schemas.microsoft.com/office/drawing/2010/main"/>
            </a:ext>
          </a:extLst>
        </p:spPr>
      </p:pic>
      <p:pic>
        <p:nvPicPr>
          <p:cNvPr id="20" name="Picture 19" descr="K:\Trinidad State Junior College\TSJC Facilities Master Plan &amp; Audits 2021\Trinidad &amp; General Campus\Trinidad &amp; Campus-General 3-30-21(AAH)\IMG_9359.JPG"/>
          <p:cNvPicPr/>
          <p:nvPr/>
        </p:nvPicPr>
        <p:blipFill rotWithShape="1">
          <a:blip r:embed="rId5" cstate="print">
            <a:extLst>
              <a:ext uri="{28A0092B-C50C-407E-A947-70E740481C1C}">
                <a14:useLocalDpi xmlns:a14="http://schemas.microsoft.com/office/drawing/2010/main" val="0"/>
              </a:ext>
            </a:extLst>
          </a:blip>
          <a:srcRect t="27316" b="27691"/>
          <a:stretch/>
        </p:blipFill>
        <p:spPr bwMode="auto">
          <a:xfrm>
            <a:off x="-7338" y="-6107"/>
            <a:ext cx="2828925" cy="953135"/>
          </a:xfrm>
          <a:prstGeom prst="rect">
            <a:avLst/>
          </a:prstGeom>
          <a:noFill/>
          <a:ln>
            <a:noFill/>
          </a:ln>
          <a:extLst>
            <a:ext uri="{53640926-AAD7-44D8-BBD7-CCE9431645EC}">
              <a14:shadowObscured xmlns:a14="http://schemas.microsoft.com/office/drawing/2010/main"/>
            </a:ext>
          </a:extLst>
        </p:spPr>
      </p:pic>
      <p:sp>
        <p:nvSpPr>
          <p:cNvPr id="21" name="Rectangle 20"/>
          <p:cNvSpPr/>
          <p:nvPr/>
        </p:nvSpPr>
        <p:spPr>
          <a:xfrm>
            <a:off x="-19830" y="2332832"/>
            <a:ext cx="2763030" cy="1384995"/>
          </a:xfrm>
          <a:prstGeom prst="rect">
            <a:avLst/>
          </a:prstGeom>
        </p:spPr>
        <p:txBody>
          <a:bodyPr wrap="square">
            <a:spAutoFit/>
          </a:bodyPr>
          <a:lstStyle/>
          <a:p>
            <a:r>
              <a:rPr lang="en-US" sz="1400" dirty="0"/>
              <a:t>Propose to convert Sanders Field into 120-count parking lot –</a:t>
            </a:r>
          </a:p>
          <a:p>
            <a:r>
              <a:rPr lang="en-US" sz="1400" dirty="0"/>
              <a:t>Support performing arts events at </a:t>
            </a:r>
            <a:r>
              <a:rPr lang="en-US" sz="1400" dirty="0" err="1"/>
              <a:t>Massari</a:t>
            </a:r>
            <a:r>
              <a:rPr lang="en-US" sz="1400" dirty="0"/>
              <a:t>, serve as overflow parking for Scott Gym, host food truck events, art fairs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2579" y="4828542"/>
            <a:ext cx="1571100" cy="104740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579" y="4823779"/>
            <a:ext cx="1592211" cy="1056925"/>
          </a:xfrm>
          <a:prstGeom prst="rect">
            <a:avLst/>
          </a:prstGeom>
        </p:spPr>
      </p:pic>
      <p:sp>
        <p:nvSpPr>
          <p:cNvPr id="25" name="Rectangle 24"/>
          <p:cNvSpPr/>
          <p:nvPr/>
        </p:nvSpPr>
        <p:spPr>
          <a:xfrm>
            <a:off x="438841" y="5848798"/>
            <a:ext cx="3354838" cy="307777"/>
          </a:xfrm>
          <a:prstGeom prst="rect">
            <a:avLst/>
          </a:prstGeom>
        </p:spPr>
        <p:txBody>
          <a:bodyPr wrap="square">
            <a:spAutoFit/>
          </a:bodyPr>
          <a:lstStyle/>
          <a:p>
            <a:r>
              <a:rPr lang="en-US" sz="1400" dirty="0"/>
              <a:t>Examples of monument sign, landscape art</a:t>
            </a:r>
          </a:p>
        </p:txBody>
      </p:sp>
      <p:cxnSp>
        <p:nvCxnSpPr>
          <p:cNvPr id="26" name="Straight Arrow Connector 25">
            <a:extLst>
              <a:ext uri="{FF2B5EF4-FFF2-40B4-BE49-F238E27FC236}">
                <a16:creationId xmlns:a16="http://schemas.microsoft.com/office/drawing/2014/main" id="{6F42EDD1-1B10-4EF0-821D-0DE2AD1C62D6}"/>
              </a:ext>
            </a:extLst>
          </p:cNvPr>
          <p:cNvCxnSpPr/>
          <p:nvPr/>
        </p:nvCxnSpPr>
        <p:spPr>
          <a:xfrm flipV="1">
            <a:off x="3793679" y="5029200"/>
            <a:ext cx="1387921" cy="609600"/>
          </a:xfrm>
          <a:prstGeom prst="straightConnector1">
            <a:avLst/>
          </a:prstGeom>
          <a:noFill/>
          <a:ln w="9525" cap="flat" cmpd="sng" algn="ctr">
            <a:solidFill>
              <a:srgbClr val="FF0000"/>
            </a:solidFill>
            <a:prstDash val="solid"/>
            <a:tailEnd type="triangle"/>
          </a:ln>
          <a:effectLst/>
        </p:spPr>
      </p:cxnSp>
      <p:pic>
        <p:nvPicPr>
          <p:cNvPr id="27" name="Picture 26" descr="K:\Trinidad State Junior College\TSJC misc\DSC_518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5225" y="-12648"/>
            <a:ext cx="1964972" cy="1199694"/>
          </a:xfrm>
          <a:prstGeom prst="rect">
            <a:avLst/>
          </a:prstGeom>
          <a:noFill/>
          <a:ln>
            <a:noFill/>
          </a:ln>
        </p:spPr>
      </p:pic>
      <p:sp>
        <p:nvSpPr>
          <p:cNvPr id="28" name="Rectangle 27"/>
          <p:cNvSpPr/>
          <p:nvPr/>
        </p:nvSpPr>
        <p:spPr>
          <a:xfrm>
            <a:off x="5074619" y="-29623"/>
            <a:ext cx="3354838" cy="1384995"/>
          </a:xfrm>
          <a:prstGeom prst="rect">
            <a:avLst/>
          </a:prstGeom>
        </p:spPr>
        <p:txBody>
          <a:bodyPr wrap="square">
            <a:spAutoFit/>
          </a:bodyPr>
          <a:lstStyle/>
          <a:p>
            <a:r>
              <a:rPr lang="en-US" sz="1400" dirty="0"/>
              <a:t>Expand the </a:t>
            </a:r>
            <a:r>
              <a:rPr lang="en-US" sz="1400" dirty="0" err="1"/>
              <a:t>Massari</a:t>
            </a:r>
            <a:endParaRPr lang="en-US" sz="1400" dirty="0"/>
          </a:p>
          <a:p>
            <a:r>
              <a:rPr lang="en-US" sz="1400" dirty="0"/>
              <a:t>lobby, with new open</a:t>
            </a:r>
          </a:p>
          <a:p>
            <a:r>
              <a:rPr lang="en-US" sz="1400" dirty="0"/>
              <a:t>glass entrance and store-</a:t>
            </a:r>
          </a:p>
          <a:p>
            <a:r>
              <a:rPr lang="en-US" sz="1400" dirty="0"/>
              <a:t>front. Add to restrooms, </a:t>
            </a:r>
          </a:p>
          <a:p>
            <a:r>
              <a:rPr lang="en-US" sz="1400" dirty="0"/>
              <a:t>storage and offices.</a:t>
            </a:r>
          </a:p>
          <a:p>
            <a:endParaRPr lang="en-US" sz="1400" dirty="0"/>
          </a:p>
        </p:txBody>
      </p:sp>
      <p:sp>
        <p:nvSpPr>
          <p:cNvPr id="4" name="Right Arrow 3"/>
          <p:cNvSpPr/>
          <p:nvPr/>
        </p:nvSpPr>
        <p:spPr>
          <a:xfrm>
            <a:off x="7490701" y="1286223"/>
            <a:ext cx="555991" cy="2582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672142" y="1527411"/>
            <a:ext cx="1600200" cy="954107"/>
          </a:xfrm>
          <a:prstGeom prst="rect">
            <a:avLst/>
          </a:prstGeom>
        </p:spPr>
        <p:txBody>
          <a:bodyPr wrap="square">
            <a:spAutoFit/>
          </a:bodyPr>
          <a:lstStyle/>
          <a:p>
            <a:r>
              <a:rPr lang="en-US" sz="1400" dirty="0"/>
              <a:t>Relocate entrance to take advantage</a:t>
            </a:r>
          </a:p>
          <a:p>
            <a:r>
              <a:rPr lang="en-US" sz="1400" dirty="0"/>
              <a:t>of east-facing natural light.</a:t>
            </a:r>
          </a:p>
        </p:txBody>
      </p:sp>
      <p:sp>
        <p:nvSpPr>
          <p:cNvPr id="31" name="Rectangle 30"/>
          <p:cNvSpPr/>
          <p:nvPr/>
        </p:nvSpPr>
        <p:spPr>
          <a:xfrm>
            <a:off x="2813935" y="-29623"/>
            <a:ext cx="2234555" cy="954107"/>
          </a:xfrm>
          <a:prstGeom prst="rect">
            <a:avLst/>
          </a:prstGeom>
        </p:spPr>
        <p:txBody>
          <a:bodyPr wrap="square">
            <a:spAutoFit/>
          </a:bodyPr>
          <a:lstStyle/>
          <a:p>
            <a:r>
              <a:rPr lang="en-US" sz="1400" dirty="0"/>
              <a:t>Develop a plaza space on</a:t>
            </a:r>
          </a:p>
          <a:p>
            <a:r>
              <a:rPr lang="en-US" sz="1400" dirty="0"/>
              <a:t>Broom Street for art </a:t>
            </a:r>
          </a:p>
          <a:p>
            <a:r>
              <a:rPr lang="en-US" sz="1400" dirty="0"/>
              <a:t>exhibits, public performances </a:t>
            </a:r>
          </a:p>
        </p:txBody>
      </p:sp>
      <p:cxnSp>
        <p:nvCxnSpPr>
          <p:cNvPr id="32" name="Straight Arrow Connector 31">
            <a:extLst>
              <a:ext uri="{FF2B5EF4-FFF2-40B4-BE49-F238E27FC236}">
                <a16:creationId xmlns:a16="http://schemas.microsoft.com/office/drawing/2014/main" id="{6F42EDD1-1B10-4EF0-821D-0DE2AD1C62D6}"/>
              </a:ext>
            </a:extLst>
          </p:cNvPr>
          <p:cNvCxnSpPr/>
          <p:nvPr/>
        </p:nvCxnSpPr>
        <p:spPr>
          <a:xfrm flipH="1">
            <a:off x="709340" y="118685"/>
            <a:ext cx="2156510" cy="743012"/>
          </a:xfrm>
          <a:prstGeom prst="straightConnector1">
            <a:avLst/>
          </a:prstGeom>
          <a:noFill/>
          <a:ln w="9525" cap="flat" cmpd="sng" algn="ctr">
            <a:solidFill>
              <a:srgbClr val="FF0000"/>
            </a:solidFill>
            <a:prstDash val="solid"/>
            <a:tailEnd type="triangle"/>
          </a:ln>
          <a:effectLst/>
        </p:spPr>
      </p:cxnSp>
      <p:pic>
        <p:nvPicPr>
          <p:cNvPr id="24" name="Picture 23"/>
          <p:cNvPicPr/>
          <p:nvPr/>
        </p:nvPicPr>
        <p:blipFill>
          <a:blip r:embed="rId9" cstate="print">
            <a:extLst>
              <a:ext uri="{28A0092B-C50C-407E-A947-70E740481C1C}">
                <a14:useLocalDpi xmlns:a14="http://schemas.microsoft.com/office/drawing/2010/main" val="0"/>
              </a:ext>
            </a:extLst>
          </a:blip>
          <a:stretch>
            <a:fillRect/>
          </a:stretch>
        </p:blipFill>
        <p:spPr>
          <a:xfrm>
            <a:off x="4068772" y="4251124"/>
            <a:ext cx="584835" cy="575945"/>
          </a:xfrm>
          <a:prstGeom prst="rect">
            <a:avLst/>
          </a:prstGeom>
        </p:spPr>
      </p:pic>
      <p:pic>
        <p:nvPicPr>
          <p:cNvPr id="30" name="Picture 29" descr="K:\Trinidad State Junior College\TSJC Facilities Master Plan &amp; Audits 2021\2021 Facility Audits-Individual Bldgs\Massari\Massari 1-20-21(AAH)\IMG_7706.JPG"/>
          <p:cNvPicPr preferRelativeResize="0">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b="608"/>
          <a:stretch/>
        </p:blipFill>
        <p:spPr bwMode="auto">
          <a:xfrm rot="5400000">
            <a:off x="3029643" y="2547511"/>
            <a:ext cx="1853055" cy="13255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260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4840" y="6151813"/>
            <a:ext cx="3200363" cy="369332"/>
          </a:xfrm>
          <a:prstGeom prst="rect">
            <a:avLst/>
          </a:prstGeom>
          <a:noFill/>
        </p:spPr>
        <p:txBody>
          <a:bodyPr wrap="none" rtlCol="0">
            <a:spAutoFit/>
          </a:bodyPr>
          <a:lstStyle/>
          <a:p>
            <a:r>
              <a:rPr lang="en-US" i="1" dirty="0">
                <a:solidFill>
                  <a:schemeClr val="bg1">
                    <a:lumMod val="75000"/>
                  </a:schemeClr>
                </a:solidFill>
              </a:rPr>
              <a:t>  Prominent dedicated crosswalk</a:t>
            </a:r>
          </a:p>
        </p:txBody>
      </p:sp>
      <p:sp>
        <p:nvSpPr>
          <p:cNvPr id="38"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6: Unify Wayfinding, Promote Safety</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Park Street Crossing</a:t>
            </a:r>
            <a:br>
              <a:rPr lang="en-US" sz="3200" b="1" dirty="0">
                <a:solidFill>
                  <a:srgbClr val="023173"/>
                </a:solidFill>
                <a:latin typeface="Calibri" panose="020F0502020204030204" pitchFamily="34" charset="0"/>
                <a:cs typeface="Calibri" panose="020F0502020204030204" pitchFamily="34" charset="0"/>
              </a:rPr>
            </a:br>
            <a:r>
              <a:rPr lang="en-US" sz="2200" b="1" dirty="0">
                <a:solidFill>
                  <a:srgbClr val="023173"/>
                </a:solidFill>
                <a:latin typeface="Calibri" panose="020F0502020204030204" pitchFamily="34" charset="0"/>
                <a:cs typeface="Calibri" panose="020F0502020204030204" pitchFamily="34" charset="0"/>
              </a:rPr>
              <a:t>Boyd to Sullivan</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1900" t="77631" r="60581" b="2118"/>
          <a:stretch/>
        </p:blipFill>
        <p:spPr>
          <a:xfrm>
            <a:off x="4648200" y="2057400"/>
            <a:ext cx="2049888" cy="1830914"/>
          </a:xfrm>
          <a:prstGeom prst="rect">
            <a:avLst/>
          </a:prstGeom>
        </p:spPr>
      </p:pic>
      <p:pic>
        <p:nvPicPr>
          <p:cNvPr id="16" name="Picture 15" descr="K:\Trinidad State Junior College\TSJC Facilities Master Plan &amp; Audits 2021\6-16-2021\IMG_0033.JPG"/>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t="22953" b="17782"/>
          <a:stretch/>
        </p:blipFill>
        <p:spPr bwMode="auto">
          <a:xfrm>
            <a:off x="4654296" y="0"/>
            <a:ext cx="4495800" cy="1997351"/>
          </a:xfrm>
          <a:prstGeom prst="rect">
            <a:avLst/>
          </a:prstGeom>
          <a:noFill/>
          <a:ln>
            <a:noFill/>
          </a:ln>
          <a:extLst>
            <a:ext uri="{53640926-AAD7-44D8-BBD7-CCE9431645EC}">
              <a14:shadowObscured xmlns:a14="http://schemas.microsoft.com/office/drawing/2010/main"/>
            </a:ext>
          </a:extLst>
        </p:spPr>
      </p:pic>
      <p:sp>
        <p:nvSpPr>
          <p:cNvPr id="39" name="Flowchart: Connector 38"/>
          <p:cNvSpPr/>
          <p:nvPr/>
        </p:nvSpPr>
        <p:spPr>
          <a:xfrm>
            <a:off x="5288280" y="2613876"/>
            <a:ext cx="548640" cy="54864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5562600" y="2735796"/>
            <a:ext cx="0" cy="304800"/>
          </a:xfrm>
          <a:prstGeom prst="line">
            <a:avLst/>
          </a:prstGeom>
          <a:ln w="5715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42EDD1-1B10-4EF0-821D-0DE2AD1C62D6}"/>
              </a:ext>
            </a:extLst>
          </p:cNvPr>
          <p:cNvCxnSpPr/>
          <p:nvPr/>
        </p:nvCxnSpPr>
        <p:spPr>
          <a:xfrm flipH="1" flipV="1">
            <a:off x="5572126" y="2900543"/>
            <a:ext cx="1590674" cy="140053"/>
          </a:xfrm>
          <a:prstGeom prst="straightConnector1">
            <a:avLst/>
          </a:prstGeom>
          <a:noFill/>
          <a:ln w="9525" cap="flat" cmpd="sng" algn="ctr">
            <a:solidFill>
              <a:srgbClr val="FF0000"/>
            </a:solidFill>
            <a:prstDash val="solid"/>
            <a:tailEnd type="triangle"/>
          </a:ln>
          <a:effectLst/>
        </p:spPr>
      </p:cxnSp>
      <p:cxnSp>
        <p:nvCxnSpPr>
          <p:cNvPr id="26" name="Straight Arrow Connector 25"/>
          <p:cNvCxnSpPr>
            <a:stCxn id="15" idx="0"/>
          </p:cNvCxnSpPr>
          <p:nvPr/>
        </p:nvCxnSpPr>
        <p:spPr>
          <a:xfrm flipH="1">
            <a:off x="5562602" y="2057400"/>
            <a:ext cx="110542" cy="617436"/>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31" name="Straight Arrow Connector 30">
            <a:extLst>
              <a:ext uri="{FF2B5EF4-FFF2-40B4-BE49-F238E27FC236}">
                <a16:creationId xmlns:a16="http://schemas.microsoft.com/office/drawing/2014/main" id="{6F42EDD1-1B10-4EF0-821D-0DE2AD1C62D6}"/>
              </a:ext>
            </a:extLst>
          </p:cNvPr>
          <p:cNvCxnSpPr/>
          <p:nvPr/>
        </p:nvCxnSpPr>
        <p:spPr>
          <a:xfrm flipH="1" flipV="1">
            <a:off x="5633385" y="2239896"/>
            <a:ext cx="1529415" cy="32247"/>
          </a:xfrm>
          <a:prstGeom prst="straightConnector1">
            <a:avLst/>
          </a:prstGeom>
          <a:noFill/>
          <a:ln w="9525" cap="flat" cmpd="sng" algn="ctr">
            <a:solidFill>
              <a:srgbClr val="FF0000"/>
            </a:solidFill>
            <a:prstDash val="solid"/>
            <a:tailEnd type="triangle"/>
          </a:ln>
          <a:effectLst/>
        </p:spPr>
      </p:cxnSp>
      <p:sp>
        <p:nvSpPr>
          <p:cNvPr id="34" name="Rectangle 33"/>
          <p:cNvSpPr/>
          <p:nvPr/>
        </p:nvSpPr>
        <p:spPr>
          <a:xfrm>
            <a:off x="7162800" y="2076450"/>
            <a:ext cx="1821289" cy="738664"/>
          </a:xfrm>
          <a:prstGeom prst="rect">
            <a:avLst/>
          </a:prstGeom>
        </p:spPr>
        <p:txBody>
          <a:bodyPr wrap="square">
            <a:spAutoFit/>
          </a:bodyPr>
          <a:lstStyle/>
          <a:p>
            <a:r>
              <a:rPr lang="en-US" sz="1400" dirty="0"/>
              <a:t>To new Sullivan Student Center Learning Stairs</a:t>
            </a:r>
          </a:p>
        </p:txBody>
      </p:sp>
      <p:sp>
        <p:nvSpPr>
          <p:cNvPr id="35" name="Rectangle 34"/>
          <p:cNvSpPr/>
          <p:nvPr/>
        </p:nvSpPr>
        <p:spPr>
          <a:xfrm>
            <a:off x="7172325" y="2902748"/>
            <a:ext cx="1821289" cy="1169551"/>
          </a:xfrm>
          <a:prstGeom prst="rect">
            <a:avLst/>
          </a:prstGeom>
        </p:spPr>
        <p:txBody>
          <a:bodyPr wrap="square">
            <a:spAutoFit/>
          </a:bodyPr>
          <a:lstStyle/>
          <a:p>
            <a:r>
              <a:rPr lang="en-US" sz="1400" dirty="0"/>
              <a:t>Shift pedestrian crosswalk, centered on Boyd Athletic</a:t>
            </a:r>
          </a:p>
          <a:p>
            <a:r>
              <a:rPr lang="en-US" sz="1400" dirty="0"/>
              <a:t>Practice Facility entrance</a:t>
            </a:r>
          </a:p>
        </p:txBody>
      </p:sp>
      <p:sp>
        <p:nvSpPr>
          <p:cNvPr id="40" name="Flowchart: Connector 39"/>
          <p:cNvSpPr/>
          <p:nvPr/>
        </p:nvSpPr>
        <p:spPr>
          <a:xfrm>
            <a:off x="2532127" y="1973796"/>
            <a:ext cx="1828800" cy="1828800"/>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p:cNvSpPr/>
          <p:nvPr/>
        </p:nvSpPr>
        <p:spPr>
          <a:xfrm>
            <a:off x="788193" y="3325542"/>
            <a:ext cx="2358934" cy="954107"/>
          </a:xfrm>
          <a:prstGeom prst="rect">
            <a:avLst/>
          </a:prstGeom>
        </p:spPr>
        <p:txBody>
          <a:bodyPr wrap="square">
            <a:spAutoFit/>
          </a:bodyPr>
          <a:lstStyle/>
          <a:p>
            <a:r>
              <a:rPr lang="en-US" sz="1400" dirty="0"/>
              <a:t>Utilize signage, striping, pavement markings to </a:t>
            </a:r>
          </a:p>
          <a:p>
            <a:r>
              <a:rPr lang="en-US" sz="1400" dirty="0"/>
              <a:t>slow down traffic, alert</a:t>
            </a:r>
          </a:p>
          <a:p>
            <a:r>
              <a:rPr lang="en-US" sz="1400" dirty="0"/>
              <a:t>Trinidad School District traffic</a:t>
            </a:r>
          </a:p>
        </p:txBody>
      </p:sp>
      <p:sp>
        <p:nvSpPr>
          <p:cNvPr id="42" name="Rounded Rectangle 41"/>
          <p:cNvSpPr/>
          <p:nvPr/>
        </p:nvSpPr>
        <p:spPr>
          <a:xfrm flipV="1">
            <a:off x="6019800" y="1070448"/>
            <a:ext cx="1335513" cy="672752"/>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P:\LCC FMP 2018\DRAFT FMP 2018\Photos\PEDESTRIAN YIELD.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335" y="2272143"/>
            <a:ext cx="1095375" cy="1019175"/>
          </a:xfrm>
          <a:prstGeom prst="rect">
            <a:avLst/>
          </a:prstGeom>
          <a:noFill/>
          <a:ln>
            <a:noFill/>
          </a:ln>
        </p:spPr>
      </p:pic>
      <p:pic>
        <p:nvPicPr>
          <p:cNvPr id="20" name="Picture 19"/>
          <p:cNvPicPr/>
          <p:nvPr/>
        </p:nvPicPr>
        <p:blipFill>
          <a:blip r:embed="rId8" cstate="print">
            <a:extLst>
              <a:ext uri="{28A0092B-C50C-407E-A947-70E740481C1C}">
                <a14:useLocalDpi xmlns:a14="http://schemas.microsoft.com/office/drawing/2010/main" val="0"/>
              </a:ext>
            </a:extLst>
          </a:blip>
          <a:stretch>
            <a:fillRect/>
          </a:stretch>
        </p:blipFill>
        <p:spPr>
          <a:xfrm>
            <a:off x="6260102" y="3973743"/>
            <a:ext cx="584835" cy="575945"/>
          </a:xfrm>
          <a:prstGeom prst="rect">
            <a:avLst/>
          </a:prstGeom>
        </p:spPr>
      </p:pic>
    </p:spTree>
    <p:extLst>
      <p:ext uri="{BB962C8B-B14F-4D97-AF65-F5344CB8AC3E}">
        <p14:creationId xmlns:p14="http://schemas.microsoft.com/office/powerpoint/2010/main" val="661504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73" y="1954195"/>
            <a:ext cx="4058977" cy="2009193"/>
          </a:xfrm>
          <a:prstGeom prst="rect">
            <a:avLst/>
          </a:prstGeom>
        </p:spPr>
      </p:pic>
      <p:pic>
        <p:nvPicPr>
          <p:cNvPr id="7" name="Picture 6" descr="K:\Trinidad State Junior College\TSJC Facilities Master Plan &amp; Audits 2021\9-22-2021\IMG_2373.JPG"/>
          <p:cNvPicPr preferRelativeResize="0">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92" t="2951" r="-492" b="33761"/>
          <a:stretch/>
        </p:blipFill>
        <p:spPr bwMode="auto">
          <a:xfrm>
            <a:off x="5111446" y="-309"/>
            <a:ext cx="4042079" cy="1917049"/>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00844"/>
            <a:ext cx="3962400" cy="2198408"/>
          </a:xfrm>
          <a:prstGeom prst="rect">
            <a:avLst/>
          </a:prstGeom>
        </p:spPr>
      </p:pic>
      <p:sp>
        <p:nvSpPr>
          <p:cNvPr id="4" name="Rounded Rectangle 3"/>
          <p:cNvSpPr/>
          <p:nvPr/>
        </p:nvSpPr>
        <p:spPr>
          <a:xfrm>
            <a:off x="6157026" y="1197446"/>
            <a:ext cx="2072573" cy="482275"/>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b="15114"/>
          <a:stretch/>
        </p:blipFill>
        <p:spPr>
          <a:xfrm>
            <a:off x="1697619" y="-4120"/>
            <a:ext cx="3385252" cy="1920859"/>
          </a:xfrm>
          <a:prstGeom prst="rect">
            <a:avLst/>
          </a:prstGeom>
        </p:spPr>
      </p:pic>
      <p:sp>
        <p:nvSpPr>
          <p:cNvPr id="12" name="Rounded Rectangle 11"/>
          <p:cNvSpPr/>
          <p:nvPr/>
        </p:nvSpPr>
        <p:spPr>
          <a:xfrm>
            <a:off x="3581400" y="956309"/>
            <a:ext cx="1491946" cy="482275"/>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25242" t="54054" r="47608" b="5406"/>
          <a:stretch/>
        </p:blipFill>
        <p:spPr>
          <a:xfrm>
            <a:off x="5103463" y="1941157"/>
            <a:ext cx="1752600" cy="2022231"/>
          </a:xfrm>
          <a:prstGeom prst="rect">
            <a:avLst/>
          </a:prstGeom>
        </p:spPr>
      </p:pic>
      <p:sp>
        <p:nvSpPr>
          <p:cNvPr id="14" name="Rounded Rectangle 13"/>
          <p:cNvSpPr/>
          <p:nvPr/>
        </p:nvSpPr>
        <p:spPr>
          <a:xfrm rot="5400000">
            <a:off x="5396338" y="2564458"/>
            <a:ext cx="286676" cy="1524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5455888" y="2719223"/>
            <a:ext cx="170259" cy="909077"/>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16" name="Straight Arrow Connector 15"/>
          <p:cNvCxnSpPr/>
          <p:nvPr/>
        </p:nvCxnSpPr>
        <p:spPr>
          <a:xfrm flipH="1">
            <a:off x="5639689" y="2157161"/>
            <a:ext cx="228600" cy="562062"/>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18" name="Straight Arrow Connector 17"/>
          <p:cNvCxnSpPr/>
          <p:nvPr/>
        </p:nvCxnSpPr>
        <p:spPr>
          <a:xfrm>
            <a:off x="5833912" y="2204649"/>
            <a:ext cx="643088" cy="233543"/>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21" name="Straight Arrow Connector 20"/>
          <p:cNvCxnSpPr/>
          <p:nvPr/>
        </p:nvCxnSpPr>
        <p:spPr>
          <a:xfrm>
            <a:off x="6477000" y="2400905"/>
            <a:ext cx="123825" cy="268153"/>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26" name="Straight Arrow Connector 25"/>
          <p:cNvCxnSpPr/>
          <p:nvPr/>
        </p:nvCxnSpPr>
        <p:spPr>
          <a:xfrm flipH="1">
            <a:off x="6033341" y="2628546"/>
            <a:ext cx="533400" cy="90677"/>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29" name="Straight Arrow Connector 28"/>
          <p:cNvCxnSpPr/>
          <p:nvPr/>
        </p:nvCxnSpPr>
        <p:spPr>
          <a:xfrm flipH="1">
            <a:off x="5586856" y="2719223"/>
            <a:ext cx="446485" cy="216004"/>
          </a:xfrm>
          <a:prstGeom prst="straightConnector1">
            <a:avLst/>
          </a:prstGeom>
          <a:noFill/>
          <a:ln w="38100" cap="flat" cmpd="sng" algn="ctr">
            <a:solidFill>
              <a:srgbClr val="FF0000"/>
            </a:solidFill>
            <a:prstDash val="sysDot"/>
            <a:round/>
            <a:headEnd type="none" w="med" len="med"/>
            <a:tailEnd type="none" w="med" len="med"/>
          </a:ln>
          <a:effectLst/>
        </p:spPr>
      </p:cxnSp>
      <p:sp>
        <p:nvSpPr>
          <p:cNvPr id="37" name="TextBox 36"/>
          <p:cNvSpPr txBox="1"/>
          <p:nvPr/>
        </p:nvSpPr>
        <p:spPr>
          <a:xfrm>
            <a:off x="-4840" y="6151813"/>
            <a:ext cx="4162614" cy="646331"/>
          </a:xfrm>
          <a:prstGeom prst="rect">
            <a:avLst/>
          </a:prstGeom>
          <a:noFill/>
        </p:spPr>
        <p:txBody>
          <a:bodyPr wrap="none" rtlCol="0">
            <a:spAutoFit/>
          </a:bodyPr>
          <a:lstStyle/>
          <a:p>
            <a:r>
              <a:rPr lang="en-US" i="1" dirty="0">
                <a:solidFill>
                  <a:schemeClr val="bg1">
                    <a:lumMod val="75000"/>
                  </a:schemeClr>
                </a:solidFill>
              </a:rPr>
              <a:t>Informal Lounge Informal Learning Space</a:t>
            </a:r>
          </a:p>
          <a:p>
            <a:r>
              <a:rPr lang="en-US" i="1" dirty="0">
                <a:solidFill>
                  <a:schemeClr val="bg1">
                    <a:lumMod val="75000"/>
                  </a:schemeClr>
                </a:solidFill>
              </a:rPr>
              <a:t>Informal Meeting Space… See and Be Seen</a:t>
            </a:r>
          </a:p>
        </p:txBody>
      </p:sp>
      <p:sp>
        <p:nvSpPr>
          <p:cNvPr id="38" name="Title 1"/>
          <p:cNvSpPr>
            <a:spLocks noGrp="1"/>
          </p:cNvSpPr>
          <p:nvPr>
            <p:ph type="title"/>
          </p:nvPr>
        </p:nvSpPr>
        <p:spPr>
          <a:xfrm>
            <a:off x="4579076" y="539603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6: Unify Wayfinding, Encourage Movement</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Sullivan Student Center</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Learning Stairs</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39" name="Flowchart: Connector 38"/>
          <p:cNvSpPr/>
          <p:nvPr/>
        </p:nvSpPr>
        <p:spPr>
          <a:xfrm>
            <a:off x="5337792" y="2416971"/>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6496" y="1938981"/>
            <a:ext cx="2252425" cy="1689319"/>
          </a:xfrm>
          <a:prstGeom prst="rect">
            <a:avLst/>
          </a:prstGeom>
        </p:spPr>
      </p:pic>
      <p:pic>
        <p:nvPicPr>
          <p:cNvPr id="23" name="Picture 22"/>
          <p:cNvPicPr/>
          <p:nvPr/>
        </p:nvPicPr>
        <p:blipFill>
          <a:blip r:embed="rId11" cstate="print">
            <a:extLst>
              <a:ext uri="{28A0092B-C50C-407E-A947-70E740481C1C}">
                <a14:useLocalDpi xmlns:a14="http://schemas.microsoft.com/office/drawing/2010/main" val="0"/>
              </a:ext>
            </a:extLst>
          </a:blip>
          <a:stretch>
            <a:fillRect/>
          </a:stretch>
        </p:blipFill>
        <p:spPr>
          <a:xfrm>
            <a:off x="6400800" y="4010876"/>
            <a:ext cx="584835" cy="575945"/>
          </a:xfrm>
          <a:prstGeom prst="rect">
            <a:avLst/>
          </a:prstGeom>
        </p:spPr>
      </p:pic>
    </p:spTree>
    <p:extLst>
      <p:ext uri="{BB962C8B-B14F-4D97-AF65-F5344CB8AC3E}">
        <p14:creationId xmlns:p14="http://schemas.microsoft.com/office/powerpoint/2010/main" val="3175754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4840" y="6151813"/>
            <a:ext cx="4461927" cy="369332"/>
          </a:xfrm>
          <a:prstGeom prst="rect">
            <a:avLst/>
          </a:prstGeom>
          <a:noFill/>
        </p:spPr>
        <p:txBody>
          <a:bodyPr wrap="none" rtlCol="0">
            <a:spAutoFit/>
          </a:bodyPr>
          <a:lstStyle/>
          <a:p>
            <a:r>
              <a:rPr lang="en-US" i="1" dirty="0">
                <a:solidFill>
                  <a:schemeClr val="bg1">
                    <a:lumMod val="75000"/>
                  </a:schemeClr>
                </a:solidFill>
              </a:rPr>
              <a:t> Inform pedestrians about the historic legacy</a:t>
            </a:r>
          </a:p>
        </p:txBody>
      </p:sp>
      <p:sp>
        <p:nvSpPr>
          <p:cNvPr id="38"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6: Unify Wayfinding, Promote Safety</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Zion Lutheran Church</a:t>
            </a:r>
            <a:br>
              <a:rPr lang="en-US" sz="3200" b="1" dirty="0">
                <a:solidFill>
                  <a:srgbClr val="023173"/>
                </a:solidFill>
                <a:latin typeface="Calibri" panose="020F0502020204030204" pitchFamily="34" charset="0"/>
                <a:cs typeface="Calibri" panose="020F0502020204030204" pitchFamily="34" charset="0"/>
              </a:rPr>
            </a:br>
            <a:r>
              <a:rPr lang="en-US" sz="2200" b="1" dirty="0">
                <a:solidFill>
                  <a:srgbClr val="023173"/>
                </a:solidFill>
                <a:latin typeface="Calibri" panose="020F0502020204030204" pitchFamily="34" charset="0"/>
                <a:cs typeface="Calibri" panose="020F0502020204030204" pitchFamily="34" charset="0"/>
              </a:rPr>
              <a:t>Parking Lot Pedestrian Info. Walk</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1680" t="10970" r="63501" b="41795"/>
          <a:stretch/>
        </p:blipFill>
        <p:spPr>
          <a:xfrm>
            <a:off x="5219921" y="1928758"/>
            <a:ext cx="1773072" cy="2607460"/>
          </a:xfrm>
          <a:prstGeom prst="rect">
            <a:avLst/>
          </a:prstGeom>
        </p:spPr>
      </p:pic>
      <p:sp>
        <p:nvSpPr>
          <p:cNvPr id="39" name="Flowchart: Connector 38"/>
          <p:cNvSpPr/>
          <p:nvPr/>
        </p:nvSpPr>
        <p:spPr>
          <a:xfrm>
            <a:off x="5943600" y="3007814"/>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K:\Trinidad State Junior College\Dorm renov program plan 2021\6-29-2021_AAH\IMG_20210629_163544314_HDR.jpg"/>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t="15700"/>
          <a:stretch/>
        </p:blipFill>
        <p:spPr bwMode="auto">
          <a:xfrm>
            <a:off x="5219921" y="204"/>
            <a:ext cx="3924080" cy="1860985"/>
          </a:xfrm>
          <a:prstGeom prst="rect">
            <a:avLst/>
          </a:prstGeom>
          <a:noFill/>
          <a:ln>
            <a:noFill/>
          </a:ln>
          <a:extLst>
            <a:ext uri="{53640926-AAD7-44D8-BBD7-CCE9431645EC}">
              <a14:shadowObscured xmlns:a14="http://schemas.microsoft.com/office/drawing/2010/main"/>
            </a:ext>
          </a:extLst>
        </p:spPr>
      </p:pic>
      <p:cxnSp>
        <p:nvCxnSpPr>
          <p:cNvPr id="29" name="Straight Arrow Connector 28"/>
          <p:cNvCxnSpPr/>
          <p:nvPr/>
        </p:nvCxnSpPr>
        <p:spPr>
          <a:xfrm>
            <a:off x="6172200" y="3131928"/>
            <a:ext cx="0" cy="377907"/>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26" name="Straight Arrow Connector 25"/>
          <p:cNvCxnSpPr/>
          <p:nvPr/>
        </p:nvCxnSpPr>
        <p:spPr>
          <a:xfrm>
            <a:off x="6172200" y="3413799"/>
            <a:ext cx="76200" cy="334955"/>
          </a:xfrm>
          <a:prstGeom prst="straightConnector1">
            <a:avLst/>
          </a:prstGeom>
          <a:noFill/>
          <a:ln w="38100" cap="flat" cmpd="sng" algn="ctr">
            <a:solidFill>
              <a:srgbClr val="FF0000"/>
            </a:solidFill>
            <a:prstDash val="sysDot"/>
            <a:round/>
            <a:headEnd type="none" w="med" len="med"/>
            <a:tailEnd type="none" w="med" len="med"/>
          </a:ln>
          <a:effectLst/>
        </p:spPr>
      </p:cxnSp>
      <p:sp>
        <p:nvSpPr>
          <p:cNvPr id="32" name="Rounded Rectangle 31"/>
          <p:cNvSpPr/>
          <p:nvPr/>
        </p:nvSpPr>
        <p:spPr>
          <a:xfrm>
            <a:off x="6232398" y="825736"/>
            <a:ext cx="666750" cy="20992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H="1">
            <a:off x="5867400" y="2730727"/>
            <a:ext cx="76201" cy="179592"/>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36" name="Straight Arrow Connector 35"/>
          <p:cNvCxnSpPr/>
          <p:nvPr/>
        </p:nvCxnSpPr>
        <p:spPr>
          <a:xfrm>
            <a:off x="5867400" y="2962993"/>
            <a:ext cx="304800" cy="168935"/>
          </a:xfrm>
          <a:prstGeom prst="straightConnector1">
            <a:avLst/>
          </a:prstGeom>
          <a:noFill/>
          <a:ln w="38100" cap="flat" cmpd="sng" algn="ctr">
            <a:solidFill>
              <a:srgbClr val="FF0000"/>
            </a:solidFill>
            <a:prstDash val="sysDot"/>
            <a:round/>
            <a:headEnd type="none" w="med" len="med"/>
            <a:tailEnd type="none" w="med" len="med"/>
          </a:ln>
          <a:effectLst/>
        </p:spPr>
      </p:cxnSp>
      <p:pic>
        <p:nvPicPr>
          <p:cNvPr id="35" name="Picture 34"/>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963" y="1928758"/>
            <a:ext cx="3900760" cy="2607460"/>
          </a:xfrm>
          <a:prstGeom prst="rect">
            <a:avLst/>
          </a:prstGeom>
        </p:spPr>
      </p:pic>
      <p:cxnSp>
        <p:nvCxnSpPr>
          <p:cNvPr id="40" name="Straight Arrow Connector 39"/>
          <p:cNvCxnSpPr/>
          <p:nvPr/>
        </p:nvCxnSpPr>
        <p:spPr>
          <a:xfrm>
            <a:off x="1066800" y="3657600"/>
            <a:ext cx="2286000" cy="878618"/>
          </a:xfrm>
          <a:prstGeom prst="straightConnector1">
            <a:avLst/>
          </a:prstGeom>
          <a:noFill/>
          <a:ln w="38100" cap="flat" cmpd="sng" algn="ctr">
            <a:solidFill>
              <a:srgbClr val="FF0000"/>
            </a:solidFill>
            <a:prstDash val="sysDot"/>
            <a:round/>
            <a:headEnd type="arrow" w="med" len="med"/>
            <a:tailEnd type="arrow" w="med" len="med"/>
          </a:ln>
          <a:effectLst/>
        </p:spPr>
      </p:cxnSp>
      <p:sp>
        <p:nvSpPr>
          <p:cNvPr id="45" name="Rectangle 44"/>
          <p:cNvSpPr/>
          <p:nvPr/>
        </p:nvSpPr>
        <p:spPr>
          <a:xfrm>
            <a:off x="3322434" y="4498987"/>
            <a:ext cx="1821289" cy="307777"/>
          </a:xfrm>
          <a:prstGeom prst="rect">
            <a:avLst/>
          </a:prstGeom>
        </p:spPr>
        <p:txBody>
          <a:bodyPr wrap="square">
            <a:spAutoFit/>
          </a:bodyPr>
          <a:lstStyle/>
          <a:p>
            <a:r>
              <a:rPr lang="en-US" sz="1400" dirty="0"/>
              <a:t>To Davis Building</a:t>
            </a:r>
          </a:p>
        </p:txBody>
      </p:sp>
      <p:sp>
        <p:nvSpPr>
          <p:cNvPr id="46" name="Rectangle 45"/>
          <p:cNvSpPr/>
          <p:nvPr/>
        </p:nvSpPr>
        <p:spPr>
          <a:xfrm>
            <a:off x="152400" y="3379422"/>
            <a:ext cx="1014363" cy="1169551"/>
          </a:xfrm>
          <a:prstGeom prst="rect">
            <a:avLst/>
          </a:prstGeom>
        </p:spPr>
        <p:txBody>
          <a:bodyPr wrap="square">
            <a:spAutoFit/>
          </a:bodyPr>
          <a:lstStyle/>
          <a:p>
            <a:r>
              <a:rPr lang="en-US" sz="1400" dirty="0"/>
              <a:t>To Pine</a:t>
            </a:r>
          </a:p>
          <a:p>
            <a:r>
              <a:rPr lang="en-US" sz="1400" dirty="0"/>
              <a:t>Street,</a:t>
            </a:r>
          </a:p>
          <a:p>
            <a:r>
              <a:rPr lang="en-US" sz="1400" dirty="0"/>
              <a:t>Huggins</a:t>
            </a:r>
          </a:p>
          <a:p>
            <a:r>
              <a:rPr lang="en-US" sz="1400" dirty="0"/>
              <a:t>Residence</a:t>
            </a:r>
          </a:p>
          <a:p>
            <a:r>
              <a:rPr lang="en-US" sz="1400" dirty="0"/>
              <a:t>Hall</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118730"/>
            <a:ext cx="1116366" cy="1984650"/>
          </a:xfrm>
          <a:prstGeom prst="rect">
            <a:avLst/>
          </a:prstGeom>
        </p:spPr>
      </p:pic>
      <p:pic>
        <p:nvPicPr>
          <p:cNvPr id="20" name="Picture 19"/>
          <p:cNvPicPr/>
          <p:nvPr/>
        </p:nvPicPr>
        <p:blipFill>
          <a:blip r:embed="rId8" cstate="print">
            <a:extLst>
              <a:ext uri="{28A0092B-C50C-407E-A947-70E740481C1C}">
                <a14:useLocalDpi xmlns:a14="http://schemas.microsoft.com/office/drawing/2010/main" val="0"/>
              </a:ext>
            </a:extLst>
          </a:blip>
          <a:stretch>
            <a:fillRect/>
          </a:stretch>
        </p:blipFill>
        <p:spPr>
          <a:xfrm>
            <a:off x="6992993" y="4076930"/>
            <a:ext cx="584835" cy="575945"/>
          </a:xfrm>
          <a:prstGeom prst="rect">
            <a:avLst/>
          </a:prstGeom>
        </p:spPr>
      </p:pic>
    </p:spTree>
    <p:extLst>
      <p:ext uri="{BB962C8B-B14F-4D97-AF65-F5344CB8AC3E}">
        <p14:creationId xmlns:p14="http://schemas.microsoft.com/office/powerpoint/2010/main" val="1304595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4840" y="6151813"/>
            <a:ext cx="3925370" cy="369332"/>
          </a:xfrm>
          <a:prstGeom prst="rect">
            <a:avLst/>
          </a:prstGeom>
          <a:noFill/>
        </p:spPr>
        <p:txBody>
          <a:bodyPr wrap="none" rtlCol="0">
            <a:spAutoFit/>
          </a:bodyPr>
          <a:lstStyle/>
          <a:p>
            <a:r>
              <a:rPr lang="en-US" i="1" dirty="0">
                <a:solidFill>
                  <a:schemeClr val="bg1">
                    <a:lumMod val="75000"/>
                  </a:schemeClr>
                </a:solidFill>
              </a:rPr>
              <a:t> Inform campus visitors Modern signage</a:t>
            </a:r>
          </a:p>
        </p:txBody>
      </p:sp>
      <p:sp>
        <p:nvSpPr>
          <p:cNvPr id="38"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Project 6: Unify Wayfinding </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Information kiosk, Art</a:t>
            </a:r>
            <a:br>
              <a:rPr lang="en-US" sz="3200" b="1" dirty="0">
                <a:solidFill>
                  <a:srgbClr val="023173"/>
                </a:solidFill>
                <a:latin typeface="Calibri" panose="020F0502020204030204" pitchFamily="34" charset="0"/>
                <a:cs typeface="Calibri" panose="020F0502020204030204" pitchFamily="34" charset="0"/>
              </a:rPr>
            </a:br>
            <a:r>
              <a:rPr lang="en-US" sz="2200" b="1" dirty="0">
                <a:solidFill>
                  <a:srgbClr val="023173"/>
                </a:solidFill>
                <a:latin typeface="Calibri" panose="020F0502020204030204" pitchFamily="34" charset="0"/>
                <a:cs typeface="Calibri" panose="020F0502020204030204" pitchFamily="34" charset="0"/>
              </a:rPr>
              <a:t>Berg Building Signage</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pic>
        <p:nvPicPr>
          <p:cNvPr id="19" name="Picture 18" descr="K:\Trinidad State Junior College\TSJC misc\tsjc-berg.jpg"/>
          <p:cNvPicPr>
            <a:picLocks noChangeAspect="1"/>
          </p:cNvPicPr>
          <p:nvPr/>
        </p:nvPicPr>
        <p:blipFill rotWithShape="1">
          <a:blip r:embed="rId3" cstate="print">
            <a:extLst>
              <a:ext uri="{28A0092B-C50C-407E-A947-70E740481C1C}">
                <a14:useLocalDpi xmlns:a14="http://schemas.microsoft.com/office/drawing/2010/main" val="0"/>
              </a:ext>
            </a:extLst>
          </a:blip>
          <a:srcRect b="22907"/>
          <a:stretch/>
        </p:blipFill>
        <p:spPr bwMode="auto">
          <a:xfrm>
            <a:off x="4691447" y="-4541"/>
            <a:ext cx="4452553" cy="2222272"/>
          </a:xfrm>
          <a:prstGeom prst="rect">
            <a:avLst/>
          </a:prstGeom>
          <a:noFill/>
          <a:ln>
            <a:noFill/>
          </a:ln>
          <a:extLst>
            <a:ext uri="{53640926-AAD7-44D8-BBD7-CCE9431645EC}">
              <a14:shadowObscured xmlns:a14="http://schemas.microsoft.com/office/drawing/2010/main"/>
            </a:ext>
          </a:extLst>
        </p:spPr>
      </p:pic>
      <p:pic>
        <p:nvPicPr>
          <p:cNvPr id="48" name="Picture 47"/>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6280" t="37421" r="48900"/>
          <a:stretch/>
        </p:blipFill>
        <p:spPr>
          <a:xfrm>
            <a:off x="4691447" y="2253060"/>
            <a:ext cx="1612353" cy="3141328"/>
          </a:xfrm>
          <a:prstGeom prst="rect">
            <a:avLst/>
          </a:prstGeom>
        </p:spPr>
      </p:pic>
      <p:cxnSp>
        <p:nvCxnSpPr>
          <p:cNvPr id="34" name="Straight Arrow Connector 33"/>
          <p:cNvCxnSpPr/>
          <p:nvPr/>
        </p:nvCxnSpPr>
        <p:spPr>
          <a:xfrm flipH="1">
            <a:off x="5032176" y="3864374"/>
            <a:ext cx="170259" cy="909077"/>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1" name="Straight Arrow Connector 40"/>
          <p:cNvCxnSpPr/>
          <p:nvPr/>
        </p:nvCxnSpPr>
        <p:spPr>
          <a:xfrm flipH="1">
            <a:off x="5215977" y="3349800"/>
            <a:ext cx="194223" cy="514574"/>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2" name="Straight Arrow Connector 41"/>
          <p:cNvCxnSpPr/>
          <p:nvPr/>
        </p:nvCxnSpPr>
        <p:spPr>
          <a:xfrm>
            <a:off x="5410200" y="3349800"/>
            <a:ext cx="643088" cy="233543"/>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3" name="Straight Arrow Connector 42"/>
          <p:cNvCxnSpPr/>
          <p:nvPr/>
        </p:nvCxnSpPr>
        <p:spPr>
          <a:xfrm>
            <a:off x="6053288" y="3546056"/>
            <a:ext cx="123825" cy="268153"/>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4" name="Straight Arrow Connector 43"/>
          <p:cNvCxnSpPr/>
          <p:nvPr/>
        </p:nvCxnSpPr>
        <p:spPr>
          <a:xfrm flipH="1">
            <a:off x="5609629" y="3773697"/>
            <a:ext cx="533400" cy="90677"/>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7" name="Straight Arrow Connector 46"/>
          <p:cNvCxnSpPr/>
          <p:nvPr/>
        </p:nvCxnSpPr>
        <p:spPr>
          <a:xfrm flipH="1">
            <a:off x="5163144" y="3864374"/>
            <a:ext cx="446485" cy="216004"/>
          </a:xfrm>
          <a:prstGeom prst="straightConnector1">
            <a:avLst/>
          </a:prstGeom>
          <a:noFill/>
          <a:ln w="38100" cap="flat" cmpd="sng" algn="ctr">
            <a:solidFill>
              <a:srgbClr val="FF0000"/>
            </a:solidFill>
            <a:prstDash val="sysDot"/>
            <a:round/>
            <a:headEnd type="none" w="med" len="med"/>
            <a:tailEnd type="none" w="med" len="med"/>
          </a:ln>
          <a:effectLst/>
        </p:spPr>
      </p:cxnSp>
      <p:sp>
        <p:nvSpPr>
          <p:cNvPr id="21" name="Flowchart: Connector 20"/>
          <p:cNvSpPr/>
          <p:nvPr/>
        </p:nvSpPr>
        <p:spPr>
          <a:xfrm>
            <a:off x="5122231" y="3157918"/>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400800" y="2331551"/>
            <a:ext cx="2362200" cy="954107"/>
          </a:xfrm>
          <a:prstGeom prst="rect">
            <a:avLst/>
          </a:prstGeom>
        </p:spPr>
        <p:txBody>
          <a:bodyPr wrap="square">
            <a:spAutoFit/>
          </a:bodyPr>
          <a:lstStyle/>
          <a:p>
            <a:r>
              <a:rPr lang="en-US" sz="1400" dirty="0"/>
              <a:t>Potential sign at intersection of Pine and Prospect to visually direct to centrally placed kiosk</a:t>
            </a:r>
          </a:p>
        </p:txBody>
      </p:sp>
      <p:sp>
        <p:nvSpPr>
          <p:cNvPr id="50" name="Flowchart: Connector 49"/>
          <p:cNvSpPr/>
          <p:nvPr/>
        </p:nvSpPr>
        <p:spPr>
          <a:xfrm>
            <a:off x="5182194" y="2243683"/>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215977" y="1422221"/>
            <a:ext cx="880173" cy="54980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154576" y="3546056"/>
            <a:ext cx="3286359" cy="1384995"/>
          </a:xfrm>
          <a:prstGeom prst="rect">
            <a:avLst/>
          </a:prstGeom>
        </p:spPr>
        <p:txBody>
          <a:bodyPr wrap="square">
            <a:spAutoFit/>
          </a:bodyPr>
          <a:lstStyle/>
          <a:p>
            <a:r>
              <a:rPr lang="en-US" sz="1400" dirty="0"/>
              <a:t>Highlight the physical center of campus with a modern, visual information signage display that visually connects with points across campus, and compliments the stately Berg Building. Add modern signage to Berg Building entrance.</a:t>
            </a:r>
          </a:p>
        </p:txBody>
      </p:sp>
      <p:cxnSp>
        <p:nvCxnSpPr>
          <p:cNvPr id="52" name="Straight Arrow Connector 51"/>
          <p:cNvCxnSpPr/>
          <p:nvPr/>
        </p:nvCxnSpPr>
        <p:spPr>
          <a:xfrm flipH="1">
            <a:off x="5386386" y="2380849"/>
            <a:ext cx="23814" cy="918653"/>
          </a:xfrm>
          <a:prstGeom prst="straightConnector1">
            <a:avLst/>
          </a:prstGeom>
          <a:noFill/>
          <a:ln w="38100" cap="flat" cmpd="sng" algn="ctr">
            <a:solidFill>
              <a:srgbClr val="FF0000"/>
            </a:solidFill>
            <a:prstDash val="sysDot"/>
            <a:round/>
            <a:headEnd type="arrow" w="med" len="med"/>
            <a:tailEnd type="arrow" w="med" len="med"/>
          </a:ln>
          <a:effectLst/>
        </p:spPr>
      </p:cxnSp>
      <p:cxnSp>
        <p:nvCxnSpPr>
          <p:cNvPr id="54" name="Straight Arrow Connector 53">
            <a:extLst>
              <a:ext uri="{FF2B5EF4-FFF2-40B4-BE49-F238E27FC236}">
                <a16:creationId xmlns:a16="http://schemas.microsoft.com/office/drawing/2014/main" id="{6F42EDD1-1B10-4EF0-821D-0DE2AD1C62D6}"/>
              </a:ext>
            </a:extLst>
          </p:cNvPr>
          <p:cNvCxnSpPr/>
          <p:nvPr/>
        </p:nvCxnSpPr>
        <p:spPr>
          <a:xfrm flipH="1">
            <a:off x="5497623" y="2479135"/>
            <a:ext cx="903177" cy="39589"/>
          </a:xfrm>
          <a:prstGeom prst="straightConnector1">
            <a:avLst/>
          </a:prstGeom>
          <a:noFill/>
          <a:ln w="9525" cap="flat" cmpd="sng" algn="ctr">
            <a:solidFill>
              <a:srgbClr val="FF0000"/>
            </a:solidFill>
            <a:prstDash val="solid"/>
            <a:tailEnd type="triangle"/>
          </a:ln>
          <a:effectLst/>
        </p:spPr>
      </p:cxnSp>
      <p:sp>
        <p:nvSpPr>
          <p:cNvPr id="55" name="Flowchart: Connector 54"/>
          <p:cNvSpPr>
            <a:spLocks noChangeAspect="1"/>
          </p:cNvSpPr>
          <p:nvPr/>
        </p:nvSpPr>
        <p:spPr>
          <a:xfrm>
            <a:off x="2033688" y="433989"/>
            <a:ext cx="2034412" cy="2034412"/>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0" y="-4542"/>
            <a:ext cx="1832351" cy="2443133"/>
          </a:xfrm>
          <a:prstGeom prst="rect">
            <a:avLst/>
          </a:prstGeom>
        </p:spPr>
      </p:pic>
      <p:sp>
        <p:nvSpPr>
          <p:cNvPr id="57" name="TextBox 56"/>
          <p:cNvSpPr txBox="1"/>
          <p:nvPr/>
        </p:nvSpPr>
        <p:spPr>
          <a:xfrm>
            <a:off x="8437" y="2423884"/>
            <a:ext cx="1809122" cy="738664"/>
          </a:xfrm>
          <a:prstGeom prst="rect">
            <a:avLst/>
          </a:prstGeom>
          <a:noFill/>
        </p:spPr>
        <p:txBody>
          <a:bodyPr wrap="square" rtlCol="0">
            <a:spAutoFit/>
          </a:bodyPr>
          <a:lstStyle/>
          <a:p>
            <a:r>
              <a:rPr lang="en-US" sz="1400" dirty="0"/>
              <a:t>Signage art example,</a:t>
            </a:r>
          </a:p>
          <a:p>
            <a:r>
              <a:rPr lang="en-US" sz="1400" dirty="0"/>
              <a:t>Phil </a:t>
            </a:r>
            <a:r>
              <a:rPr lang="en-US" sz="1400" dirty="0" err="1"/>
              <a:t>Hardberger</a:t>
            </a:r>
            <a:r>
              <a:rPr lang="en-US" sz="1400" dirty="0"/>
              <a:t> Park,</a:t>
            </a:r>
          </a:p>
          <a:p>
            <a:r>
              <a:rPr lang="en-US" sz="1400" dirty="0"/>
              <a:t>San Antonio, TX</a:t>
            </a:r>
            <a:r>
              <a:rPr lang="en-US" sz="1000" dirty="0"/>
              <a:t>   </a:t>
            </a:r>
          </a:p>
        </p:txBody>
      </p:sp>
      <p:sp>
        <p:nvSpPr>
          <p:cNvPr id="58" name="Text Box 4097"/>
          <p:cNvSpPr txBox="1"/>
          <p:nvPr/>
        </p:nvSpPr>
        <p:spPr>
          <a:xfrm>
            <a:off x="1947159" y="2435512"/>
            <a:ext cx="2019919" cy="41639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effectLst/>
                <a:ea typeface="Calibri" panose="020F0502020204030204" pitchFamily="34" charset="0"/>
              </a:rPr>
              <a:t>Digital signage example,</a:t>
            </a:r>
          </a:p>
          <a:p>
            <a:pPr marL="0" marR="0">
              <a:spcBef>
                <a:spcPts val="0"/>
              </a:spcBef>
              <a:spcAft>
                <a:spcPts val="0"/>
              </a:spcAft>
            </a:pPr>
            <a:r>
              <a:rPr lang="en-US" sz="1400" dirty="0">
                <a:ea typeface="Calibri" panose="020F0502020204030204" pitchFamily="34" charset="0"/>
              </a:rPr>
              <a:t>CSU Fort Collins, CO</a:t>
            </a:r>
            <a:endParaRPr lang="en-US" sz="1400" dirty="0">
              <a:effectLst/>
              <a:ea typeface="Calibri" panose="020F0502020204030204" pitchFamily="34" charset="0"/>
            </a:endParaRPr>
          </a:p>
        </p:txBody>
      </p:sp>
      <p:cxnSp>
        <p:nvCxnSpPr>
          <p:cNvPr id="59" name="Straight Arrow Connector 58">
            <a:extLst>
              <a:ext uri="{FF2B5EF4-FFF2-40B4-BE49-F238E27FC236}">
                <a16:creationId xmlns:a16="http://schemas.microsoft.com/office/drawing/2014/main" id="{6F42EDD1-1B10-4EF0-821D-0DE2AD1C62D6}"/>
              </a:ext>
            </a:extLst>
          </p:cNvPr>
          <p:cNvCxnSpPr/>
          <p:nvPr/>
        </p:nvCxnSpPr>
        <p:spPr>
          <a:xfrm flipV="1">
            <a:off x="4191000" y="3363176"/>
            <a:ext cx="1143000" cy="281318"/>
          </a:xfrm>
          <a:prstGeom prst="straightConnector1">
            <a:avLst/>
          </a:prstGeom>
          <a:noFill/>
          <a:ln w="9525" cap="flat" cmpd="sng" algn="ctr">
            <a:solidFill>
              <a:srgbClr val="FF0000"/>
            </a:solidFill>
            <a:prstDash val="solid"/>
            <a:tailEnd type="triangle"/>
          </a:ln>
          <a:effectLst/>
        </p:spPr>
      </p:cxnSp>
      <p:pic>
        <p:nvPicPr>
          <p:cNvPr id="27" name="Picture 26"/>
          <p:cNvPicPr/>
          <p:nvPr/>
        </p:nvPicPr>
        <p:blipFill>
          <a:blip r:embed="rId8" cstate="print">
            <a:extLst>
              <a:ext uri="{28A0092B-C50C-407E-A947-70E740481C1C}">
                <a14:useLocalDpi xmlns:a14="http://schemas.microsoft.com/office/drawing/2010/main" val="0"/>
              </a:ext>
            </a:extLst>
          </a:blip>
          <a:stretch>
            <a:fillRect/>
          </a:stretch>
        </p:blipFill>
        <p:spPr>
          <a:xfrm>
            <a:off x="6303800" y="4796590"/>
            <a:ext cx="584835" cy="575945"/>
          </a:xfrm>
          <a:prstGeom prst="rect">
            <a:avLst/>
          </a:prstGeom>
        </p:spPr>
      </p:pic>
    </p:spTree>
    <p:extLst>
      <p:ext uri="{BB962C8B-B14F-4D97-AF65-F5344CB8AC3E}">
        <p14:creationId xmlns:p14="http://schemas.microsoft.com/office/powerpoint/2010/main" val="1571902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4840" y="6151813"/>
            <a:ext cx="2666820" cy="369332"/>
          </a:xfrm>
          <a:prstGeom prst="rect">
            <a:avLst/>
          </a:prstGeom>
          <a:noFill/>
        </p:spPr>
        <p:txBody>
          <a:bodyPr wrap="none" rtlCol="0">
            <a:spAutoFit/>
          </a:bodyPr>
          <a:lstStyle/>
          <a:p>
            <a:r>
              <a:rPr lang="en-US" i="1" dirty="0">
                <a:solidFill>
                  <a:schemeClr val="bg1">
                    <a:lumMod val="75000"/>
                  </a:schemeClr>
                </a:solidFill>
              </a:rPr>
              <a:t>  Create additional parking</a:t>
            </a:r>
          </a:p>
        </p:txBody>
      </p:sp>
      <p:sp>
        <p:nvSpPr>
          <p:cNvPr id="38"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6: Promote Safety</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Parking Lots</a:t>
            </a:r>
            <a:br>
              <a:rPr lang="en-US" sz="3200" b="1" dirty="0">
                <a:solidFill>
                  <a:srgbClr val="023173"/>
                </a:solidFill>
                <a:latin typeface="Calibri" panose="020F0502020204030204" pitchFamily="34" charset="0"/>
                <a:cs typeface="Calibri" panose="020F0502020204030204" pitchFamily="34" charset="0"/>
              </a:rPr>
            </a:br>
            <a:r>
              <a:rPr lang="en-US" sz="2200" b="1" dirty="0">
                <a:solidFill>
                  <a:srgbClr val="023173"/>
                </a:solidFill>
                <a:latin typeface="Calibri" panose="020F0502020204030204" pitchFamily="34" charset="0"/>
                <a:cs typeface="Calibri" panose="020F0502020204030204" pitchFamily="34" charset="0"/>
              </a:rPr>
              <a:t>Boyd to Sullivan</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cxnSp>
        <p:nvCxnSpPr>
          <p:cNvPr id="17" name="Straight Connector 16"/>
          <p:cNvCxnSpPr/>
          <p:nvPr/>
        </p:nvCxnSpPr>
        <p:spPr>
          <a:xfrm flipV="1">
            <a:off x="5562600" y="2735796"/>
            <a:ext cx="0" cy="304800"/>
          </a:xfrm>
          <a:prstGeom prst="line">
            <a:avLst/>
          </a:prstGeom>
          <a:ln w="5715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191497" y="1473701"/>
            <a:ext cx="1981199" cy="1384995"/>
          </a:xfrm>
          <a:prstGeom prst="rect">
            <a:avLst/>
          </a:prstGeom>
        </p:spPr>
        <p:txBody>
          <a:bodyPr wrap="square">
            <a:spAutoFit/>
          </a:bodyPr>
          <a:lstStyle/>
          <a:p>
            <a:r>
              <a:rPr lang="en-US" sz="1400" u="sng" dirty="0"/>
              <a:t>Park /Prospect Streets</a:t>
            </a:r>
          </a:p>
          <a:p>
            <a:r>
              <a:rPr lang="en-US" sz="1400" dirty="0"/>
              <a:t>Utilize existing open space for approximately</a:t>
            </a:r>
          </a:p>
          <a:p>
            <a:r>
              <a:rPr lang="en-US" sz="1400" dirty="0"/>
              <a:t>15-count parking lot. Incorporate new lighting.</a:t>
            </a:r>
          </a:p>
        </p:txBody>
      </p:sp>
      <p:sp>
        <p:nvSpPr>
          <p:cNvPr id="35" name="Rectangle 34"/>
          <p:cNvSpPr/>
          <p:nvPr/>
        </p:nvSpPr>
        <p:spPr>
          <a:xfrm>
            <a:off x="45611" y="1491674"/>
            <a:ext cx="2011789" cy="1600438"/>
          </a:xfrm>
          <a:prstGeom prst="rect">
            <a:avLst/>
          </a:prstGeom>
        </p:spPr>
        <p:txBody>
          <a:bodyPr wrap="square">
            <a:spAutoFit/>
          </a:bodyPr>
          <a:lstStyle/>
          <a:p>
            <a:r>
              <a:rPr lang="en-US" sz="1400" u="sng" dirty="0"/>
              <a:t>Fourth Avenue</a:t>
            </a:r>
          </a:p>
          <a:p>
            <a:r>
              <a:rPr lang="en-US" sz="1400" dirty="0"/>
              <a:t>Convert existing tennis court into dedicated 27-count parking lot for resident students. Plan for lighting and security cameras.</a:t>
            </a:r>
          </a:p>
        </p:txBody>
      </p:sp>
      <p:pic>
        <p:nvPicPr>
          <p:cNvPr id="20" name="Picture 19" descr="K:\Trinidad State Junior College\Freudenthal Library Program Plan + Fac Audit\SH 2-28-20\DSC_4693.JPG"/>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12906" b="30672"/>
          <a:stretch/>
        </p:blipFill>
        <p:spPr bwMode="auto">
          <a:xfrm>
            <a:off x="5235554" y="-162"/>
            <a:ext cx="3908446" cy="1473863"/>
          </a:xfrm>
          <a:prstGeom prst="rect">
            <a:avLst/>
          </a:prstGeom>
          <a:noFill/>
          <a:ln>
            <a:noFill/>
          </a:ln>
          <a:extLst>
            <a:ext uri="{53640926-AAD7-44D8-BBD7-CCE9431645EC}">
              <a14:shadowObscured xmlns:a14="http://schemas.microsoft.com/office/drawing/2010/main"/>
            </a:ext>
          </a:extLst>
        </p:spPr>
      </p:pic>
      <p:pic>
        <p:nvPicPr>
          <p:cNvPr id="21" name="Picture 20" descr="K:\Trinidad State Junior College\TSJC Facilities Master Plan &amp; Audits 2021\6-29-2021\IMG_0229.JPG"/>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t="41778" r="10927" b="24210"/>
          <a:stretch/>
        </p:blipFill>
        <p:spPr bwMode="auto">
          <a:xfrm>
            <a:off x="-4844" y="-9688"/>
            <a:ext cx="5186441" cy="1483389"/>
          </a:xfrm>
          <a:prstGeom prst="rect">
            <a:avLst/>
          </a:prstGeom>
          <a:noFill/>
          <a:ln>
            <a:noFill/>
          </a:ln>
          <a:extLst>
            <a:ext uri="{53640926-AAD7-44D8-BBD7-CCE9431645EC}">
              <a14:shadowObscured xmlns:a14="http://schemas.microsoft.com/office/drawing/2010/main"/>
            </a:ext>
          </a:extLst>
        </p:spPr>
      </p:pic>
      <p:sp>
        <p:nvSpPr>
          <p:cNvPr id="22" name="Rounded Rectangle 21"/>
          <p:cNvSpPr/>
          <p:nvPr/>
        </p:nvSpPr>
        <p:spPr>
          <a:xfrm>
            <a:off x="533400" y="321278"/>
            <a:ext cx="1857600" cy="54980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738890" y="533400"/>
            <a:ext cx="3378983" cy="868444"/>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34007" t="69009" r="48899"/>
          <a:stretch/>
        </p:blipFill>
        <p:spPr>
          <a:xfrm>
            <a:off x="5235554" y="1537457"/>
            <a:ext cx="1894094" cy="2653543"/>
          </a:xfrm>
          <a:prstGeom prst="rect">
            <a:avLst/>
          </a:prstGeom>
        </p:spPr>
      </p:pic>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35439" t="-1" r="34301" b="57420"/>
          <a:stretch/>
        </p:blipFill>
        <p:spPr>
          <a:xfrm>
            <a:off x="2819400" y="1537456"/>
            <a:ext cx="2362197" cy="2568635"/>
          </a:xfrm>
          <a:prstGeom prst="rect">
            <a:avLst/>
          </a:prstGeom>
        </p:spPr>
      </p:pic>
      <p:sp>
        <p:nvSpPr>
          <p:cNvPr id="28" name="Rounded Rectangle 27"/>
          <p:cNvSpPr/>
          <p:nvPr/>
        </p:nvSpPr>
        <p:spPr>
          <a:xfrm>
            <a:off x="4496520" y="2184171"/>
            <a:ext cx="601705" cy="54980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739483" y="2881296"/>
            <a:ext cx="1087905" cy="1111783"/>
          </a:xfrm>
          <a:custGeom>
            <a:avLst/>
            <a:gdLst>
              <a:gd name="connsiteX0" fmla="*/ 0 w 601705"/>
              <a:gd name="connsiteY0" fmla="*/ 91636 h 549808"/>
              <a:gd name="connsiteX1" fmla="*/ 91636 w 601705"/>
              <a:gd name="connsiteY1" fmla="*/ 0 h 549808"/>
              <a:gd name="connsiteX2" fmla="*/ 510069 w 601705"/>
              <a:gd name="connsiteY2" fmla="*/ 0 h 549808"/>
              <a:gd name="connsiteX3" fmla="*/ 601705 w 601705"/>
              <a:gd name="connsiteY3" fmla="*/ 91636 h 549808"/>
              <a:gd name="connsiteX4" fmla="*/ 601705 w 601705"/>
              <a:gd name="connsiteY4" fmla="*/ 458172 h 549808"/>
              <a:gd name="connsiteX5" fmla="*/ 510069 w 601705"/>
              <a:gd name="connsiteY5" fmla="*/ 549808 h 549808"/>
              <a:gd name="connsiteX6" fmla="*/ 91636 w 601705"/>
              <a:gd name="connsiteY6" fmla="*/ 549808 h 549808"/>
              <a:gd name="connsiteX7" fmla="*/ 0 w 601705"/>
              <a:gd name="connsiteY7" fmla="*/ 458172 h 549808"/>
              <a:gd name="connsiteX8" fmla="*/ 0 w 601705"/>
              <a:gd name="connsiteY8" fmla="*/ 91636 h 549808"/>
              <a:gd name="connsiteX0" fmla="*/ 0 w 1018753"/>
              <a:gd name="connsiteY0" fmla="*/ 453586 h 911758"/>
              <a:gd name="connsiteX1" fmla="*/ 91636 w 1018753"/>
              <a:gd name="connsiteY1" fmla="*/ 361950 h 911758"/>
              <a:gd name="connsiteX2" fmla="*/ 1014894 w 1018753"/>
              <a:gd name="connsiteY2" fmla="*/ 0 h 911758"/>
              <a:gd name="connsiteX3" fmla="*/ 601705 w 1018753"/>
              <a:gd name="connsiteY3" fmla="*/ 453586 h 911758"/>
              <a:gd name="connsiteX4" fmla="*/ 601705 w 1018753"/>
              <a:gd name="connsiteY4" fmla="*/ 820122 h 911758"/>
              <a:gd name="connsiteX5" fmla="*/ 510069 w 1018753"/>
              <a:gd name="connsiteY5" fmla="*/ 911758 h 911758"/>
              <a:gd name="connsiteX6" fmla="*/ 91636 w 1018753"/>
              <a:gd name="connsiteY6" fmla="*/ 911758 h 911758"/>
              <a:gd name="connsiteX7" fmla="*/ 0 w 1018753"/>
              <a:gd name="connsiteY7" fmla="*/ 820122 h 911758"/>
              <a:gd name="connsiteX8" fmla="*/ 0 w 1018753"/>
              <a:gd name="connsiteY8" fmla="*/ 453586 h 911758"/>
              <a:gd name="connsiteX0" fmla="*/ 0 w 1028999"/>
              <a:gd name="connsiteY0" fmla="*/ 453586 h 911758"/>
              <a:gd name="connsiteX1" fmla="*/ 91636 w 1028999"/>
              <a:gd name="connsiteY1" fmla="*/ 361950 h 911758"/>
              <a:gd name="connsiteX2" fmla="*/ 1014894 w 1028999"/>
              <a:gd name="connsiteY2" fmla="*/ 0 h 911758"/>
              <a:gd name="connsiteX3" fmla="*/ 963655 w 1028999"/>
              <a:gd name="connsiteY3" fmla="*/ 701236 h 911758"/>
              <a:gd name="connsiteX4" fmla="*/ 601705 w 1028999"/>
              <a:gd name="connsiteY4" fmla="*/ 820122 h 911758"/>
              <a:gd name="connsiteX5" fmla="*/ 510069 w 1028999"/>
              <a:gd name="connsiteY5" fmla="*/ 911758 h 911758"/>
              <a:gd name="connsiteX6" fmla="*/ 91636 w 1028999"/>
              <a:gd name="connsiteY6" fmla="*/ 911758 h 911758"/>
              <a:gd name="connsiteX7" fmla="*/ 0 w 1028999"/>
              <a:gd name="connsiteY7" fmla="*/ 820122 h 911758"/>
              <a:gd name="connsiteX8" fmla="*/ 0 w 1028999"/>
              <a:gd name="connsiteY8" fmla="*/ 453586 h 911758"/>
              <a:gd name="connsiteX0" fmla="*/ 0 w 1028999"/>
              <a:gd name="connsiteY0" fmla="*/ 453586 h 1057388"/>
              <a:gd name="connsiteX1" fmla="*/ 91636 w 1028999"/>
              <a:gd name="connsiteY1" fmla="*/ 361950 h 1057388"/>
              <a:gd name="connsiteX2" fmla="*/ 1014894 w 1028999"/>
              <a:gd name="connsiteY2" fmla="*/ 0 h 1057388"/>
              <a:gd name="connsiteX3" fmla="*/ 963655 w 1028999"/>
              <a:gd name="connsiteY3" fmla="*/ 701236 h 1057388"/>
              <a:gd name="connsiteX4" fmla="*/ 658855 w 1028999"/>
              <a:gd name="connsiteY4" fmla="*/ 1048722 h 1057388"/>
              <a:gd name="connsiteX5" fmla="*/ 510069 w 1028999"/>
              <a:gd name="connsiteY5" fmla="*/ 911758 h 1057388"/>
              <a:gd name="connsiteX6" fmla="*/ 91636 w 1028999"/>
              <a:gd name="connsiteY6" fmla="*/ 911758 h 1057388"/>
              <a:gd name="connsiteX7" fmla="*/ 0 w 1028999"/>
              <a:gd name="connsiteY7" fmla="*/ 820122 h 1057388"/>
              <a:gd name="connsiteX8" fmla="*/ 0 w 1028999"/>
              <a:gd name="connsiteY8" fmla="*/ 453586 h 1057388"/>
              <a:gd name="connsiteX0" fmla="*/ 0 w 1028999"/>
              <a:gd name="connsiteY0" fmla="*/ 453586 h 1111783"/>
              <a:gd name="connsiteX1" fmla="*/ 91636 w 1028999"/>
              <a:gd name="connsiteY1" fmla="*/ 361950 h 1111783"/>
              <a:gd name="connsiteX2" fmla="*/ 1014894 w 1028999"/>
              <a:gd name="connsiteY2" fmla="*/ 0 h 1111783"/>
              <a:gd name="connsiteX3" fmla="*/ 963655 w 1028999"/>
              <a:gd name="connsiteY3" fmla="*/ 701236 h 1111783"/>
              <a:gd name="connsiteX4" fmla="*/ 658855 w 1028999"/>
              <a:gd name="connsiteY4" fmla="*/ 1048722 h 1111783"/>
              <a:gd name="connsiteX5" fmla="*/ 281469 w 1028999"/>
              <a:gd name="connsiteY5" fmla="*/ 1111783 h 1111783"/>
              <a:gd name="connsiteX6" fmla="*/ 91636 w 1028999"/>
              <a:gd name="connsiteY6" fmla="*/ 911758 h 1111783"/>
              <a:gd name="connsiteX7" fmla="*/ 0 w 1028999"/>
              <a:gd name="connsiteY7" fmla="*/ 820122 h 1111783"/>
              <a:gd name="connsiteX8" fmla="*/ 0 w 1028999"/>
              <a:gd name="connsiteY8" fmla="*/ 453586 h 1111783"/>
              <a:gd name="connsiteX0" fmla="*/ 2442 w 1031441"/>
              <a:gd name="connsiteY0" fmla="*/ 453586 h 1111783"/>
              <a:gd name="connsiteX1" fmla="*/ 94078 w 1031441"/>
              <a:gd name="connsiteY1" fmla="*/ 361950 h 1111783"/>
              <a:gd name="connsiteX2" fmla="*/ 1017336 w 1031441"/>
              <a:gd name="connsiteY2" fmla="*/ 0 h 1111783"/>
              <a:gd name="connsiteX3" fmla="*/ 966097 w 1031441"/>
              <a:gd name="connsiteY3" fmla="*/ 701236 h 1111783"/>
              <a:gd name="connsiteX4" fmla="*/ 661297 w 1031441"/>
              <a:gd name="connsiteY4" fmla="*/ 1048722 h 1111783"/>
              <a:gd name="connsiteX5" fmla="*/ 283911 w 1031441"/>
              <a:gd name="connsiteY5" fmla="*/ 1111783 h 1111783"/>
              <a:gd name="connsiteX6" fmla="*/ 36928 w 1031441"/>
              <a:gd name="connsiteY6" fmla="*/ 1073683 h 1111783"/>
              <a:gd name="connsiteX7" fmla="*/ 2442 w 1031441"/>
              <a:gd name="connsiteY7" fmla="*/ 820122 h 1111783"/>
              <a:gd name="connsiteX8" fmla="*/ 2442 w 1031441"/>
              <a:gd name="connsiteY8" fmla="*/ 453586 h 1111783"/>
              <a:gd name="connsiteX0" fmla="*/ 0 w 1028999"/>
              <a:gd name="connsiteY0" fmla="*/ 453586 h 1111783"/>
              <a:gd name="connsiteX1" fmla="*/ 91636 w 1028999"/>
              <a:gd name="connsiteY1" fmla="*/ 361950 h 1111783"/>
              <a:gd name="connsiteX2" fmla="*/ 1014894 w 1028999"/>
              <a:gd name="connsiteY2" fmla="*/ 0 h 1111783"/>
              <a:gd name="connsiteX3" fmla="*/ 963655 w 1028999"/>
              <a:gd name="connsiteY3" fmla="*/ 701236 h 1111783"/>
              <a:gd name="connsiteX4" fmla="*/ 658855 w 1028999"/>
              <a:gd name="connsiteY4" fmla="*/ 1048722 h 1111783"/>
              <a:gd name="connsiteX5" fmla="*/ 281469 w 1028999"/>
              <a:gd name="connsiteY5" fmla="*/ 1111783 h 1111783"/>
              <a:gd name="connsiteX6" fmla="*/ 63061 w 1028999"/>
              <a:gd name="connsiteY6" fmla="*/ 1026058 h 1111783"/>
              <a:gd name="connsiteX7" fmla="*/ 0 w 1028999"/>
              <a:gd name="connsiteY7" fmla="*/ 820122 h 1111783"/>
              <a:gd name="connsiteX8" fmla="*/ 0 w 1028999"/>
              <a:gd name="connsiteY8" fmla="*/ 453586 h 1111783"/>
              <a:gd name="connsiteX0" fmla="*/ 38100 w 1028999"/>
              <a:gd name="connsiteY0" fmla="*/ 529786 h 1111783"/>
              <a:gd name="connsiteX1" fmla="*/ 91636 w 1028999"/>
              <a:gd name="connsiteY1" fmla="*/ 361950 h 1111783"/>
              <a:gd name="connsiteX2" fmla="*/ 1014894 w 1028999"/>
              <a:gd name="connsiteY2" fmla="*/ 0 h 1111783"/>
              <a:gd name="connsiteX3" fmla="*/ 963655 w 1028999"/>
              <a:gd name="connsiteY3" fmla="*/ 701236 h 1111783"/>
              <a:gd name="connsiteX4" fmla="*/ 658855 w 1028999"/>
              <a:gd name="connsiteY4" fmla="*/ 1048722 h 1111783"/>
              <a:gd name="connsiteX5" fmla="*/ 281469 w 1028999"/>
              <a:gd name="connsiteY5" fmla="*/ 1111783 h 1111783"/>
              <a:gd name="connsiteX6" fmla="*/ 63061 w 1028999"/>
              <a:gd name="connsiteY6" fmla="*/ 1026058 h 1111783"/>
              <a:gd name="connsiteX7" fmla="*/ 0 w 1028999"/>
              <a:gd name="connsiteY7" fmla="*/ 820122 h 1111783"/>
              <a:gd name="connsiteX8" fmla="*/ 38100 w 1028999"/>
              <a:gd name="connsiteY8" fmla="*/ 529786 h 1111783"/>
              <a:gd name="connsiteX0" fmla="*/ 38100 w 1028999"/>
              <a:gd name="connsiteY0" fmla="*/ 529786 h 1111783"/>
              <a:gd name="connsiteX1" fmla="*/ 110686 w 1028999"/>
              <a:gd name="connsiteY1" fmla="*/ 371475 h 1111783"/>
              <a:gd name="connsiteX2" fmla="*/ 1014894 w 1028999"/>
              <a:gd name="connsiteY2" fmla="*/ 0 h 1111783"/>
              <a:gd name="connsiteX3" fmla="*/ 963655 w 1028999"/>
              <a:gd name="connsiteY3" fmla="*/ 701236 h 1111783"/>
              <a:gd name="connsiteX4" fmla="*/ 658855 w 1028999"/>
              <a:gd name="connsiteY4" fmla="*/ 1048722 h 1111783"/>
              <a:gd name="connsiteX5" fmla="*/ 281469 w 1028999"/>
              <a:gd name="connsiteY5" fmla="*/ 1111783 h 1111783"/>
              <a:gd name="connsiteX6" fmla="*/ 63061 w 1028999"/>
              <a:gd name="connsiteY6" fmla="*/ 1026058 h 1111783"/>
              <a:gd name="connsiteX7" fmla="*/ 0 w 1028999"/>
              <a:gd name="connsiteY7" fmla="*/ 820122 h 1111783"/>
              <a:gd name="connsiteX8" fmla="*/ 38100 w 1028999"/>
              <a:gd name="connsiteY8" fmla="*/ 529786 h 1111783"/>
              <a:gd name="connsiteX0" fmla="*/ 85725 w 1076624"/>
              <a:gd name="connsiteY0" fmla="*/ 529786 h 1111783"/>
              <a:gd name="connsiteX1" fmla="*/ 158311 w 1076624"/>
              <a:gd name="connsiteY1" fmla="*/ 371475 h 1111783"/>
              <a:gd name="connsiteX2" fmla="*/ 1062519 w 1076624"/>
              <a:gd name="connsiteY2" fmla="*/ 0 h 1111783"/>
              <a:gd name="connsiteX3" fmla="*/ 1011280 w 1076624"/>
              <a:gd name="connsiteY3" fmla="*/ 701236 h 1111783"/>
              <a:gd name="connsiteX4" fmla="*/ 706480 w 1076624"/>
              <a:gd name="connsiteY4" fmla="*/ 1048722 h 1111783"/>
              <a:gd name="connsiteX5" fmla="*/ 329094 w 1076624"/>
              <a:gd name="connsiteY5" fmla="*/ 1111783 h 1111783"/>
              <a:gd name="connsiteX6" fmla="*/ 110686 w 1076624"/>
              <a:gd name="connsiteY6" fmla="*/ 1026058 h 1111783"/>
              <a:gd name="connsiteX7" fmla="*/ 0 w 1076624"/>
              <a:gd name="connsiteY7" fmla="*/ 839172 h 1111783"/>
              <a:gd name="connsiteX8" fmla="*/ 85725 w 1076624"/>
              <a:gd name="connsiteY8" fmla="*/ 529786 h 1111783"/>
              <a:gd name="connsiteX0" fmla="*/ 88744 w 1079643"/>
              <a:gd name="connsiteY0" fmla="*/ 529786 h 1111783"/>
              <a:gd name="connsiteX1" fmla="*/ 161330 w 1079643"/>
              <a:gd name="connsiteY1" fmla="*/ 371475 h 1111783"/>
              <a:gd name="connsiteX2" fmla="*/ 1065538 w 1079643"/>
              <a:gd name="connsiteY2" fmla="*/ 0 h 1111783"/>
              <a:gd name="connsiteX3" fmla="*/ 1014299 w 1079643"/>
              <a:gd name="connsiteY3" fmla="*/ 701236 h 1111783"/>
              <a:gd name="connsiteX4" fmla="*/ 709499 w 1079643"/>
              <a:gd name="connsiteY4" fmla="*/ 1048722 h 1111783"/>
              <a:gd name="connsiteX5" fmla="*/ 332113 w 1079643"/>
              <a:gd name="connsiteY5" fmla="*/ 1111783 h 1111783"/>
              <a:gd name="connsiteX6" fmla="*/ 113705 w 1079643"/>
              <a:gd name="connsiteY6" fmla="*/ 1026058 h 1111783"/>
              <a:gd name="connsiteX7" fmla="*/ 3019 w 1079643"/>
              <a:gd name="connsiteY7" fmla="*/ 839172 h 1111783"/>
              <a:gd name="connsiteX8" fmla="*/ 88744 w 1079643"/>
              <a:gd name="connsiteY8" fmla="*/ 529786 h 1111783"/>
              <a:gd name="connsiteX0" fmla="*/ 14571 w 1100720"/>
              <a:gd name="connsiteY0" fmla="*/ 501211 h 1111783"/>
              <a:gd name="connsiteX1" fmla="*/ 182407 w 1100720"/>
              <a:gd name="connsiteY1" fmla="*/ 371475 h 1111783"/>
              <a:gd name="connsiteX2" fmla="*/ 1086615 w 1100720"/>
              <a:gd name="connsiteY2" fmla="*/ 0 h 1111783"/>
              <a:gd name="connsiteX3" fmla="*/ 1035376 w 1100720"/>
              <a:gd name="connsiteY3" fmla="*/ 701236 h 1111783"/>
              <a:gd name="connsiteX4" fmla="*/ 730576 w 1100720"/>
              <a:gd name="connsiteY4" fmla="*/ 1048722 h 1111783"/>
              <a:gd name="connsiteX5" fmla="*/ 353190 w 1100720"/>
              <a:gd name="connsiteY5" fmla="*/ 1111783 h 1111783"/>
              <a:gd name="connsiteX6" fmla="*/ 134782 w 1100720"/>
              <a:gd name="connsiteY6" fmla="*/ 1026058 h 1111783"/>
              <a:gd name="connsiteX7" fmla="*/ 24096 w 1100720"/>
              <a:gd name="connsiteY7" fmla="*/ 839172 h 1111783"/>
              <a:gd name="connsiteX8" fmla="*/ 14571 w 1100720"/>
              <a:gd name="connsiteY8" fmla="*/ 501211 h 1111783"/>
              <a:gd name="connsiteX0" fmla="*/ 18034 w 1104183"/>
              <a:gd name="connsiteY0" fmla="*/ 501211 h 1111783"/>
              <a:gd name="connsiteX1" fmla="*/ 185870 w 1104183"/>
              <a:gd name="connsiteY1" fmla="*/ 371475 h 1111783"/>
              <a:gd name="connsiteX2" fmla="*/ 1090078 w 1104183"/>
              <a:gd name="connsiteY2" fmla="*/ 0 h 1111783"/>
              <a:gd name="connsiteX3" fmla="*/ 1038839 w 1104183"/>
              <a:gd name="connsiteY3" fmla="*/ 701236 h 1111783"/>
              <a:gd name="connsiteX4" fmla="*/ 734039 w 1104183"/>
              <a:gd name="connsiteY4" fmla="*/ 1048722 h 1111783"/>
              <a:gd name="connsiteX5" fmla="*/ 356653 w 1104183"/>
              <a:gd name="connsiteY5" fmla="*/ 1111783 h 1111783"/>
              <a:gd name="connsiteX6" fmla="*/ 138245 w 1104183"/>
              <a:gd name="connsiteY6" fmla="*/ 1026058 h 1111783"/>
              <a:gd name="connsiteX7" fmla="*/ 18034 w 1104183"/>
              <a:gd name="connsiteY7" fmla="*/ 896322 h 1111783"/>
              <a:gd name="connsiteX8" fmla="*/ 18034 w 1104183"/>
              <a:gd name="connsiteY8" fmla="*/ 501211 h 1111783"/>
              <a:gd name="connsiteX0" fmla="*/ 70484 w 1089958"/>
              <a:gd name="connsiteY0" fmla="*/ 548836 h 1111783"/>
              <a:gd name="connsiteX1" fmla="*/ 171645 w 1089958"/>
              <a:gd name="connsiteY1" fmla="*/ 371475 h 1111783"/>
              <a:gd name="connsiteX2" fmla="*/ 1075853 w 1089958"/>
              <a:gd name="connsiteY2" fmla="*/ 0 h 1111783"/>
              <a:gd name="connsiteX3" fmla="*/ 1024614 w 1089958"/>
              <a:gd name="connsiteY3" fmla="*/ 701236 h 1111783"/>
              <a:gd name="connsiteX4" fmla="*/ 719814 w 1089958"/>
              <a:gd name="connsiteY4" fmla="*/ 1048722 h 1111783"/>
              <a:gd name="connsiteX5" fmla="*/ 342428 w 1089958"/>
              <a:gd name="connsiteY5" fmla="*/ 1111783 h 1111783"/>
              <a:gd name="connsiteX6" fmla="*/ 124020 w 1089958"/>
              <a:gd name="connsiteY6" fmla="*/ 1026058 h 1111783"/>
              <a:gd name="connsiteX7" fmla="*/ 3809 w 1089958"/>
              <a:gd name="connsiteY7" fmla="*/ 896322 h 1111783"/>
              <a:gd name="connsiteX8" fmla="*/ 70484 w 1089958"/>
              <a:gd name="connsiteY8" fmla="*/ 548836 h 1111783"/>
              <a:gd name="connsiteX0" fmla="*/ 68830 w 1088304"/>
              <a:gd name="connsiteY0" fmla="*/ 548836 h 1111783"/>
              <a:gd name="connsiteX1" fmla="*/ 169991 w 1088304"/>
              <a:gd name="connsiteY1" fmla="*/ 371475 h 1111783"/>
              <a:gd name="connsiteX2" fmla="*/ 1074199 w 1088304"/>
              <a:gd name="connsiteY2" fmla="*/ 0 h 1111783"/>
              <a:gd name="connsiteX3" fmla="*/ 1022960 w 1088304"/>
              <a:gd name="connsiteY3" fmla="*/ 701236 h 1111783"/>
              <a:gd name="connsiteX4" fmla="*/ 718160 w 1088304"/>
              <a:gd name="connsiteY4" fmla="*/ 1048722 h 1111783"/>
              <a:gd name="connsiteX5" fmla="*/ 340774 w 1088304"/>
              <a:gd name="connsiteY5" fmla="*/ 1111783 h 1111783"/>
              <a:gd name="connsiteX6" fmla="*/ 122366 w 1088304"/>
              <a:gd name="connsiteY6" fmla="*/ 1026058 h 1111783"/>
              <a:gd name="connsiteX7" fmla="*/ 2155 w 1088304"/>
              <a:gd name="connsiteY7" fmla="*/ 896322 h 1111783"/>
              <a:gd name="connsiteX8" fmla="*/ 68830 w 1088304"/>
              <a:gd name="connsiteY8" fmla="*/ 548836 h 1111783"/>
              <a:gd name="connsiteX0" fmla="*/ 97006 w 1087905"/>
              <a:gd name="connsiteY0" fmla="*/ 558361 h 1111783"/>
              <a:gd name="connsiteX1" fmla="*/ 169592 w 1087905"/>
              <a:gd name="connsiteY1" fmla="*/ 371475 h 1111783"/>
              <a:gd name="connsiteX2" fmla="*/ 1073800 w 1087905"/>
              <a:gd name="connsiteY2" fmla="*/ 0 h 1111783"/>
              <a:gd name="connsiteX3" fmla="*/ 1022561 w 1087905"/>
              <a:gd name="connsiteY3" fmla="*/ 701236 h 1111783"/>
              <a:gd name="connsiteX4" fmla="*/ 717761 w 1087905"/>
              <a:gd name="connsiteY4" fmla="*/ 1048722 h 1111783"/>
              <a:gd name="connsiteX5" fmla="*/ 340375 w 1087905"/>
              <a:gd name="connsiteY5" fmla="*/ 1111783 h 1111783"/>
              <a:gd name="connsiteX6" fmla="*/ 121967 w 1087905"/>
              <a:gd name="connsiteY6" fmla="*/ 1026058 h 1111783"/>
              <a:gd name="connsiteX7" fmla="*/ 1756 w 1087905"/>
              <a:gd name="connsiteY7" fmla="*/ 896322 h 1111783"/>
              <a:gd name="connsiteX8" fmla="*/ 97006 w 1087905"/>
              <a:gd name="connsiteY8" fmla="*/ 558361 h 11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905" h="1111783">
                <a:moveTo>
                  <a:pt x="97006" y="558361"/>
                </a:moveTo>
                <a:cubicBezTo>
                  <a:pt x="97006" y="507752"/>
                  <a:pt x="118983" y="371475"/>
                  <a:pt x="169592" y="371475"/>
                </a:cubicBezTo>
                <a:cubicBezTo>
                  <a:pt x="309070" y="371475"/>
                  <a:pt x="934322" y="0"/>
                  <a:pt x="1073800" y="0"/>
                </a:cubicBezTo>
                <a:cubicBezTo>
                  <a:pt x="1124409" y="0"/>
                  <a:pt x="1022561" y="650627"/>
                  <a:pt x="1022561" y="701236"/>
                </a:cubicBezTo>
                <a:lnTo>
                  <a:pt x="717761" y="1048722"/>
                </a:lnTo>
                <a:cubicBezTo>
                  <a:pt x="717761" y="1099331"/>
                  <a:pt x="390984" y="1111783"/>
                  <a:pt x="340375" y="1111783"/>
                </a:cubicBezTo>
                <a:lnTo>
                  <a:pt x="121967" y="1026058"/>
                </a:lnTo>
                <a:cubicBezTo>
                  <a:pt x="71358" y="1026058"/>
                  <a:pt x="1756" y="946931"/>
                  <a:pt x="1756" y="896322"/>
                </a:cubicBezTo>
                <a:cubicBezTo>
                  <a:pt x="-17294" y="764618"/>
                  <a:pt x="125581" y="690065"/>
                  <a:pt x="97006" y="558361"/>
                </a:cubicBez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p:nvPr/>
        </p:nvPicPr>
        <p:blipFill>
          <a:blip r:embed="rId8" cstate="print">
            <a:extLst>
              <a:ext uri="{28A0092B-C50C-407E-A947-70E740481C1C}">
                <a14:useLocalDpi xmlns:a14="http://schemas.microsoft.com/office/drawing/2010/main" val="0"/>
              </a:ext>
            </a:extLst>
          </a:blip>
          <a:stretch>
            <a:fillRect/>
          </a:stretch>
        </p:blipFill>
        <p:spPr>
          <a:xfrm>
            <a:off x="2234565" y="3591321"/>
            <a:ext cx="584835" cy="575945"/>
          </a:xfrm>
          <a:prstGeom prst="rect">
            <a:avLst/>
          </a:prstGeom>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a:xfrm>
            <a:off x="7191497" y="3529803"/>
            <a:ext cx="584835" cy="575945"/>
          </a:xfrm>
          <a:prstGeom prst="rect">
            <a:avLst/>
          </a:prstGeom>
        </p:spPr>
      </p:pic>
    </p:spTree>
    <p:extLst>
      <p:ext uri="{BB962C8B-B14F-4D97-AF65-F5344CB8AC3E}">
        <p14:creationId xmlns:p14="http://schemas.microsoft.com/office/powerpoint/2010/main" val="334492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9481"/>
          <a:stretch/>
        </p:blipFill>
        <p:spPr>
          <a:xfrm>
            <a:off x="1991617" y="609599"/>
            <a:ext cx="7167809" cy="6118861"/>
          </a:xfrm>
          <a:prstGeom prst="rect">
            <a:avLst/>
          </a:prstGeom>
        </p:spPr>
      </p:pic>
      <p:sp>
        <p:nvSpPr>
          <p:cNvPr id="11" name="TextBox 10"/>
          <p:cNvSpPr txBox="1"/>
          <p:nvPr/>
        </p:nvSpPr>
        <p:spPr>
          <a:xfrm>
            <a:off x="4654296" y="6766560"/>
            <a:ext cx="4489704" cy="91440"/>
          </a:xfrm>
          <a:prstGeom prst="rect">
            <a:avLst/>
          </a:prstGeom>
          <a:solidFill>
            <a:srgbClr val="F2C212"/>
          </a:solidFill>
        </p:spPr>
        <p:txBody>
          <a:bodyPr wrap="square" rtlCol="0">
            <a:spAutoFit/>
          </a:bodyPr>
          <a:lstStyle/>
          <a:p>
            <a:endParaRPr lang="en-US" dirty="0">
              <a:solidFill>
                <a:srgbClr val="F2C212"/>
              </a:solidFill>
            </a:endParaRPr>
          </a:p>
        </p:txBody>
      </p:sp>
      <p:sp>
        <p:nvSpPr>
          <p:cNvPr id="14" name="TextBox 13"/>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23" name="TextBox 22"/>
          <p:cNvSpPr txBox="1"/>
          <p:nvPr/>
        </p:nvSpPr>
        <p:spPr>
          <a:xfrm>
            <a:off x="1192175" y="3044723"/>
            <a:ext cx="743345" cy="307777"/>
          </a:xfrm>
          <a:prstGeom prst="rect">
            <a:avLst/>
          </a:prstGeom>
          <a:noFill/>
        </p:spPr>
        <p:txBody>
          <a:bodyPr wrap="none" rtlCol="0">
            <a:spAutoFit/>
          </a:bodyPr>
          <a:lstStyle/>
          <a:p>
            <a:r>
              <a:rPr lang="en-US" sz="1400" dirty="0">
                <a:solidFill>
                  <a:schemeClr val="bg1"/>
                </a:solidFill>
              </a:rPr>
              <a:t>Nov ‘20</a:t>
            </a:r>
          </a:p>
        </p:txBody>
      </p:sp>
      <p:sp>
        <p:nvSpPr>
          <p:cNvPr id="29" name="TextBox 28"/>
          <p:cNvSpPr txBox="1"/>
          <p:nvPr/>
        </p:nvSpPr>
        <p:spPr>
          <a:xfrm>
            <a:off x="2421399" y="3044725"/>
            <a:ext cx="771237" cy="307777"/>
          </a:xfrm>
          <a:prstGeom prst="rect">
            <a:avLst/>
          </a:prstGeom>
          <a:noFill/>
        </p:spPr>
        <p:txBody>
          <a:bodyPr wrap="none" rtlCol="0">
            <a:spAutoFit/>
          </a:bodyPr>
          <a:lstStyle/>
          <a:p>
            <a:r>
              <a:rPr lang="en-US" sz="1400" dirty="0">
                <a:solidFill>
                  <a:schemeClr val="bg1"/>
                </a:solidFill>
              </a:rPr>
              <a:t>May ‘18</a:t>
            </a:r>
          </a:p>
        </p:txBody>
      </p:sp>
      <p:sp>
        <p:nvSpPr>
          <p:cNvPr id="31" name="Title 1"/>
          <p:cNvSpPr txBox="1">
            <a:spLocks/>
          </p:cNvSpPr>
          <p:nvPr/>
        </p:nvSpPr>
        <p:spPr>
          <a:xfrm>
            <a:off x="4572000" y="6174580"/>
            <a:ext cx="4545874" cy="5157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23173"/>
                </a:solidFill>
                <a:latin typeface="Calibri" panose="020F0502020204030204" pitchFamily="34" charset="0"/>
                <a:cs typeface="Calibri" panose="020F0502020204030204" pitchFamily="34" charset="0"/>
              </a:rPr>
              <a:t>FMP Collaboration</a:t>
            </a:r>
          </a:p>
        </p:txBody>
      </p:sp>
      <p:sp>
        <p:nvSpPr>
          <p:cNvPr id="36" name="Title 1"/>
          <p:cNvSpPr>
            <a:spLocks noGrp="1"/>
          </p:cNvSpPr>
          <p:nvPr>
            <p:ph type="title"/>
          </p:nvPr>
        </p:nvSpPr>
        <p:spPr>
          <a:xfrm>
            <a:off x="580868" y="514610"/>
            <a:ext cx="4800600" cy="1470660"/>
          </a:xfrm>
        </p:spPr>
        <p:txBody>
          <a:bodyPr>
            <a:noAutofit/>
          </a:bodyPr>
          <a:lstStyle/>
          <a:p>
            <a:pPr algn="l"/>
            <a:r>
              <a:rPr lang="en-US" sz="4000" b="1" dirty="0">
                <a:solidFill>
                  <a:srgbClr val="023173"/>
                </a:solidFill>
                <a:latin typeface="Calibri" panose="020F0502020204030204" pitchFamily="34" charset="0"/>
                <a:cs typeface="Calibri" panose="020F0502020204030204" pitchFamily="34" charset="0"/>
              </a:rPr>
              <a:t>FMP TSC </a:t>
            </a:r>
            <a:br>
              <a:rPr lang="en-US" sz="4000" b="1" dirty="0">
                <a:solidFill>
                  <a:srgbClr val="023173"/>
                </a:solidFill>
                <a:latin typeface="Calibri" panose="020F0502020204030204" pitchFamily="34" charset="0"/>
                <a:cs typeface="Calibri" panose="020F0502020204030204" pitchFamily="34" charset="0"/>
              </a:rPr>
            </a:br>
            <a:r>
              <a:rPr lang="en-US" sz="4000" b="1" dirty="0">
                <a:solidFill>
                  <a:srgbClr val="023173"/>
                </a:solidFill>
                <a:latin typeface="Calibri" panose="020F0502020204030204" pitchFamily="34" charset="0"/>
                <a:cs typeface="Calibri" panose="020F0502020204030204" pitchFamily="34" charset="0"/>
              </a:rPr>
              <a:t>Committee Members</a:t>
            </a:r>
          </a:p>
        </p:txBody>
      </p:sp>
      <p:sp>
        <p:nvSpPr>
          <p:cNvPr id="37" name="Content Placeholder 2"/>
          <p:cNvSpPr txBox="1">
            <a:spLocks/>
          </p:cNvSpPr>
          <p:nvPr/>
        </p:nvSpPr>
        <p:spPr>
          <a:xfrm>
            <a:off x="580868" y="2043400"/>
            <a:ext cx="1913708" cy="3924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000"/>
              </a:spcAft>
              <a:buNone/>
            </a:pPr>
            <a:r>
              <a:rPr lang="en-US" altLang="en-US" sz="1200" dirty="0">
                <a:latin typeface="Arial" panose="020B0604020202020204" pitchFamily="34" charset="0"/>
                <a:cs typeface="Arial" panose="020B0604020202020204" pitchFamily="34" charset="0"/>
              </a:rPr>
              <a:t>Dr. Rhonda </a:t>
            </a:r>
            <a:r>
              <a:rPr lang="en-US" altLang="en-US" sz="1200" dirty="0" err="1">
                <a:latin typeface="Arial" panose="020B0604020202020204" pitchFamily="34" charset="0"/>
                <a:cs typeface="Arial" panose="020B0604020202020204" pitchFamily="34" charset="0"/>
              </a:rPr>
              <a:t>Epper</a:t>
            </a:r>
            <a:endParaRPr lang="en-US" altLang="en-US" sz="1200" dirty="0">
              <a:latin typeface="Arial" panose="020B0604020202020204" pitchFamily="34" charset="0"/>
              <a:cs typeface="Arial" panose="020B0604020202020204" pitchFamily="34" charset="0"/>
            </a:endParaRPr>
          </a:p>
          <a:p>
            <a:pPr marL="0" indent="0">
              <a:spcAft>
                <a:spcPts val="1000"/>
              </a:spcAft>
              <a:buNone/>
            </a:pPr>
            <a:r>
              <a:rPr lang="en-US" altLang="en-US" sz="1200" dirty="0">
                <a:latin typeface="Arial" panose="020B0604020202020204" pitchFamily="34" charset="0"/>
                <a:cs typeface="Arial" panose="020B0604020202020204" pitchFamily="34" charset="0"/>
              </a:rPr>
              <a:t>Lynette Bates</a:t>
            </a:r>
          </a:p>
          <a:p>
            <a:pPr marL="0" indent="0">
              <a:spcAft>
                <a:spcPts val="1000"/>
              </a:spcAft>
              <a:buNone/>
            </a:pPr>
            <a:r>
              <a:rPr lang="en-US" altLang="en-US" sz="1200" dirty="0">
                <a:latin typeface="Arial" panose="020B0604020202020204" pitchFamily="34" charset="0"/>
                <a:cs typeface="Arial" panose="020B0604020202020204" pitchFamily="34" charset="0"/>
              </a:rPr>
              <a:t>Kerry </a:t>
            </a:r>
            <a:r>
              <a:rPr lang="en-US" altLang="en-US" sz="1200" dirty="0" err="1">
                <a:latin typeface="Arial" panose="020B0604020202020204" pitchFamily="34" charset="0"/>
                <a:cs typeface="Arial" panose="020B0604020202020204" pitchFamily="34" charset="0"/>
              </a:rPr>
              <a:t>Gabrielson</a:t>
            </a:r>
            <a:endParaRPr lang="en-US" altLang="en-US" sz="1200" dirty="0">
              <a:latin typeface="Arial" panose="020B0604020202020204" pitchFamily="34" charset="0"/>
              <a:cs typeface="Arial" panose="020B0604020202020204" pitchFamily="34" charset="0"/>
            </a:endParaRPr>
          </a:p>
          <a:p>
            <a:pPr marL="0" indent="0">
              <a:spcAft>
                <a:spcPts val="1000"/>
              </a:spcAft>
              <a:buNone/>
            </a:pPr>
            <a:r>
              <a:rPr lang="en-US" altLang="en-US" sz="1200" dirty="0">
                <a:latin typeface="Arial" panose="020B0604020202020204" pitchFamily="34" charset="0"/>
                <a:cs typeface="Arial" panose="020B0604020202020204" pitchFamily="34" charset="0"/>
              </a:rPr>
              <a:t>James </a:t>
            </a:r>
            <a:r>
              <a:rPr lang="en-US" altLang="en-US" sz="1200" dirty="0" err="1">
                <a:latin typeface="Arial" panose="020B0604020202020204" pitchFamily="34" charset="0"/>
                <a:cs typeface="Arial" panose="020B0604020202020204" pitchFamily="34" charset="0"/>
              </a:rPr>
              <a:t>Kynor</a:t>
            </a:r>
            <a:endParaRPr lang="en-US" altLang="en-US" sz="1200" dirty="0">
              <a:latin typeface="Arial" panose="020B0604020202020204" pitchFamily="34" charset="0"/>
              <a:cs typeface="Arial" panose="020B0604020202020204" pitchFamily="34" charset="0"/>
            </a:endParaRPr>
          </a:p>
          <a:p>
            <a:pPr marL="0" indent="0">
              <a:spcAft>
                <a:spcPts val="1000"/>
              </a:spcAft>
              <a:buNone/>
            </a:pPr>
            <a:r>
              <a:rPr lang="en-US" altLang="en-US" sz="1200" dirty="0">
                <a:latin typeface="Arial" panose="020B0604020202020204" pitchFamily="34" charset="0"/>
                <a:cs typeface="Arial" panose="020B0604020202020204" pitchFamily="34" charset="0"/>
              </a:rPr>
              <a:t>Shannon Shiveley</a:t>
            </a:r>
          </a:p>
          <a:p>
            <a:pPr marL="0" indent="0">
              <a:buNone/>
            </a:pPr>
            <a:r>
              <a:rPr lang="en-US" altLang="en-US" sz="1200" dirty="0">
                <a:latin typeface="Arial" panose="020B0604020202020204" pitchFamily="34" charset="0"/>
                <a:cs typeface="Arial" panose="020B0604020202020204" pitchFamily="34" charset="0"/>
              </a:rPr>
              <a:t>Al Malespini /</a:t>
            </a:r>
          </a:p>
          <a:p>
            <a:pPr marL="0" indent="0">
              <a:buNone/>
            </a:pPr>
            <a:r>
              <a:rPr lang="en-US" altLang="en-US" sz="1200" dirty="0">
                <a:latin typeface="Arial" panose="020B0604020202020204" pitchFamily="34" charset="0"/>
                <a:cs typeface="Arial" panose="020B0604020202020204" pitchFamily="34" charset="0"/>
              </a:rPr>
              <a:t>Danny Rogers</a:t>
            </a:r>
          </a:p>
          <a:p>
            <a:pPr marL="0" indent="0">
              <a:spcAft>
                <a:spcPts val="1000"/>
              </a:spcAft>
              <a:buNone/>
            </a:pPr>
            <a:endParaRPr lang="en-US" altLang="en-US" sz="400" dirty="0">
              <a:latin typeface="Arial" panose="020B0604020202020204" pitchFamily="34" charset="0"/>
              <a:cs typeface="Arial" panose="020B0604020202020204" pitchFamily="34" charset="0"/>
            </a:endParaRPr>
          </a:p>
          <a:p>
            <a:pPr marL="0" indent="0">
              <a:spcAft>
                <a:spcPts val="1000"/>
              </a:spcAft>
              <a:buNone/>
            </a:pPr>
            <a:r>
              <a:rPr lang="en-US" altLang="en-US" sz="1200" dirty="0">
                <a:latin typeface="Arial" panose="020B0604020202020204" pitchFamily="34" charset="0"/>
                <a:cs typeface="Arial" panose="020B0604020202020204" pitchFamily="34" charset="0"/>
              </a:rPr>
              <a:t>Ira Williamson</a:t>
            </a:r>
          </a:p>
          <a:p>
            <a:pPr marL="0" indent="0">
              <a:spcAft>
                <a:spcPts val="1000"/>
              </a:spcAft>
              <a:buNone/>
            </a:pPr>
            <a:r>
              <a:rPr lang="en-US" altLang="en-US" sz="1200" dirty="0">
                <a:latin typeface="Arial" panose="020B0604020202020204" pitchFamily="34" charset="0"/>
                <a:cs typeface="Arial" panose="020B0604020202020204" pitchFamily="34" charset="0"/>
              </a:rPr>
              <a:t>Michael Salbato</a:t>
            </a:r>
          </a:p>
          <a:p>
            <a:pPr marL="0" indent="0">
              <a:spcAft>
                <a:spcPts val="1000"/>
              </a:spcAft>
              <a:buNone/>
            </a:pPr>
            <a:r>
              <a:rPr lang="en-US" altLang="en-US" sz="1200" dirty="0">
                <a:latin typeface="Arial" panose="020B0604020202020204" pitchFamily="34" charset="0"/>
                <a:cs typeface="Arial" panose="020B0604020202020204" pitchFamily="34" charset="0"/>
              </a:rPr>
              <a:t>Toni DeAngelis</a:t>
            </a:r>
          </a:p>
          <a:p>
            <a:pPr marL="0" indent="0">
              <a:spcAft>
                <a:spcPts val="1000"/>
              </a:spcAft>
              <a:buNone/>
            </a:pPr>
            <a:r>
              <a:rPr lang="en-US" altLang="en-US" sz="1200" dirty="0">
                <a:latin typeface="Arial" panose="020B0604020202020204" pitchFamily="34" charset="0"/>
                <a:cs typeface="Arial" panose="020B0604020202020204" pitchFamily="34" charset="0"/>
              </a:rPr>
              <a:t>Jay Jacobson</a:t>
            </a:r>
          </a:p>
          <a:p>
            <a:pPr marL="0" indent="0">
              <a:spcAft>
                <a:spcPts val="1000"/>
              </a:spcAft>
              <a:buNone/>
            </a:pPr>
            <a:endParaRPr lang="en-US" altLang="en-US" dirty="0"/>
          </a:p>
          <a:p>
            <a:pPr marL="0" indent="0">
              <a:spcAft>
                <a:spcPts val="1000"/>
              </a:spcAft>
              <a:buNone/>
            </a:pPr>
            <a:endParaRPr lang="en-US" altLang="en-US" dirty="0"/>
          </a:p>
          <a:p>
            <a:pPr>
              <a:spcAft>
                <a:spcPts val="1000"/>
              </a:spcAft>
            </a:pPr>
            <a:endParaRPr lang="en-US" altLang="en-US" dirty="0"/>
          </a:p>
          <a:p>
            <a:pPr>
              <a:spcAft>
                <a:spcPts val="1000"/>
              </a:spcAft>
            </a:pPr>
            <a:endParaRPr lang="en-US" altLang="en-US" dirty="0"/>
          </a:p>
        </p:txBody>
      </p:sp>
      <p:sp>
        <p:nvSpPr>
          <p:cNvPr id="38" name="Title 1"/>
          <p:cNvSpPr txBox="1">
            <a:spLocks/>
          </p:cNvSpPr>
          <p:nvPr/>
        </p:nvSpPr>
        <p:spPr>
          <a:xfrm>
            <a:off x="5994732" y="1175613"/>
            <a:ext cx="29718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23173"/>
                </a:solidFill>
                <a:latin typeface="Calibri" panose="020F0502020204030204" pitchFamily="34" charset="0"/>
                <a:cs typeface="Calibri" panose="020F0502020204030204" pitchFamily="34" charset="0"/>
              </a:rPr>
              <a:t>FMP Team</a:t>
            </a:r>
          </a:p>
        </p:txBody>
      </p:sp>
      <p:sp>
        <p:nvSpPr>
          <p:cNvPr id="39" name="Content Placeholder 2"/>
          <p:cNvSpPr txBox="1">
            <a:spLocks/>
          </p:cNvSpPr>
          <p:nvPr/>
        </p:nvSpPr>
        <p:spPr>
          <a:xfrm>
            <a:off x="6055692" y="2043400"/>
            <a:ext cx="3121152" cy="13354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000"/>
              </a:spcAft>
              <a:buNone/>
            </a:pPr>
            <a:r>
              <a:rPr lang="en-US" altLang="en-US" sz="1200" b="1" dirty="0">
                <a:latin typeface="Arial" panose="020B0604020202020204" pitchFamily="34" charset="0"/>
                <a:cs typeface="Arial" panose="020B0604020202020204" pitchFamily="34" charset="0"/>
              </a:rPr>
              <a:t>Hall Architects:</a:t>
            </a:r>
          </a:p>
          <a:p>
            <a:pPr marL="0" indent="0">
              <a:buNone/>
            </a:pPr>
            <a:r>
              <a:rPr lang="en-US" altLang="en-US" sz="1200" dirty="0">
                <a:latin typeface="Arial" panose="020B0604020202020204" pitchFamily="34" charset="0"/>
                <a:cs typeface="Arial" panose="020B0604020202020204" pitchFamily="34" charset="0"/>
              </a:rPr>
              <a:t>     Angeline Aradanas-Hall</a:t>
            </a:r>
          </a:p>
          <a:p>
            <a:pPr marL="0" indent="0">
              <a:buNone/>
            </a:pPr>
            <a:r>
              <a:rPr lang="en-US" altLang="en-US" sz="1200" dirty="0">
                <a:latin typeface="Arial" panose="020B0604020202020204" pitchFamily="34" charset="0"/>
                <a:cs typeface="Arial" panose="020B0604020202020204" pitchFamily="34" charset="0"/>
              </a:rPr>
              <a:t>     Stephen Hall</a:t>
            </a:r>
          </a:p>
          <a:p>
            <a:pPr marL="0" indent="0">
              <a:spcAft>
                <a:spcPts val="1000"/>
              </a:spcAft>
              <a:buNone/>
            </a:pPr>
            <a:endParaRPr lang="en-US" altLang="en-US" dirty="0"/>
          </a:p>
          <a:p>
            <a:pPr marL="0" indent="0">
              <a:spcAft>
                <a:spcPts val="1000"/>
              </a:spcAft>
              <a:buNone/>
            </a:pPr>
            <a:endParaRPr lang="en-US" altLang="en-US" dirty="0"/>
          </a:p>
          <a:p>
            <a:pPr>
              <a:spcAft>
                <a:spcPts val="1000"/>
              </a:spcAft>
            </a:pPr>
            <a:endParaRPr lang="en-US" altLang="en-US" dirty="0"/>
          </a:p>
          <a:p>
            <a:pPr>
              <a:spcAft>
                <a:spcPts val="1000"/>
              </a:spcAft>
            </a:pPr>
            <a:endParaRPr lang="en-US" altLang="en-US" dirty="0"/>
          </a:p>
        </p:txBody>
      </p:sp>
      <p:sp>
        <p:nvSpPr>
          <p:cNvPr id="40" name="Content Placeholder 2"/>
          <p:cNvSpPr txBox="1">
            <a:spLocks/>
          </p:cNvSpPr>
          <p:nvPr/>
        </p:nvSpPr>
        <p:spPr>
          <a:xfrm>
            <a:off x="6055692" y="2973136"/>
            <a:ext cx="3121152" cy="118300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000"/>
              </a:spcAft>
              <a:buNone/>
            </a:pPr>
            <a:r>
              <a:rPr lang="en-US" altLang="en-US" sz="1400" b="1" dirty="0" err="1">
                <a:latin typeface="Arial" panose="020B0604020202020204" pitchFamily="34" charset="0"/>
                <a:cs typeface="Arial" panose="020B0604020202020204" pitchFamily="34" charset="0"/>
              </a:rPr>
              <a:t>SmithGroup</a:t>
            </a:r>
            <a:r>
              <a:rPr lang="en-US" altLang="en-US" sz="1400" b="1" dirty="0">
                <a:latin typeface="Arial" panose="020B0604020202020204" pitchFamily="34" charset="0"/>
                <a:cs typeface="Arial" panose="020B0604020202020204" pitchFamily="34" charset="0"/>
              </a:rPr>
              <a:t>:</a:t>
            </a:r>
          </a:p>
          <a:p>
            <a:pPr marL="0" indent="0">
              <a:spcAft>
                <a:spcPts val="1000"/>
              </a:spcAft>
              <a:buNone/>
            </a:pPr>
            <a:r>
              <a:rPr lang="en-US" altLang="en-US" sz="1400" dirty="0">
                <a:latin typeface="Arial" panose="020B0604020202020204" pitchFamily="34" charset="0"/>
                <a:cs typeface="Arial" panose="020B0604020202020204" pitchFamily="34" charset="0"/>
              </a:rPr>
              <a:t>     </a:t>
            </a:r>
            <a:r>
              <a:rPr lang="en-US" altLang="en-US" sz="1300" dirty="0">
                <a:latin typeface="Arial" panose="020B0604020202020204" pitchFamily="34" charset="0"/>
                <a:cs typeface="Arial" panose="020B0604020202020204" pitchFamily="34" charset="0"/>
              </a:rPr>
              <a:t>Steve Schonberger</a:t>
            </a:r>
          </a:p>
          <a:p>
            <a:pPr marL="0" indent="0">
              <a:spcAft>
                <a:spcPts val="1000"/>
              </a:spcAft>
              <a:buNone/>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     </a:t>
            </a:r>
            <a:endParaRPr lang="en-US" altLang="en-US" dirty="0"/>
          </a:p>
          <a:p>
            <a:pPr marL="0" indent="0">
              <a:spcAft>
                <a:spcPts val="1000"/>
              </a:spcAft>
              <a:buNone/>
            </a:pPr>
            <a:endParaRPr lang="en-US" altLang="en-US" dirty="0"/>
          </a:p>
          <a:p>
            <a:pPr>
              <a:spcAft>
                <a:spcPts val="1000"/>
              </a:spcAft>
            </a:pPr>
            <a:endParaRPr lang="en-US" altLang="en-US" dirty="0"/>
          </a:p>
          <a:p>
            <a:pPr>
              <a:spcAft>
                <a:spcPts val="1000"/>
              </a:spcAft>
            </a:pPr>
            <a:endParaRPr lang="en-US" altLang="en-US" dirty="0"/>
          </a:p>
        </p:txBody>
      </p:sp>
    </p:spTree>
    <p:extLst>
      <p:ext uri="{BB962C8B-B14F-4D97-AF65-F5344CB8AC3E}">
        <p14:creationId xmlns:p14="http://schemas.microsoft.com/office/powerpoint/2010/main" val="46154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6117" t="36632" r="31670" b="10314"/>
          <a:stretch/>
        </p:blipFill>
        <p:spPr>
          <a:xfrm>
            <a:off x="4673346" y="2150745"/>
            <a:ext cx="2641854" cy="3362360"/>
          </a:xfrm>
          <a:prstGeom prst="rect">
            <a:avLst/>
          </a:prstGeom>
        </p:spPr>
      </p:pic>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4840" y="6151813"/>
            <a:ext cx="4126386" cy="369332"/>
          </a:xfrm>
          <a:prstGeom prst="rect">
            <a:avLst/>
          </a:prstGeom>
          <a:noFill/>
        </p:spPr>
        <p:txBody>
          <a:bodyPr wrap="none" rtlCol="0">
            <a:spAutoFit/>
          </a:bodyPr>
          <a:lstStyle/>
          <a:p>
            <a:r>
              <a:rPr lang="en-US" i="1" dirty="0">
                <a:solidFill>
                  <a:schemeClr val="bg1">
                    <a:lumMod val="75000"/>
                  </a:schemeClr>
                </a:solidFill>
              </a:rPr>
              <a:t>  Prominent dedicated crosswalks, signage</a:t>
            </a:r>
          </a:p>
        </p:txBody>
      </p:sp>
      <p:sp>
        <p:nvSpPr>
          <p:cNvPr id="38"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6: Unify Wayfinding, Promote Safety</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Park Street Safety</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Improvements - East</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39" name="Flowchart: Connector 38"/>
          <p:cNvSpPr/>
          <p:nvPr/>
        </p:nvSpPr>
        <p:spPr>
          <a:xfrm>
            <a:off x="5271135" y="4790185"/>
            <a:ext cx="548640" cy="54864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2592862" y="3252051"/>
            <a:ext cx="1828800" cy="1828800"/>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p:cNvSpPr/>
          <p:nvPr/>
        </p:nvSpPr>
        <p:spPr>
          <a:xfrm>
            <a:off x="1701007" y="2135650"/>
            <a:ext cx="2997795" cy="738664"/>
          </a:xfrm>
          <a:prstGeom prst="rect">
            <a:avLst/>
          </a:prstGeom>
        </p:spPr>
        <p:txBody>
          <a:bodyPr wrap="square">
            <a:spAutoFit/>
          </a:bodyPr>
          <a:lstStyle/>
          <a:p>
            <a:r>
              <a:rPr lang="en-US" sz="1400" dirty="0"/>
              <a:t>Utilize signage, striping, pavement markings to slow down traffic, create</a:t>
            </a:r>
          </a:p>
          <a:p>
            <a:r>
              <a:rPr lang="en-US" sz="1400" dirty="0"/>
              <a:t>sightlines, speed bumps</a:t>
            </a:r>
          </a:p>
        </p:txBody>
      </p:sp>
      <p:pic>
        <p:nvPicPr>
          <p:cNvPr id="43" name="Picture 42" descr="P:\LCC FMP 2018\DRAFT FMP 2018\Photos\PEDESTRIAN YIELD.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1057275"/>
            <a:ext cx="1095375" cy="1019175"/>
          </a:xfrm>
          <a:prstGeom prst="rect">
            <a:avLst/>
          </a:prstGeom>
          <a:noFill/>
          <a:ln>
            <a:noFill/>
          </a:ln>
        </p:spPr>
      </p:pic>
      <p:pic>
        <p:nvPicPr>
          <p:cNvPr id="20" name="Picture 19" descr="K:\Trinidad State Junior College\Mullen Reroof HVAC 2015\TSJC Mullen Bldg Re-roof 2015\TSJC Mullen Existing Photos 5-28-15\IMG_6690.jpg"/>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b="37996"/>
          <a:stretch/>
        </p:blipFill>
        <p:spPr bwMode="auto">
          <a:xfrm>
            <a:off x="4689091" y="4977"/>
            <a:ext cx="4454909" cy="2071473"/>
          </a:xfrm>
          <a:prstGeom prst="rect">
            <a:avLst/>
          </a:prstGeom>
          <a:noFill/>
          <a:ln>
            <a:noFill/>
          </a:ln>
          <a:extLst>
            <a:ext uri="{53640926-AAD7-44D8-BBD7-CCE9431645EC}">
              <a14:shadowObscured xmlns:a14="http://schemas.microsoft.com/office/drawing/2010/main"/>
            </a:ext>
          </a:extLst>
        </p:spPr>
      </p:pic>
      <p:cxnSp>
        <p:nvCxnSpPr>
          <p:cNvPr id="36" name="Straight Arrow Connector 35"/>
          <p:cNvCxnSpPr/>
          <p:nvPr/>
        </p:nvCxnSpPr>
        <p:spPr>
          <a:xfrm flipH="1">
            <a:off x="5562600" y="4758637"/>
            <a:ext cx="200025" cy="270563"/>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4" name="Straight Arrow Connector 43"/>
          <p:cNvCxnSpPr/>
          <p:nvPr/>
        </p:nvCxnSpPr>
        <p:spPr>
          <a:xfrm flipH="1">
            <a:off x="5994273" y="3855720"/>
            <a:ext cx="711328" cy="716280"/>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45" name="Straight Arrow Connector 44"/>
          <p:cNvCxnSpPr/>
          <p:nvPr/>
        </p:nvCxnSpPr>
        <p:spPr>
          <a:xfrm flipH="1">
            <a:off x="5791200" y="4572000"/>
            <a:ext cx="203075" cy="152400"/>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50" name="Straight Arrow Connector 49"/>
          <p:cNvCxnSpPr/>
          <p:nvPr/>
        </p:nvCxnSpPr>
        <p:spPr>
          <a:xfrm flipH="1">
            <a:off x="6708647" y="3461385"/>
            <a:ext cx="136290" cy="394335"/>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52" name="Straight Arrow Connector 51"/>
          <p:cNvCxnSpPr/>
          <p:nvPr/>
        </p:nvCxnSpPr>
        <p:spPr>
          <a:xfrm flipH="1">
            <a:off x="6848400" y="2888196"/>
            <a:ext cx="50748" cy="523694"/>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61" name="Straight Arrow Connector 60"/>
          <p:cNvCxnSpPr/>
          <p:nvPr/>
        </p:nvCxnSpPr>
        <p:spPr>
          <a:xfrm flipH="1">
            <a:off x="5210174" y="5048250"/>
            <a:ext cx="342901" cy="241997"/>
          </a:xfrm>
          <a:prstGeom prst="straightConnector1">
            <a:avLst/>
          </a:prstGeom>
          <a:noFill/>
          <a:ln w="38100" cap="flat" cmpd="sng" algn="ctr">
            <a:solidFill>
              <a:srgbClr val="FF0000"/>
            </a:solidFill>
            <a:prstDash val="sysDot"/>
            <a:round/>
            <a:headEnd type="none" w="med" len="med"/>
            <a:tailEnd type="none" w="med" len="med"/>
          </a:ln>
          <a:effectLst/>
        </p:spPr>
      </p:cxnSp>
      <p:cxnSp>
        <p:nvCxnSpPr>
          <p:cNvPr id="63" name="Straight Arrow Connector 62"/>
          <p:cNvCxnSpPr>
            <a:stCxn id="65" idx="1"/>
          </p:cNvCxnSpPr>
          <p:nvPr/>
        </p:nvCxnSpPr>
        <p:spPr>
          <a:xfrm flipH="1" flipV="1">
            <a:off x="7683628" y="4038599"/>
            <a:ext cx="342900" cy="1"/>
          </a:xfrm>
          <a:prstGeom prst="straightConnector1">
            <a:avLst/>
          </a:prstGeom>
          <a:noFill/>
          <a:ln w="38100" cap="flat" cmpd="sng" algn="ctr">
            <a:solidFill>
              <a:srgbClr val="FF0000"/>
            </a:solidFill>
            <a:prstDash val="sysDot"/>
            <a:round/>
            <a:headEnd type="none" w="med" len="med"/>
            <a:tailEnd type="none" w="med" len="med"/>
          </a:ln>
          <a:effectLst/>
        </p:spPr>
      </p:cxnSp>
      <p:sp>
        <p:nvSpPr>
          <p:cNvPr id="65" name="Rectangle 64"/>
          <p:cNvSpPr/>
          <p:nvPr/>
        </p:nvSpPr>
        <p:spPr>
          <a:xfrm>
            <a:off x="8026528" y="3884711"/>
            <a:ext cx="843059" cy="307777"/>
          </a:xfrm>
          <a:prstGeom prst="rect">
            <a:avLst/>
          </a:prstGeom>
        </p:spPr>
        <p:txBody>
          <a:bodyPr wrap="square">
            <a:spAutoFit/>
          </a:bodyPr>
          <a:lstStyle/>
          <a:p>
            <a:r>
              <a:rPr lang="en-US" sz="1400" dirty="0"/>
              <a:t>Two-way</a:t>
            </a:r>
          </a:p>
        </p:txBody>
      </p:sp>
      <p:sp>
        <p:nvSpPr>
          <p:cNvPr id="66" name="Rectangle 65"/>
          <p:cNvSpPr/>
          <p:nvPr/>
        </p:nvSpPr>
        <p:spPr>
          <a:xfrm>
            <a:off x="8026528" y="4192487"/>
            <a:ext cx="843059" cy="307777"/>
          </a:xfrm>
          <a:prstGeom prst="rect">
            <a:avLst/>
          </a:prstGeom>
        </p:spPr>
        <p:txBody>
          <a:bodyPr wrap="square">
            <a:spAutoFit/>
          </a:bodyPr>
          <a:lstStyle/>
          <a:p>
            <a:r>
              <a:rPr lang="en-US" sz="1400" dirty="0"/>
              <a:t>One-way</a:t>
            </a:r>
          </a:p>
        </p:txBody>
      </p:sp>
      <p:cxnSp>
        <p:nvCxnSpPr>
          <p:cNvPr id="67" name="Straight Arrow Connector 66"/>
          <p:cNvCxnSpPr/>
          <p:nvPr/>
        </p:nvCxnSpPr>
        <p:spPr>
          <a:xfrm flipH="1">
            <a:off x="5864164" y="4120612"/>
            <a:ext cx="355663" cy="360025"/>
          </a:xfrm>
          <a:prstGeom prst="straightConnector1">
            <a:avLst/>
          </a:prstGeom>
          <a:noFill/>
          <a:ln w="38100" cap="flat" cmpd="sng" algn="ctr">
            <a:solidFill>
              <a:srgbClr val="FFC000"/>
            </a:solidFill>
            <a:prstDash val="sysDot"/>
            <a:round/>
            <a:headEnd type="none" w="med" len="med"/>
            <a:tailEnd type="none" w="med" len="med"/>
          </a:ln>
          <a:effectLst/>
        </p:spPr>
      </p:cxnSp>
      <p:cxnSp>
        <p:nvCxnSpPr>
          <p:cNvPr id="69" name="Straight Arrow Connector 68"/>
          <p:cNvCxnSpPr/>
          <p:nvPr/>
        </p:nvCxnSpPr>
        <p:spPr>
          <a:xfrm flipH="1">
            <a:off x="6259867" y="3703320"/>
            <a:ext cx="59066" cy="410001"/>
          </a:xfrm>
          <a:prstGeom prst="straightConnector1">
            <a:avLst/>
          </a:prstGeom>
          <a:noFill/>
          <a:ln w="38100" cap="flat" cmpd="sng" algn="ctr">
            <a:solidFill>
              <a:srgbClr val="FFC000"/>
            </a:solidFill>
            <a:prstDash val="sysDot"/>
            <a:round/>
            <a:headEnd type="none" w="med" len="med"/>
            <a:tailEnd type="none" w="med" len="med"/>
          </a:ln>
          <a:effectLst/>
        </p:spPr>
      </p:cxnSp>
      <p:cxnSp>
        <p:nvCxnSpPr>
          <p:cNvPr id="76" name="Straight Arrow Connector 75"/>
          <p:cNvCxnSpPr/>
          <p:nvPr/>
        </p:nvCxnSpPr>
        <p:spPr>
          <a:xfrm>
            <a:off x="6114570" y="3190807"/>
            <a:ext cx="204363" cy="494883"/>
          </a:xfrm>
          <a:prstGeom prst="straightConnector1">
            <a:avLst/>
          </a:prstGeom>
          <a:noFill/>
          <a:ln w="38100" cap="flat" cmpd="sng" algn="ctr">
            <a:solidFill>
              <a:srgbClr val="FFC000"/>
            </a:solidFill>
            <a:prstDash val="sysDot"/>
            <a:round/>
            <a:headEnd type="none" w="med" len="med"/>
            <a:tailEnd type="none" w="med" len="med"/>
          </a:ln>
          <a:effectLst/>
        </p:spPr>
      </p:cxnSp>
      <p:cxnSp>
        <p:nvCxnSpPr>
          <p:cNvPr id="79" name="Straight Arrow Connector 78"/>
          <p:cNvCxnSpPr/>
          <p:nvPr/>
        </p:nvCxnSpPr>
        <p:spPr>
          <a:xfrm>
            <a:off x="5717173" y="2935236"/>
            <a:ext cx="387561" cy="235428"/>
          </a:xfrm>
          <a:prstGeom prst="straightConnector1">
            <a:avLst/>
          </a:prstGeom>
          <a:noFill/>
          <a:ln w="38100" cap="flat" cmpd="sng" algn="ctr">
            <a:solidFill>
              <a:srgbClr val="FFC000"/>
            </a:solidFill>
            <a:prstDash val="sysDot"/>
            <a:round/>
            <a:headEnd type="none" w="med" len="med"/>
            <a:tailEnd type="none" w="med" len="med"/>
          </a:ln>
          <a:effectLst/>
        </p:spPr>
      </p:cxnSp>
      <p:cxnSp>
        <p:nvCxnSpPr>
          <p:cNvPr id="82" name="Straight Arrow Connector 81"/>
          <p:cNvCxnSpPr/>
          <p:nvPr/>
        </p:nvCxnSpPr>
        <p:spPr>
          <a:xfrm>
            <a:off x="5634709" y="2816202"/>
            <a:ext cx="55805" cy="97123"/>
          </a:xfrm>
          <a:prstGeom prst="straightConnector1">
            <a:avLst/>
          </a:prstGeom>
          <a:noFill/>
          <a:ln w="38100" cap="flat" cmpd="sng" algn="ctr">
            <a:solidFill>
              <a:srgbClr val="FFC000"/>
            </a:solidFill>
            <a:prstDash val="sysDot"/>
            <a:round/>
            <a:headEnd type="none" w="med" len="med"/>
            <a:tailEnd type="none" w="med" len="med"/>
          </a:ln>
          <a:effectLst/>
        </p:spPr>
      </p:cxnSp>
      <p:cxnSp>
        <p:nvCxnSpPr>
          <p:cNvPr id="84" name="Straight Arrow Connector 83"/>
          <p:cNvCxnSpPr/>
          <p:nvPr/>
        </p:nvCxnSpPr>
        <p:spPr>
          <a:xfrm>
            <a:off x="5634709" y="2537844"/>
            <a:ext cx="0" cy="253611"/>
          </a:xfrm>
          <a:prstGeom prst="straightConnector1">
            <a:avLst/>
          </a:prstGeom>
          <a:noFill/>
          <a:ln w="38100" cap="flat" cmpd="sng" algn="ctr">
            <a:solidFill>
              <a:srgbClr val="FFC000"/>
            </a:solidFill>
            <a:prstDash val="sysDot"/>
            <a:round/>
            <a:headEnd type="arrow" w="med" len="med"/>
            <a:tailEnd type="none" w="med" len="med"/>
          </a:ln>
          <a:effectLst/>
        </p:spPr>
      </p:cxnSp>
      <p:cxnSp>
        <p:nvCxnSpPr>
          <p:cNvPr id="87" name="Straight Arrow Connector 86"/>
          <p:cNvCxnSpPr/>
          <p:nvPr/>
        </p:nvCxnSpPr>
        <p:spPr>
          <a:xfrm flipH="1" flipV="1">
            <a:off x="7683628" y="4339824"/>
            <a:ext cx="342900" cy="1"/>
          </a:xfrm>
          <a:prstGeom prst="straightConnector1">
            <a:avLst/>
          </a:prstGeom>
          <a:noFill/>
          <a:ln w="38100" cap="flat" cmpd="sng" algn="ctr">
            <a:solidFill>
              <a:srgbClr val="FFC000"/>
            </a:solidFill>
            <a:prstDash val="sysDot"/>
            <a:round/>
            <a:headEnd type="none" w="med" len="med"/>
            <a:tailEnd type="none" w="med" len="med"/>
          </a:ln>
          <a:effectLst/>
        </p:spPr>
      </p:cxnSp>
      <p:sp>
        <p:nvSpPr>
          <p:cNvPr id="96" name="Flowchart: Connector 95"/>
          <p:cNvSpPr/>
          <p:nvPr/>
        </p:nvSpPr>
        <p:spPr>
          <a:xfrm>
            <a:off x="5581081" y="4278949"/>
            <a:ext cx="548640" cy="54864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p:cNvSpPr/>
          <p:nvPr/>
        </p:nvSpPr>
        <p:spPr>
          <a:xfrm>
            <a:off x="6570617" y="2705316"/>
            <a:ext cx="548640" cy="54864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p:cNvSpPr/>
          <p:nvPr/>
        </p:nvSpPr>
        <p:spPr>
          <a:xfrm>
            <a:off x="7458747" y="4603224"/>
            <a:ext cx="548640" cy="54864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8026528" y="4756728"/>
            <a:ext cx="1193672" cy="523220"/>
          </a:xfrm>
          <a:prstGeom prst="rect">
            <a:avLst/>
          </a:prstGeom>
        </p:spPr>
        <p:txBody>
          <a:bodyPr wrap="square">
            <a:spAutoFit/>
          </a:bodyPr>
          <a:lstStyle/>
          <a:p>
            <a:r>
              <a:rPr lang="en-US" sz="1400" dirty="0"/>
              <a:t>Safety</a:t>
            </a:r>
          </a:p>
          <a:p>
            <a:r>
              <a:rPr lang="en-US" sz="1400" dirty="0"/>
              <a:t>interventions</a:t>
            </a:r>
          </a:p>
        </p:txBody>
      </p:sp>
      <p:pic>
        <p:nvPicPr>
          <p:cNvPr id="33" name="Picture 32"/>
          <p:cNvPicPr/>
          <p:nvPr/>
        </p:nvPicPr>
        <p:blipFill>
          <a:blip r:embed="rId8" cstate="print">
            <a:extLst>
              <a:ext uri="{28A0092B-C50C-407E-A947-70E740481C1C}">
                <a14:useLocalDpi xmlns:a14="http://schemas.microsoft.com/office/drawing/2010/main" val="0"/>
              </a:ext>
            </a:extLst>
          </a:blip>
          <a:stretch>
            <a:fillRect/>
          </a:stretch>
        </p:blipFill>
        <p:spPr>
          <a:xfrm>
            <a:off x="4069370" y="4986655"/>
            <a:ext cx="584835" cy="575945"/>
          </a:xfrm>
          <a:prstGeom prst="rect">
            <a:avLst/>
          </a:prstGeom>
        </p:spPr>
      </p:pic>
    </p:spTree>
    <p:extLst>
      <p:ext uri="{BB962C8B-B14F-4D97-AF65-F5344CB8AC3E}">
        <p14:creationId xmlns:p14="http://schemas.microsoft.com/office/powerpoint/2010/main" val="1326753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7:</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Sullivan Student Center</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Ballroom Addition</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4" name="TextBox 13"/>
          <p:cNvSpPr txBox="1"/>
          <p:nvPr/>
        </p:nvSpPr>
        <p:spPr>
          <a:xfrm>
            <a:off x="-4840" y="6151813"/>
            <a:ext cx="3810723" cy="369332"/>
          </a:xfrm>
          <a:prstGeom prst="rect">
            <a:avLst/>
          </a:prstGeom>
          <a:noFill/>
        </p:spPr>
        <p:txBody>
          <a:bodyPr wrap="none" rtlCol="0">
            <a:spAutoFit/>
          </a:bodyPr>
          <a:lstStyle/>
          <a:p>
            <a:r>
              <a:rPr lang="en-US" i="1" dirty="0">
                <a:solidFill>
                  <a:schemeClr val="bg1">
                    <a:lumMod val="75000"/>
                  </a:schemeClr>
                </a:solidFill>
              </a:rPr>
              <a:t>Residence Life Recreation and Athletics</a:t>
            </a:r>
          </a:p>
        </p:txBody>
      </p:sp>
      <p:pic>
        <p:nvPicPr>
          <p:cNvPr id="16" name="Picture 15" descr="K:\Trinidad State Junior College\TSJC Facilities Master Plan &amp; Audits 2021\Trinidad &amp; General Campus\Trinidad General Site 1-14-21 (SH)\IMG_20210114_145231829.jpg"/>
          <p:cNvPicPr/>
          <p:nvPr/>
        </p:nvPicPr>
        <p:blipFill rotWithShape="1">
          <a:blip r:embed="rId3" cstate="print">
            <a:extLst>
              <a:ext uri="{28A0092B-C50C-407E-A947-70E740481C1C}">
                <a14:useLocalDpi xmlns:a14="http://schemas.microsoft.com/office/drawing/2010/main" val="0"/>
              </a:ext>
            </a:extLst>
          </a:blip>
          <a:srcRect b="25071"/>
          <a:stretch/>
        </p:blipFill>
        <p:spPr bwMode="auto">
          <a:xfrm>
            <a:off x="4400636" y="4548"/>
            <a:ext cx="4744720" cy="2000250"/>
          </a:xfrm>
          <a:prstGeom prst="rect">
            <a:avLst/>
          </a:prstGeom>
          <a:noFill/>
          <a:ln>
            <a:noFill/>
          </a:ln>
          <a:extLst>
            <a:ext uri="{53640926-AAD7-44D8-BBD7-CCE9431645EC}">
              <a14:shadowObscured xmlns:a14="http://schemas.microsoft.com/office/drawing/2010/main"/>
            </a:ext>
          </a:extLst>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0220" t="53297" r="62041" b="14583"/>
          <a:stretch/>
        </p:blipFill>
        <p:spPr>
          <a:xfrm>
            <a:off x="4400636" y="2033166"/>
            <a:ext cx="2214281" cy="1981200"/>
          </a:xfrm>
          <a:prstGeom prst="rect">
            <a:avLst/>
          </a:prstGeom>
        </p:spPr>
      </p:pic>
      <p:sp>
        <p:nvSpPr>
          <p:cNvPr id="18" name="Oval 3"/>
          <p:cNvSpPr/>
          <p:nvPr/>
        </p:nvSpPr>
        <p:spPr>
          <a:xfrm>
            <a:off x="5334000" y="3444469"/>
            <a:ext cx="374964" cy="256376"/>
          </a:xfrm>
          <a:prstGeom prst="rect">
            <a:avLst/>
          </a:prstGeom>
          <a:solidFill>
            <a:schemeClr val="accent1">
              <a:alpha val="61000"/>
            </a:scheme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ounded Rectangle 19"/>
          <p:cNvSpPr/>
          <p:nvPr/>
        </p:nvSpPr>
        <p:spPr>
          <a:xfrm flipV="1">
            <a:off x="5867400" y="685800"/>
            <a:ext cx="3250474" cy="131899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42EDD1-1B10-4EF0-821D-0DE2AD1C62D6}"/>
              </a:ext>
            </a:extLst>
          </p:cNvPr>
          <p:cNvCxnSpPr/>
          <p:nvPr/>
        </p:nvCxnSpPr>
        <p:spPr>
          <a:xfrm flipV="1">
            <a:off x="5499328" y="2004798"/>
            <a:ext cx="1511072" cy="1548234"/>
          </a:xfrm>
          <a:prstGeom prst="straightConnector1">
            <a:avLst/>
          </a:prstGeom>
          <a:noFill/>
          <a:ln w="9525" cap="flat" cmpd="sng" algn="ctr">
            <a:solidFill>
              <a:srgbClr val="FF0000"/>
            </a:solidFill>
            <a:prstDash val="solid"/>
            <a:tailEnd type="triangle"/>
          </a:ln>
          <a:effectLst/>
        </p:spPr>
      </p:cxnSp>
      <p:sp>
        <p:nvSpPr>
          <p:cNvPr id="3" name="Rectangle 2"/>
          <p:cNvSpPr/>
          <p:nvPr/>
        </p:nvSpPr>
        <p:spPr>
          <a:xfrm>
            <a:off x="674551" y="2427669"/>
            <a:ext cx="3723587" cy="1600438"/>
          </a:xfrm>
          <a:prstGeom prst="rect">
            <a:avLst/>
          </a:prstGeom>
        </p:spPr>
        <p:txBody>
          <a:bodyPr wrap="square">
            <a:spAutoFit/>
          </a:bodyPr>
          <a:lstStyle/>
          <a:p>
            <a:pPr>
              <a:tabLst>
                <a:tab pos="457200" algn="l"/>
                <a:tab pos="628650" algn="l"/>
              </a:tabLst>
            </a:pPr>
            <a:r>
              <a:rPr lang="en-US" sz="1400" b="1" dirty="0">
                <a:latin typeface="+mj-lt"/>
                <a:ea typeface="Calibri" panose="020F0502020204030204" pitchFamily="34" charset="0"/>
              </a:rPr>
              <a:t>Create an addition on the west side </a:t>
            </a:r>
          </a:p>
          <a:p>
            <a:pPr>
              <a:tabLst>
                <a:tab pos="457200" algn="l"/>
                <a:tab pos="628650" algn="l"/>
              </a:tabLst>
            </a:pPr>
            <a:r>
              <a:rPr lang="en-US" sz="1400" b="1" dirty="0">
                <a:latin typeface="+mj-lt"/>
                <a:ea typeface="Calibri" panose="020F0502020204030204" pitchFamily="34" charset="0"/>
              </a:rPr>
              <a:t>of the Sullivan Student Center</a:t>
            </a:r>
            <a:r>
              <a:rPr lang="en-US" sz="1400" dirty="0">
                <a:latin typeface="+mj-lt"/>
                <a:ea typeface="Calibri" panose="020F0502020204030204" pitchFamily="34" charset="0"/>
              </a:rPr>
              <a:t> for a </a:t>
            </a:r>
          </a:p>
          <a:p>
            <a:pPr>
              <a:tabLst>
                <a:tab pos="457200" algn="l"/>
                <a:tab pos="628650" algn="l"/>
              </a:tabLst>
            </a:pPr>
            <a:r>
              <a:rPr lang="en-US" sz="1400" dirty="0">
                <a:latin typeface="+mj-lt"/>
                <a:ea typeface="Calibri" panose="020F0502020204030204" pitchFamily="34" charset="0"/>
              </a:rPr>
              <a:t>large assembly area for TSC events and</a:t>
            </a:r>
          </a:p>
          <a:p>
            <a:pPr>
              <a:tabLst>
                <a:tab pos="457200" algn="l"/>
                <a:tab pos="628650" algn="l"/>
              </a:tabLst>
            </a:pPr>
            <a:r>
              <a:rPr lang="en-US" sz="1400" dirty="0">
                <a:latin typeface="+mj-lt"/>
                <a:ea typeface="Calibri" panose="020F0502020204030204" pitchFamily="34" charset="0"/>
              </a:rPr>
              <a:t>community events that exceed 250 occupants. </a:t>
            </a:r>
          </a:p>
          <a:p>
            <a:pPr>
              <a:tabLst>
                <a:tab pos="457200" algn="l"/>
                <a:tab pos="628650" algn="l"/>
              </a:tabLst>
            </a:pPr>
            <a:r>
              <a:rPr lang="en-US" sz="1400" dirty="0">
                <a:latin typeface="+mj-lt"/>
                <a:ea typeface="Calibri" panose="020F0502020204030204" pitchFamily="34" charset="0"/>
              </a:rPr>
              <a:t>Coordinate the layout of the addition with </a:t>
            </a:r>
          </a:p>
          <a:p>
            <a:pPr>
              <a:tabLst>
                <a:tab pos="457200" algn="l"/>
                <a:tab pos="628650" algn="l"/>
              </a:tabLst>
            </a:pPr>
            <a:r>
              <a:rPr lang="en-US" sz="1400" dirty="0">
                <a:latin typeface="+mj-lt"/>
                <a:ea typeface="Calibri" panose="020F0502020204030204" pitchFamily="34" charset="0"/>
              </a:rPr>
              <a:t>current parking layout and truck and bus routes</a:t>
            </a:r>
          </a:p>
          <a:p>
            <a:pPr>
              <a:tabLst>
                <a:tab pos="457200" algn="l"/>
                <a:tab pos="628650" algn="l"/>
              </a:tabLst>
            </a:pPr>
            <a:r>
              <a:rPr lang="en-US" sz="1400" dirty="0">
                <a:latin typeface="+mj-lt"/>
                <a:ea typeface="Calibri" panose="020F0502020204030204" pitchFamily="34" charset="0"/>
              </a:rPr>
              <a:t>within the lot. </a:t>
            </a:r>
            <a:endParaRPr lang="en-US" sz="1400" dirty="0">
              <a:effectLst/>
              <a:latin typeface="+mj-lt"/>
              <a:ea typeface="Calibri" panose="020F0502020204030204" pitchFamily="34" charset="0"/>
            </a:endParaRPr>
          </a:p>
        </p:txBody>
      </p:sp>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6642328" y="3521136"/>
            <a:ext cx="584835" cy="575945"/>
          </a:xfrm>
          <a:prstGeom prst="rect">
            <a:avLst/>
          </a:prstGeom>
        </p:spPr>
      </p:pic>
    </p:spTree>
    <p:extLst>
      <p:ext uri="{BB962C8B-B14F-4D97-AF65-F5344CB8AC3E}">
        <p14:creationId xmlns:p14="http://schemas.microsoft.com/office/powerpoint/2010/main" val="3382211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8:  Various Interior Remodels</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8.1 Berg 4</a:t>
            </a:r>
            <a:r>
              <a:rPr lang="en-US" sz="3200" b="1" baseline="30000" dirty="0">
                <a:solidFill>
                  <a:srgbClr val="023173"/>
                </a:solidFill>
                <a:latin typeface="Calibri" panose="020F0502020204030204" pitchFamily="34" charset="0"/>
                <a:cs typeface="Calibri" panose="020F0502020204030204" pitchFamily="34" charset="0"/>
              </a:rPr>
              <a:t>th</a:t>
            </a:r>
            <a:r>
              <a:rPr lang="en-US" sz="3200" b="1" dirty="0">
                <a:solidFill>
                  <a:srgbClr val="023173"/>
                </a:solidFill>
                <a:latin typeface="Calibri" panose="020F0502020204030204" pitchFamily="34" charset="0"/>
                <a:cs typeface="Calibri" panose="020F0502020204030204" pitchFamily="34" charset="0"/>
              </a:rPr>
              <a:t> Floor</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8.2 Berg Room 303</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4" name="TextBox 13"/>
          <p:cNvSpPr txBox="1"/>
          <p:nvPr/>
        </p:nvSpPr>
        <p:spPr>
          <a:xfrm>
            <a:off x="-4840" y="6151813"/>
            <a:ext cx="3810723" cy="369332"/>
          </a:xfrm>
          <a:prstGeom prst="rect">
            <a:avLst/>
          </a:prstGeom>
          <a:noFill/>
        </p:spPr>
        <p:txBody>
          <a:bodyPr wrap="none" rtlCol="0">
            <a:spAutoFit/>
          </a:bodyPr>
          <a:lstStyle/>
          <a:p>
            <a:r>
              <a:rPr lang="en-US" i="1" dirty="0">
                <a:solidFill>
                  <a:schemeClr val="bg1">
                    <a:lumMod val="75000"/>
                  </a:schemeClr>
                </a:solidFill>
              </a:rPr>
              <a:t>Residence Life Recreation and Athletics</a:t>
            </a:r>
          </a:p>
        </p:txBody>
      </p:sp>
      <p:pic>
        <p:nvPicPr>
          <p:cNvPr id="13" name="Picture 12" descr="K:\Trinidad State Junior College\TSJC Facilities Master Plan &amp; Audits 2021\2021 Facility Audits-Individual Bldgs\Berg\Berg 3-3-21(AAH)\IMG_8783.JPG"/>
          <p:cNvPicPr/>
          <p:nvPr/>
        </p:nvPicPr>
        <p:blipFill rotWithShape="1">
          <a:blip r:embed="rId3" cstate="print">
            <a:extLst>
              <a:ext uri="{28A0092B-C50C-407E-A947-70E740481C1C}">
                <a14:useLocalDpi xmlns:a14="http://schemas.microsoft.com/office/drawing/2010/main" val="0"/>
              </a:ext>
            </a:extLst>
          </a:blip>
          <a:srcRect l="9563" r="4798"/>
          <a:stretch/>
        </p:blipFill>
        <p:spPr bwMode="auto">
          <a:xfrm rot="5400000">
            <a:off x="720028" y="1692275"/>
            <a:ext cx="1661795" cy="1782445"/>
          </a:xfrm>
          <a:prstGeom prst="rect">
            <a:avLst/>
          </a:prstGeom>
          <a:noFill/>
          <a:ln>
            <a:noFill/>
          </a:ln>
          <a:extLst>
            <a:ext uri="{53640926-AAD7-44D8-BBD7-CCE9431645EC}">
              <a14:shadowObscured xmlns:a14="http://schemas.microsoft.com/office/drawing/2010/main"/>
            </a:ext>
          </a:extLst>
        </p:spPr>
      </p:pic>
      <p:pic>
        <p:nvPicPr>
          <p:cNvPr id="15" name="Picture 14" descr="F:\FINAL V1+V2 WORKING FOLDER HOLDING PLACE_11-10-2021\Functional Diagrams\Berg 3rd Flr_11-22-2021.jpg"/>
          <p:cNvPicPr/>
          <p:nvPr/>
        </p:nvPicPr>
        <p:blipFill rotWithShape="1">
          <a:blip r:embed="rId4" cstate="print">
            <a:extLst>
              <a:ext uri="{28A0092B-C50C-407E-A947-70E740481C1C}">
                <a14:useLocalDpi xmlns:a14="http://schemas.microsoft.com/office/drawing/2010/main" val="0"/>
              </a:ext>
            </a:extLst>
          </a:blip>
          <a:srcRect l="28305" r="16290"/>
          <a:stretch/>
        </p:blipFill>
        <p:spPr bwMode="auto">
          <a:xfrm>
            <a:off x="4654296" y="1571661"/>
            <a:ext cx="3817620" cy="3876675"/>
          </a:xfrm>
          <a:prstGeom prst="rect">
            <a:avLst/>
          </a:prstGeom>
          <a:noFill/>
          <a:ln>
            <a:noFill/>
          </a:ln>
          <a:extLst>
            <a:ext uri="{53640926-AAD7-44D8-BBD7-CCE9431645EC}">
              <a14:shadowObscured xmlns:a14="http://schemas.microsoft.com/office/drawing/2010/main"/>
            </a:ext>
          </a:extLst>
        </p:spPr>
      </p:pic>
      <p:sp>
        <p:nvSpPr>
          <p:cNvPr id="19" name="Rectangle 18"/>
          <p:cNvSpPr/>
          <p:nvPr/>
        </p:nvSpPr>
        <p:spPr>
          <a:xfrm>
            <a:off x="567128" y="776171"/>
            <a:ext cx="1905000" cy="954107"/>
          </a:xfrm>
          <a:prstGeom prst="rect">
            <a:avLst/>
          </a:prstGeom>
        </p:spPr>
        <p:txBody>
          <a:bodyPr wrap="square">
            <a:spAutoFit/>
          </a:bodyPr>
          <a:lstStyle/>
          <a:p>
            <a:r>
              <a:rPr lang="en-US" sz="1400" dirty="0"/>
              <a:t>8.1</a:t>
            </a:r>
          </a:p>
          <a:p>
            <a:r>
              <a:rPr lang="en-US" sz="1400" dirty="0"/>
              <a:t>Move theater props &amp;</a:t>
            </a:r>
          </a:p>
          <a:p>
            <a:r>
              <a:rPr lang="en-US" sz="1400" dirty="0"/>
              <a:t>costumes out of Berg,</a:t>
            </a:r>
          </a:p>
          <a:p>
            <a:r>
              <a:rPr lang="en-US" sz="1400" dirty="0"/>
              <a:t>Into </a:t>
            </a:r>
            <a:r>
              <a:rPr lang="en-US" sz="1400" dirty="0" err="1"/>
              <a:t>Massari</a:t>
            </a:r>
            <a:endParaRPr lang="en-US" sz="1400" dirty="0"/>
          </a:p>
        </p:txBody>
      </p:sp>
      <p:sp>
        <p:nvSpPr>
          <p:cNvPr id="22" name="Rectangle 21"/>
          <p:cNvSpPr/>
          <p:nvPr/>
        </p:nvSpPr>
        <p:spPr>
          <a:xfrm>
            <a:off x="6019800" y="914400"/>
            <a:ext cx="1905000" cy="738664"/>
          </a:xfrm>
          <a:prstGeom prst="rect">
            <a:avLst/>
          </a:prstGeom>
        </p:spPr>
        <p:txBody>
          <a:bodyPr wrap="square">
            <a:spAutoFit/>
          </a:bodyPr>
          <a:lstStyle/>
          <a:p>
            <a:r>
              <a:rPr lang="en-US" sz="1400" dirty="0"/>
              <a:t>8.2 </a:t>
            </a:r>
          </a:p>
          <a:p>
            <a:r>
              <a:rPr lang="en-US" sz="1400" dirty="0"/>
              <a:t>Convert Office 303 into</a:t>
            </a:r>
          </a:p>
          <a:p>
            <a:r>
              <a:rPr lang="en-US" sz="1400" dirty="0"/>
              <a:t>Conference Room</a:t>
            </a:r>
          </a:p>
        </p:txBody>
      </p:sp>
      <p:pic>
        <p:nvPicPr>
          <p:cNvPr id="11" name="Picture 10"/>
          <p:cNvPicPr/>
          <p:nvPr/>
        </p:nvPicPr>
        <p:blipFill rotWithShape="1">
          <a:blip r:embed="rId5" cstate="print">
            <a:extLst>
              <a:ext uri="{28A0092B-C50C-407E-A947-70E740481C1C}">
                <a14:useLocalDpi xmlns:a14="http://schemas.microsoft.com/office/drawing/2010/main" val="0"/>
              </a:ext>
            </a:extLst>
          </a:blip>
          <a:srcRect l="10098" b="30871"/>
          <a:stretch/>
        </p:blipFill>
        <p:spPr bwMode="auto">
          <a:xfrm rot="16200000">
            <a:off x="5541010" y="4806235"/>
            <a:ext cx="525145" cy="39814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6" cstate="print">
            <a:extLst>
              <a:ext uri="{28A0092B-C50C-407E-A947-70E740481C1C}">
                <a14:useLocalDpi xmlns:a14="http://schemas.microsoft.com/office/drawing/2010/main" val="0"/>
              </a:ext>
            </a:extLst>
          </a:blip>
          <a:srcRect t="67806" r="15309" b="2557"/>
          <a:stretch/>
        </p:blipFill>
        <p:spPr bwMode="auto">
          <a:xfrm>
            <a:off x="5105400" y="4938315"/>
            <a:ext cx="495300" cy="1619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661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8:  Various Interior Remodels</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8.3 Davis Lower Level - </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New study areas</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4" name="TextBox 13"/>
          <p:cNvSpPr txBox="1"/>
          <p:nvPr/>
        </p:nvSpPr>
        <p:spPr>
          <a:xfrm>
            <a:off x="156755" y="6162208"/>
            <a:ext cx="2277290" cy="369332"/>
          </a:xfrm>
          <a:prstGeom prst="rect">
            <a:avLst/>
          </a:prstGeom>
          <a:noFill/>
        </p:spPr>
        <p:txBody>
          <a:bodyPr wrap="none" rtlCol="0">
            <a:spAutoFit/>
          </a:bodyPr>
          <a:lstStyle/>
          <a:p>
            <a:r>
              <a:rPr lang="en-US" i="1" dirty="0">
                <a:solidFill>
                  <a:schemeClr val="bg1">
                    <a:lumMod val="75000"/>
                  </a:schemeClr>
                </a:solidFill>
              </a:rPr>
              <a:t>Study Lounges  Offices</a:t>
            </a:r>
          </a:p>
        </p:txBody>
      </p:sp>
      <p:pic>
        <p:nvPicPr>
          <p:cNvPr id="11" name="Picture 10" descr="F:\FINAL V1+V2 WORKING FOLDER HOLDING PLACE_11-10-2021\Functional Diagrams\Davis LL_11-22-2021.jpg"/>
          <p:cNvPicPr/>
          <p:nvPr/>
        </p:nvPicPr>
        <p:blipFill rotWithShape="1">
          <a:blip r:embed="rId3" cstate="print">
            <a:extLst>
              <a:ext uri="{28A0092B-C50C-407E-A947-70E740481C1C}">
                <a14:useLocalDpi xmlns:a14="http://schemas.microsoft.com/office/drawing/2010/main" val="0"/>
              </a:ext>
            </a:extLst>
          </a:blip>
          <a:srcRect l="-404" r="-1" b="969"/>
          <a:stretch/>
        </p:blipFill>
        <p:spPr bwMode="auto">
          <a:xfrm>
            <a:off x="457200" y="257082"/>
            <a:ext cx="8031543" cy="44958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457200" y="272235"/>
            <a:ext cx="2459636"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5392" y="228054"/>
            <a:ext cx="1824428" cy="1368321"/>
          </a:xfrm>
          <a:prstGeom prst="rect">
            <a:avLst/>
          </a:prstGeom>
        </p:spPr>
      </p:pic>
      <p:sp>
        <p:nvSpPr>
          <p:cNvPr id="17" name="Rectangle 16"/>
          <p:cNvSpPr/>
          <p:nvPr/>
        </p:nvSpPr>
        <p:spPr>
          <a:xfrm>
            <a:off x="1360983" y="10132"/>
            <a:ext cx="1905000" cy="261610"/>
          </a:xfrm>
          <a:prstGeom prst="rect">
            <a:avLst/>
          </a:prstGeom>
        </p:spPr>
        <p:txBody>
          <a:bodyPr wrap="square">
            <a:spAutoFit/>
          </a:bodyPr>
          <a:lstStyle/>
          <a:p>
            <a:r>
              <a:rPr lang="en-US" sz="1100" dirty="0">
                <a:cs typeface="Arial" panose="020B0604020202020204" pitchFamily="34" charset="0"/>
              </a:rPr>
              <a:t>Example of seating alcoves</a:t>
            </a:r>
          </a:p>
        </p:txBody>
      </p:sp>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2339496" y="3352800"/>
            <a:ext cx="584835" cy="575945"/>
          </a:xfrm>
          <a:prstGeom prst="rect">
            <a:avLst/>
          </a:prstGeom>
        </p:spPr>
      </p:pic>
    </p:spTree>
    <p:extLst>
      <p:ext uri="{BB962C8B-B14F-4D97-AF65-F5344CB8AC3E}">
        <p14:creationId xmlns:p14="http://schemas.microsoft.com/office/powerpoint/2010/main" val="1243199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8:  Various Interior Remodels</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8.4 Davis Upper Level – </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Refresh finishes</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4" name="TextBox 13"/>
          <p:cNvSpPr txBox="1"/>
          <p:nvPr/>
        </p:nvSpPr>
        <p:spPr>
          <a:xfrm>
            <a:off x="-4840" y="6151813"/>
            <a:ext cx="3458126" cy="369332"/>
          </a:xfrm>
          <a:prstGeom prst="rect">
            <a:avLst/>
          </a:prstGeom>
          <a:noFill/>
        </p:spPr>
        <p:txBody>
          <a:bodyPr wrap="none" rtlCol="0">
            <a:spAutoFit/>
          </a:bodyPr>
          <a:lstStyle/>
          <a:p>
            <a:r>
              <a:rPr lang="en-US" i="1" dirty="0">
                <a:solidFill>
                  <a:schemeClr val="bg1">
                    <a:lumMod val="75000"/>
                  </a:schemeClr>
                </a:solidFill>
              </a:rPr>
              <a:t>Teaching Laboratories   Classrooms</a:t>
            </a:r>
          </a:p>
        </p:txBody>
      </p:sp>
      <p:sp>
        <p:nvSpPr>
          <p:cNvPr id="2" name="TextBox 1"/>
          <p:cNvSpPr txBox="1"/>
          <p:nvPr/>
        </p:nvSpPr>
        <p:spPr>
          <a:xfrm>
            <a:off x="435964" y="256770"/>
            <a:ext cx="2459636"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9" name="Picture 8" descr="F:\FINAL V1+V2 WORKING FOLDER HOLDING PLACE_11-10-2021\Functional Diagrams\Davis UL_11-22-2021.jpg"/>
          <p:cNvPicPr/>
          <p:nvPr/>
        </p:nvPicPr>
        <p:blipFill rotWithShape="1">
          <a:blip r:embed="rId3" cstate="print">
            <a:extLst>
              <a:ext uri="{28A0092B-C50C-407E-A947-70E740481C1C}">
                <a14:useLocalDpi xmlns:a14="http://schemas.microsoft.com/office/drawing/2010/main" val="0"/>
              </a:ext>
            </a:extLst>
          </a:blip>
          <a:srcRect l="5342" r="6631"/>
          <a:stretch/>
        </p:blipFill>
        <p:spPr bwMode="auto">
          <a:xfrm>
            <a:off x="1028700" y="718435"/>
            <a:ext cx="7165340" cy="4572000"/>
          </a:xfrm>
          <a:prstGeom prst="rect">
            <a:avLst/>
          </a:prstGeom>
          <a:noFill/>
          <a:ln>
            <a:noFill/>
          </a:ln>
          <a:extLst>
            <a:ext uri="{53640926-AAD7-44D8-BBD7-CCE9431645EC}">
              <a14:shadowObscured xmlns:a14="http://schemas.microsoft.com/office/drawing/2010/main"/>
            </a:ext>
          </a:extLst>
        </p:spPr>
      </p:pic>
      <p:sp>
        <p:nvSpPr>
          <p:cNvPr id="13" name="TextBox 12"/>
          <p:cNvSpPr txBox="1"/>
          <p:nvPr/>
        </p:nvSpPr>
        <p:spPr>
          <a:xfrm>
            <a:off x="533400" y="476963"/>
            <a:ext cx="2459636"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5545" t="8000" r="12455" b="20000"/>
          <a:stretch/>
        </p:blipFill>
        <p:spPr>
          <a:xfrm rot="5400000">
            <a:off x="-342901" y="3751512"/>
            <a:ext cx="2743202" cy="2057400"/>
          </a:xfrm>
          <a:prstGeom prst="rect">
            <a:avLst/>
          </a:prstGeom>
        </p:spPr>
      </p:pic>
      <p:sp>
        <p:nvSpPr>
          <p:cNvPr id="16" name="Rectangle 15"/>
          <p:cNvSpPr/>
          <p:nvPr/>
        </p:nvSpPr>
        <p:spPr>
          <a:xfrm>
            <a:off x="2022423" y="5658919"/>
            <a:ext cx="1905000" cy="430887"/>
          </a:xfrm>
          <a:prstGeom prst="rect">
            <a:avLst/>
          </a:prstGeom>
        </p:spPr>
        <p:txBody>
          <a:bodyPr wrap="square">
            <a:spAutoFit/>
          </a:bodyPr>
          <a:lstStyle/>
          <a:p>
            <a:r>
              <a:rPr lang="en-US" sz="1100" dirty="0">
                <a:cs typeface="Arial" panose="020B0604020202020204" pitchFamily="34" charset="0"/>
              </a:rPr>
              <a:t>Example of purposeful</a:t>
            </a:r>
          </a:p>
          <a:p>
            <a:r>
              <a:rPr lang="en-US" sz="1100" dirty="0">
                <a:cs typeface="Arial" panose="020B0604020202020204" pitchFamily="34" charset="0"/>
              </a:rPr>
              <a:t>signage, modern fonts</a:t>
            </a:r>
          </a:p>
        </p:txBody>
      </p:sp>
      <p:sp>
        <p:nvSpPr>
          <p:cNvPr id="17" name="Rectangle 16"/>
          <p:cNvSpPr/>
          <p:nvPr/>
        </p:nvSpPr>
        <p:spPr>
          <a:xfrm>
            <a:off x="2930329" y="46076"/>
            <a:ext cx="1905000" cy="769441"/>
          </a:xfrm>
          <a:prstGeom prst="rect">
            <a:avLst/>
          </a:prstGeom>
        </p:spPr>
        <p:txBody>
          <a:bodyPr wrap="square">
            <a:spAutoFit/>
          </a:bodyPr>
          <a:lstStyle/>
          <a:p>
            <a:r>
              <a:rPr lang="en-US" sz="1100" dirty="0">
                <a:cs typeface="Arial" panose="020B0604020202020204" pitchFamily="34" charset="0"/>
              </a:rPr>
              <a:t>Example of color, reflective surfaces, glass film, texture</a:t>
            </a:r>
          </a:p>
          <a:p>
            <a:r>
              <a:rPr lang="en-US" sz="1100" dirty="0">
                <a:cs typeface="Arial" panose="020B0604020202020204" pitchFamily="34" charset="0"/>
              </a:rPr>
              <a:t>impacting depth of space,</a:t>
            </a:r>
          </a:p>
          <a:p>
            <a:r>
              <a:rPr lang="en-US" sz="1100" dirty="0">
                <a:cs typeface="Arial" panose="020B0604020202020204" pitchFamily="34" charset="0"/>
              </a:rPr>
              <a:t>building experience</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2063"/>
          <a:stretch/>
        </p:blipFill>
        <p:spPr>
          <a:xfrm>
            <a:off x="-4839" y="1"/>
            <a:ext cx="2900440" cy="2133600"/>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2682505" y="3756971"/>
            <a:ext cx="584835" cy="575945"/>
          </a:xfrm>
          <a:prstGeom prst="rect">
            <a:avLst/>
          </a:prstGeom>
        </p:spPr>
      </p:pic>
    </p:spTree>
    <p:extLst>
      <p:ext uri="{BB962C8B-B14F-4D97-AF65-F5344CB8AC3E}">
        <p14:creationId xmlns:p14="http://schemas.microsoft.com/office/powerpoint/2010/main" val="306240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sp>
        <p:nvSpPr>
          <p:cNvPr id="12" name="Title 1"/>
          <p:cNvSpPr>
            <a:spLocks noGrp="1"/>
          </p:cNvSpPr>
          <p:nvPr>
            <p:ph type="title"/>
          </p:nvPr>
        </p:nvSpPr>
        <p:spPr>
          <a:xfrm>
            <a:off x="4572000" y="5562600"/>
            <a:ext cx="4545874" cy="1127760"/>
          </a:xfrm>
        </p:spPr>
        <p:txBody>
          <a:bodyPr>
            <a:noAutofit/>
          </a:bodyPr>
          <a:lstStyle/>
          <a:p>
            <a:pPr algn="l"/>
            <a:br>
              <a:rPr lang="en-US" sz="3200" b="1" dirty="0">
                <a:solidFill>
                  <a:srgbClr val="023173"/>
                </a:solidFill>
                <a:latin typeface="Calibri" panose="020F0502020204030204" pitchFamily="34" charset="0"/>
                <a:cs typeface="Calibri" panose="020F0502020204030204" pitchFamily="34" charset="0"/>
              </a:rPr>
            </a:br>
            <a:r>
              <a:rPr lang="en-US" sz="1600" b="1" dirty="0">
                <a:solidFill>
                  <a:srgbClr val="023173"/>
                </a:solidFill>
                <a:latin typeface="Calibri" panose="020F0502020204030204" pitchFamily="34" charset="0"/>
                <a:cs typeface="Calibri" panose="020F0502020204030204" pitchFamily="34" charset="0"/>
              </a:rPr>
              <a:t>FMP Project 8:  Various Interior Remodels</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8.5 Scott Gym Storage </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8.6 Relocate SGA Offices</a:t>
            </a:r>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4" name="TextBox 13"/>
          <p:cNvSpPr txBox="1"/>
          <p:nvPr/>
        </p:nvSpPr>
        <p:spPr>
          <a:xfrm>
            <a:off x="-4840" y="6151813"/>
            <a:ext cx="3301160" cy="369332"/>
          </a:xfrm>
          <a:prstGeom prst="rect">
            <a:avLst/>
          </a:prstGeom>
          <a:noFill/>
        </p:spPr>
        <p:txBody>
          <a:bodyPr wrap="none" rtlCol="0">
            <a:spAutoFit/>
          </a:bodyPr>
          <a:lstStyle/>
          <a:p>
            <a:r>
              <a:rPr lang="en-US" i="1" dirty="0">
                <a:solidFill>
                  <a:schemeClr val="bg1">
                    <a:lumMod val="75000"/>
                  </a:schemeClr>
                </a:solidFill>
              </a:rPr>
              <a:t>Recreation and Athletics    Offices</a:t>
            </a:r>
          </a:p>
        </p:txBody>
      </p:sp>
      <p:sp>
        <p:nvSpPr>
          <p:cNvPr id="2" name="TextBox 1"/>
          <p:cNvSpPr txBox="1"/>
          <p:nvPr/>
        </p:nvSpPr>
        <p:spPr>
          <a:xfrm>
            <a:off x="435964" y="256770"/>
            <a:ext cx="2459636"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13" name="TextBox 12"/>
          <p:cNvSpPr txBox="1"/>
          <p:nvPr/>
        </p:nvSpPr>
        <p:spPr>
          <a:xfrm>
            <a:off x="533400" y="476963"/>
            <a:ext cx="2459636"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17" name="Picture 16" descr="K:\Trinidad State Junior College\TSJC Facilities Master Plan &amp; Audits 2021\6-29-2021\IMG_037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flipV="1">
            <a:off x="44768" y="1863825"/>
            <a:ext cx="2501265" cy="1874520"/>
          </a:xfrm>
          <a:prstGeom prst="rect">
            <a:avLst/>
          </a:prstGeom>
          <a:noFill/>
          <a:ln>
            <a:noFill/>
          </a:ln>
        </p:spPr>
      </p:pic>
      <p:pic>
        <p:nvPicPr>
          <p:cNvPr id="18" name="Picture 17" descr="K:\Trinidad State Junior College\TSJC Facilities Master Plan &amp; Audits 2021\6-29-2021\IMG_0376.JPG"/>
          <p:cNvPicPr/>
          <p:nvPr/>
        </p:nvPicPr>
        <p:blipFill rotWithShape="1">
          <a:blip r:embed="rId4" cstate="print">
            <a:extLst>
              <a:ext uri="{28A0092B-C50C-407E-A947-70E740481C1C}">
                <a14:useLocalDpi xmlns:a14="http://schemas.microsoft.com/office/drawing/2010/main" val="0"/>
              </a:ext>
            </a:extLst>
          </a:blip>
          <a:srcRect t="9103" r="5205"/>
          <a:stretch/>
        </p:blipFill>
        <p:spPr bwMode="auto">
          <a:xfrm rot="5400000">
            <a:off x="1930401" y="1895892"/>
            <a:ext cx="2506980" cy="1802130"/>
          </a:xfrm>
          <a:prstGeom prst="rect">
            <a:avLst/>
          </a:prstGeom>
          <a:noFill/>
          <a:ln>
            <a:noFill/>
          </a:ln>
          <a:extLst>
            <a:ext uri="{53640926-AAD7-44D8-BBD7-CCE9431645EC}">
              <a14:shadowObscured xmlns:a14="http://schemas.microsoft.com/office/drawing/2010/main"/>
            </a:ext>
          </a:extLst>
        </p:spPr>
      </p:pic>
      <p:sp>
        <p:nvSpPr>
          <p:cNvPr id="19" name="Rectangle 18"/>
          <p:cNvSpPr/>
          <p:nvPr/>
        </p:nvSpPr>
        <p:spPr>
          <a:xfrm>
            <a:off x="305971" y="751880"/>
            <a:ext cx="2687065" cy="738664"/>
          </a:xfrm>
          <a:prstGeom prst="rect">
            <a:avLst/>
          </a:prstGeom>
        </p:spPr>
        <p:txBody>
          <a:bodyPr wrap="square">
            <a:spAutoFit/>
          </a:bodyPr>
          <a:lstStyle/>
          <a:p>
            <a:r>
              <a:rPr lang="en-US" sz="1400" dirty="0"/>
              <a:t>8.5</a:t>
            </a:r>
          </a:p>
          <a:p>
            <a:r>
              <a:rPr lang="en-US" sz="1400" dirty="0"/>
              <a:t>Potentially enlarge Scott Gym level east landing for storage</a:t>
            </a:r>
          </a:p>
        </p:txBody>
      </p:sp>
      <p:sp>
        <p:nvSpPr>
          <p:cNvPr id="20" name="Rectangle 19"/>
          <p:cNvSpPr/>
          <p:nvPr/>
        </p:nvSpPr>
        <p:spPr>
          <a:xfrm>
            <a:off x="5410200" y="807189"/>
            <a:ext cx="2667000" cy="738664"/>
          </a:xfrm>
          <a:prstGeom prst="rect">
            <a:avLst/>
          </a:prstGeom>
        </p:spPr>
        <p:txBody>
          <a:bodyPr wrap="square">
            <a:spAutoFit/>
          </a:bodyPr>
          <a:lstStyle/>
          <a:p>
            <a:r>
              <a:rPr lang="en-US" sz="1400" dirty="0"/>
              <a:t>8.6</a:t>
            </a:r>
          </a:p>
          <a:p>
            <a:r>
              <a:rPr lang="en-US" sz="1400" dirty="0"/>
              <a:t>Relocate SGA Offices to original more visually accessible location </a:t>
            </a:r>
          </a:p>
        </p:txBody>
      </p:sp>
      <p:pic>
        <p:nvPicPr>
          <p:cNvPr id="21" name="Picture 20" descr="K:\Trinidad State Junior College\TSJC Facilities Master Plan &amp; Audits 2021\2021 Facility Audits-Individual Bldgs\Sullivan\Sullivan 1-20-21(AAH)\IMG_8219.JPG"/>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86400" y="1550452"/>
            <a:ext cx="2314575" cy="1734185"/>
          </a:xfrm>
          <a:prstGeom prst="rect">
            <a:avLst/>
          </a:prstGeom>
          <a:noFill/>
          <a:ln>
            <a:noFill/>
          </a:ln>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148" y="3312618"/>
            <a:ext cx="2310827" cy="1733120"/>
          </a:xfrm>
          <a:prstGeom prst="rect">
            <a:avLst/>
          </a:prstGeom>
        </p:spPr>
      </p:pic>
      <p:sp>
        <p:nvSpPr>
          <p:cNvPr id="23" name="Rectangle 22"/>
          <p:cNvSpPr/>
          <p:nvPr/>
        </p:nvSpPr>
        <p:spPr>
          <a:xfrm>
            <a:off x="5392710" y="5045738"/>
            <a:ext cx="3217890" cy="307777"/>
          </a:xfrm>
          <a:prstGeom prst="rect">
            <a:avLst/>
          </a:prstGeom>
        </p:spPr>
        <p:txBody>
          <a:bodyPr wrap="square">
            <a:spAutoFit/>
          </a:bodyPr>
          <a:lstStyle/>
          <a:p>
            <a:r>
              <a:rPr lang="en-US" sz="1400" dirty="0"/>
              <a:t>Example of visible SGA offices, graphics </a:t>
            </a:r>
          </a:p>
        </p:txBody>
      </p:sp>
    </p:spTree>
    <p:extLst>
      <p:ext uri="{BB962C8B-B14F-4D97-AF65-F5344CB8AC3E}">
        <p14:creationId xmlns:p14="http://schemas.microsoft.com/office/powerpoint/2010/main" val="1414277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181600"/>
          </a:xfrm>
        </p:spPr>
        <p:txBody>
          <a:bodyPr>
            <a:normAutofit/>
          </a:bodyPr>
          <a:lstStyle/>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lgn="ctr">
              <a:buNone/>
            </a:pPr>
            <a:r>
              <a:rPr lang="en-US" sz="1600" b="1" dirty="0">
                <a:solidFill>
                  <a:srgbClr val="023173"/>
                </a:solidFill>
                <a:latin typeface="Arial" panose="020B0604020202020204" pitchFamily="34" charset="0"/>
                <a:cs typeface="Arial" panose="020B0604020202020204" pitchFamily="34" charset="0"/>
              </a:rPr>
              <a:t>Thank you from your Facilities Master Plan team:</a:t>
            </a:r>
            <a:endParaRPr lang="en-US" sz="1600" b="1" dirty="0">
              <a:solidFill>
                <a:srgbClr val="023173"/>
              </a:solidFill>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0"/>
              </a:spcBef>
              <a:buNone/>
            </a:pP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a:solidFill>
                  <a:srgbClr val="023173"/>
                </a:solidFill>
                <a:latin typeface="Arial" panose="020B0604020202020204" pitchFamily="34" charset="0"/>
                <a:cs typeface="Arial" panose="020B0604020202020204" pitchFamily="34" charset="0"/>
              </a:rPr>
              <a:t>                          </a:t>
            </a:r>
            <a:r>
              <a:rPr lang="en-US" sz="1400" dirty="0">
                <a:solidFill>
                  <a:srgbClr val="023173"/>
                </a:solidFill>
                <a:latin typeface="Arial" panose="020B0604020202020204" pitchFamily="34" charset="0"/>
                <a:cs typeface="Arial" panose="020B0604020202020204" pitchFamily="34" charset="0"/>
              </a:rPr>
              <a:t>Angeline Aradanas-Hall	    Stephen Hall</a:t>
            </a:r>
          </a:p>
          <a:p>
            <a:pPr marL="0" indent="0">
              <a:spcBef>
                <a:spcPts val="0"/>
              </a:spcBef>
              <a:buNone/>
            </a:pP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			 Principal Planner	        Lead Auditor</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300"/>
              </a:spcBef>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0"/>
              </a:spcBef>
              <a:buNone/>
            </a:pP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a:solidFill>
                  <a:srgbClr val="023173"/>
                </a:solidFill>
                <a:latin typeface="Arial" panose="020B0604020202020204" pitchFamily="34" charset="0"/>
                <a:cs typeface="Arial" panose="020B0604020202020204" pitchFamily="34" charset="0"/>
              </a:rPr>
              <a:t>            </a:t>
            </a:r>
            <a:r>
              <a:rPr lang="en-US" sz="1400" dirty="0">
                <a:solidFill>
                  <a:srgbClr val="023173"/>
                </a:solidFill>
                <a:latin typeface="Arial" panose="020B0604020202020204" pitchFamily="34" charset="0"/>
                <a:cs typeface="Arial" panose="020B0604020202020204" pitchFamily="34" charset="0"/>
              </a:rPr>
              <a:t>Steve Schonberger</a:t>
            </a:r>
          </a:p>
          <a:p>
            <a:pPr marL="0" indent="0">
              <a:spcBef>
                <a:spcPts val="0"/>
              </a:spcBef>
              <a:buNone/>
            </a:pPr>
            <a:r>
              <a:rPr lang="en-US" sz="1400" dirty="0">
                <a:solidFill>
                  <a:srgbClr val="023173"/>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Planning Specialist</a:t>
            </a:r>
            <a:endParaRPr lang="en-US" sz="1100" dirty="0">
              <a:solidFill>
                <a:srgbClr val="023173"/>
              </a:solidFill>
              <a:latin typeface="+mj-lt"/>
              <a:cs typeface="Arial" panose="020B0604020202020204"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rcRect/>
          <a:stretch/>
        </p:blipFill>
        <p:spPr>
          <a:xfrm>
            <a:off x="3910862" y="2871989"/>
            <a:ext cx="1005732" cy="481410"/>
          </a:xfrm>
          <a:prstGeom prst="rect">
            <a:avLst/>
          </a:prstGeom>
          <a:solidFill>
            <a:srgbClr val="FFFFFF">
              <a:shade val="85000"/>
            </a:srgbClr>
          </a:solidFill>
          <a:ln w="38100" cap="sq">
            <a:noFill/>
            <a:miter lim="800000"/>
          </a:ln>
          <a:effectLst/>
          <a:scene3d>
            <a:camera prst="orthographicFront"/>
            <a:lightRig rig="twoPt" dir="t">
              <a:rot lat="0" lon="0" rev="7200000"/>
            </a:lightRig>
          </a:scene3d>
          <a:sp3d>
            <a:contourClr>
              <a:srgbClr val="FFFFFF"/>
            </a:contourClr>
          </a:sp3d>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778" t="31818" r="2778" b="36364"/>
          <a:stretch/>
        </p:blipFill>
        <p:spPr>
          <a:xfrm>
            <a:off x="3692764" y="4241299"/>
            <a:ext cx="1441928" cy="296867"/>
          </a:xfrm>
          <a:prstGeom prst="rect">
            <a:avLst/>
          </a:prstGeom>
        </p:spPr>
      </p:pic>
      <p:sp>
        <p:nvSpPr>
          <p:cNvPr id="8" name="TextBox 7"/>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92764" y="437552"/>
            <a:ext cx="1312504" cy="139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4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609600"/>
          </a:xfrm>
        </p:spPr>
        <p:txBody>
          <a:bodyPr>
            <a:noAutofit/>
          </a:bodyPr>
          <a:lstStyle/>
          <a:p>
            <a:pPr algn="l"/>
            <a:r>
              <a:rPr lang="en-US" b="1" dirty="0">
                <a:solidFill>
                  <a:srgbClr val="023173"/>
                </a:solidFill>
                <a:latin typeface="Calibri" panose="020F0502020204030204" pitchFamily="34" charset="0"/>
                <a:cs typeface="Calibri" panose="020F0502020204030204" pitchFamily="34" charset="0"/>
              </a:rPr>
              <a:t>Review: The FMP and The Process</a:t>
            </a:r>
          </a:p>
        </p:txBody>
      </p:sp>
      <p:sp>
        <p:nvSpPr>
          <p:cNvPr id="3" name="Content Placeholder 2"/>
          <p:cNvSpPr>
            <a:spLocks noGrp="1"/>
          </p:cNvSpPr>
          <p:nvPr>
            <p:ph idx="1"/>
          </p:nvPr>
        </p:nvSpPr>
        <p:spPr>
          <a:xfrm>
            <a:off x="609600" y="695324"/>
            <a:ext cx="7239000" cy="5934075"/>
          </a:xfrm>
        </p:spPr>
        <p:txBody>
          <a:bodyPr>
            <a:normAutofit/>
          </a:bodyPr>
          <a:lstStyle/>
          <a:p>
            <a:pPr marL="0" indent="0">
              <a:buNone/>
            </a:pPr>
            <a:r>
              <a:rPr lang="en-US" sz="1900" dirty="0">
                <a:latin typeface="Arial" panose="020B0604020202020204" pitchFamily="34" charset="0"/>
                <a:cs typeface="Arial" panose="020B0604020202020204" pitchFamily="34" charset="0"/>
              </a:rPr>
              <a:t>A</a:t>
            </a:r>
            <a:r>
              <a:rPr lang="en-US" sz="1500" dirty="0">
                <a:latin typeface="Arial" panose="020B0604020202020204" pitchFamily="34" charset="0"/>
                <a:cs typeface="Arial" panose="020B0604020202020204" pitchFamily="34" charset="0"/>
              </a:rPr>
              <a:t>.  Purpose of the Facilities Master Plan:</a:t>
            </a:r>
          </a:p>
          <a:p>
            <a:pPr marL="0" indent="0">
              <a:buNone/>
            </a:pPr>
            <a:r>
              <a:rPr lang="en-US" sz="1500" dirty="0">
                <a:latin typeface="Arial" panose="020B0604020202020204" pitchFamily="34" charset="0"/>
                <a:cs typeface="Arial" panose="020B0604020202020204" pitchFamily="34" charset="0"/>
              </a:rPr>
              <a:t>          </a:t>
            </a:r>
            <a:r>
              <a:rPr lang="en-US" sz="1500" dirty="0">
                <a:solidFill>
                  <a:srgbClr val="023173"/>
                </a:solidFill>
                <a:latin typeface="Arial" panose="020B0604020202020204" pitchFamily="34" charset="0"/>
                <a:cs typeface="Arial" panose="020B0604020202020204" pitchFamily="34" charset="0"/>
              </a:rPr>
              <a:t>Provides Trinidad State College a comprehensive, active “living” document</a:t>
            </a:r>
          </a:p>
          <a:p>
            <a:pPr marL="0" indent="0">
              <a:buNone/>
            </a:pPr>
            <a:r>
              <a:rPr lang="en-US" sz="1500" dirty="0">
                <a:solidFill>
                  <a:srgbClr val="023173"/>
                </a:solidFill>
                <a:latin typeface="Arial" panose="020B0604020202020204" pitchFamily="34" charset="0"/>
                <a:cs typeface="Arial" panose="020B0604020202020204" pitchFamily="34" charset="0"/>
              </a:rPr>
              <a:t>          to guide the planning of campus facilities</a:t>
            </a:r>
          </a:p>
          <a:p>
            <a:pPr marL="0" indent="0">
              <a:buNone/>
            </a:pPr>
            <a:r>
              <a:rPr lang="en-US" sz="1500" dirty="0">
                <a:latin typeface="Arial" panose="020B0604020202020204" pitchFamily="34" charset="0"/>
                <a:cs typeface="Arial" panose="020B0604020202020204" pitchFamily="34" charset="0"/>
              </a:rPr>
              <a:t> </a:t>
            </a:r>
          </a:p>
          <a:p>
            <a:r>
              <a:rPr lang="en-US" sz="1500" dirty="0">
                <a:latin typeface="Arial" panose="020B0604020202020204" pitchFamily="34" charset="0"/>
                <a:cs typeface="Arial" panose="020B0604020202020204" pitchFamily="34" charset="0"/>
              </a:rPr>
              <a:t>Driven by the TSC Mission, Vision and Values statements and</a:t>
            </a:r>
          </a:p>
          <a:p>
            <a:pPr marL="0" indent="0">
              <a:buNone/>
            </a:pPr>
            <a:r>
              <a:rPr lang="en-US" sz="1500" dirty="0">
                <a:latin typeface="Arial" panose="020B0604020202020204" pitchFamily="34" charset="0"/>
                <a:cs typeface="Arial" panose="020B0604020202020204" pitchFamily="34" charset="0"/>
              </a:rPr>
              <a:t>       aligns with TSC Strategic Plan – 2020-2025 Centennial Goals, Academic Plan, </a:t>
            </a:r>
          </a:p>
          <a:p>
            <a:pPr marL="0" indent="0">
              <a:buNone/>
            </a:pPr>
            <a:r>
              <a:rPr lang="en-US" sz="1500" dirty="0">
                <a:latin typeface="Arial" panose="020B0604020202020204" pitchFamily="34" charset="0"/>
                <a:cs typeface="Arial" panose="020B0604020202020204" pitchFamily="34" charset="0"/>
              </a:rPr>
              <a:t>       IT Master Plan and physical goals</a:t>
            </a:r>
          </a:p>
          <a:p>
            <a:r>
              <a:rPr lang="en-US" sz="1500" dirty="0">
                <a:latin typeface="Arial" panose="020B0604020202020204" pitchFamily="34" charset="0"/>
                <a:cs typeface="Arial" panose="020B0604020202020204" pitchFamily="34" charset="0"/>
              </a:rPr>
              <a:t>Flexible and responsive</a:t>
            </a:r>
          </a:p>
          <a:p>
            <a:r>
              <a:rPr lang="en-US" sz="1500" dirty="0">
                <a:latin typeface="Arial" panose="020B0604020202020204" pitchFamily="34" charset="0"/>
                <a:cs typeface="Arial" panose="020B0604020202020204" pitchFamily="34" charset="0"/>
              </a:rPr>
              <a:t>Participatory</a:t>
            </a:r>
          </a:p>
          <a:p>
            <a:r>
              <a:rPr lang="en-US" sz="1500" dirty="0">
                <a:latin typeface="Arial" panose="020B0604020202020204" pitchFamily="34" charset="0"/>
                <a:cs typeface="Arial" panose="020B0604020202020204" pitchFamily="34" charset="0"/>
              </a:rPr>
              <a:t>Phased and implementable - manages development opportunities</a:t>
            </a:r>
          </a:p>
          <a:p>
            <a:pPr marL="0" indent="0">
              <a:buNone/>
            </a:pPr>
            <a:r>
              <a:rPr lang="en-US" sz="1500" dirty="0">
                <a:latin typeface="Arial" panose="020B0604020202020204" pitchFamily="34" charset="0"/>
                <a:cs typeface="Arial" panose="020B0604020202020204" pitchFamily="34" charset="0"/>
              </a:rPr>
              <a:t>	</a:t>
            </a:r>
          </a:p>
          <a:p>
            <a:pPr marL="0" indent="0">
              <a:buNone/>
            </a:pPr>
            <a:r>
              <a:rPr lang="en-US" sz="1500" b="1" dirty="0">
                <a:latin typeface="Arial" panose="020B0604020202020204" pitchFamily="34" charset="0"/>
                <a:cs typeface="Arial" panose="020B0604020202020204" pitchFamily="34" charset="0"/>
              </a:rPr>
              <a:t>Main Goal</a:t>
            </a:r>
            <a:r>
              <a:rPr lang="en-US" sz="1500" dirty="0">
                <a:latin typeface="Arial" panose="020B0604020202020204" pitchFamily="34" charset="0"/>
                <a:cs typeface="Arial" panose="020B0604020202020204" pitchFamily="34" charset="0"/>
              </a:rPr>
              <a:t>:  Facilities Master Plan Ten Year Horizon - 2032</a:t>
            </a:r>
          </a:p>
          <a:p>
            <a:pPr marL="0" indent="0">
              <a:buNone/>
            </a:pPr>
            <a:r>
              <a:rPr lang="en-US" sz="1500" dirty="0">
                <a:latin typeface="Arial" panose="020B0604020202020204" pitchFamily="34" charset="0"/>
                <a:cs typeface="Arial" panose="020B0604020202020204" pitchFamily="34" charset="0"/>
              </a:rPr>
              <a:t>How do we accomplish this goal?</a:t>
            </a:r>
          </a:p>
          <a:p>
            <a:pPr marL="0" indent="0">
              <a:buNone/>
            </a:pPr>
            <a:r>
              <a:rPr lang="en-US" sz="1500" b="1" dirty="0">
                <a:solidFill>
                  <a:srgbClr val="023173"/>
                </a:solidFill>
                <a:latin typeface="Arial" panose="020B0604020202020204" pitchFamily="34" charset="0"/>
                <a:cs typeface="Arial" panose="020B0604020202020204" pitchFamily="34" charset="0"/>
              </a:rPr>
              <a:t>Partnership of TSC community + Hall Architects / </a:t>
            </a:r>
            <a:r>
              <a:rPr lang="en-US" sz="1500" b="1" dirty="0" err="1">
                <a:solidFill>
                  <a:srgbClr val="023173"/>
                </a:solidFill>
                <a:latin typeface="Arial" panose="020B0604020202020204" pitchFamily="34" charset="0"/>
                <a:cs typeface="Arial" panose="020B0604020202020204" pitchFamily="34" charset="0"/>
              </a:rPr>
              <a:t>SmithGroup</a:t>
            </a:r>
            <a:endParaRPr lang="en-US" sz="1500" b="1" dirty="0">
              <a:solidFill>
                <a:srgbClr val="023173"/>
              </a:solidFill>
              <a:latin typeface="Arial" panose="020B0604020202020204" pitchFamily="34" charset="0"/>
              <a:cs typeface="Arial" panose="020B0604020202020204" pitchFamily="34" charset="0"/>
            </a:endParaRPr>
          </a:p>
          <a:p>
            <a:pPr marL="0" indent="0">
              <a:buNone/>
            </a:pPr>
            <a:endParaRPr lang="en-US" sz="1500" dirty="0">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B.  The FMP has four parts:     (1) Process + Overview</a:t>
            </a:r>
          </a:p>
          <a:p>
            <a:pPr marL="0" indent="0">
              <a:buNone/>
            </a:pPr>
            <a:r>
              <a:rPr lang="en-US" sz="1500" dirty="0">
                <a:latin typeface="Arial" panose="020B0604020202020204" pitchFamily="34" charset="0"/>
                <a:cs typeface="Arial" panose="020B0604020202020204" pitchFamily="34" charset="0"/>
              </a:rPr>
              <a:t>		               (2) Program Information + Institutional Data</a:t>
            </a:r>
          </a:p>
          <a:p>
            <a:pPr marL="0" indent="0">
              <a:buNone/>
            </a:pPr>
            <a:r>
              <a:rPr lang="en-US" sz="1500" dirty="0">
                <a:latin typeface="Arial" panose="020B0604020202020204" pitchFamily="34" charset="0"/>
                <a:cs typeface="Arial" panose="020B0604020202020204" pitchFamily="34" charset="0"/>
              </a:rPr>
              <a:t>		               (3) Existing Conditions Assessment</a:t>
            </a:r>
          </a:p>
          <a:p>
            <a:pPr marL="0" indent="0">
              <a:buNone/>
            </a:pPr>
            <a:r>
              <a:rPr lang="en-US" sz="1500" dirty="0">
                <a:latin typeface="Arial" panose="020B0604020202020204" pitchFamily="34" charset="0"/>
                <a:cs typeface="Arial" panose="020B0604020202020204" pitchFamily="34" charset="0"/>
              </a:rPr>
              <a:t>                                                  (4) The Plan	</a:t>
            </a:r>
          </a:p>
          <a:p>
            <a:pPr marL="0" indent="0">
              <a:buNone/>
            </a:pPr>
            <a:endParaRPr lang="en-US" sz="1700" dirty="0">
              <a:latin typeface="Arial" panose="020B0604020202020204" pitchFamily="34" charset="0"/>
              <a:cs typeface="Arial" panose="020B0604020202020204" pitchFamily="34" charset="0"/>
            </a:endParaRPr>
          </a:p>
          <a:p>
            <a:pPr marL="0" indent="0">
              <a:buNone/>
              <a:tabLst>
                <a:tab pos="396875" algn="l"/>
              </a:tabLst>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Box 4"/>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Tree>
    <p:extLst>
      <p:ext uri="{BB962C8B-B14F-4D97-AF65-F5344CB8AC3E}">
        <p14:creationId xmlns:p14="http://schemas.microsoft.com/office/powerpoint/2010/main" val="109263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2875689" y="3795968"/>
            <a:ext cx="4400605" cy="276999"/>
          </a:xfrm>
          <a:prstGeom prst="rect">
            <a:avLst/>
          </a:prstGeom>
          <a:solidFill>
            <a:schemeClr val="bg1">
              <a:lumMod val="85000"/>
            </a:schemeClr>
          </a:solidFill>
        </p:spPr>
        <p:txBody>
          <a:bodyPr wrap="square" rtlCol="0">
            <a:spAutoFit/>
          </a:bodyPr>
          <a:lstStyle/>
          <a:p>
            <a:r>
              <a:rPr lang="en-US" sz="1200" dirty="0">
                <a:solidFill>
                  <a:schemeClr val="tx1">
                    <a:lumMod val="85000"/>
                    <a:lumOff val="15000"/>
                  </a:schemeClr>
                </a:solidFill>
              </a:rPr>
              <a:t>Facility Audit documentation</a:t>
            </a:r>
          </a:p>
        </p:txBody>
      </p:sp>
      <p:sp>
        <p:nvSpPr>
          <p:cNvPr id="11" name="TextBox 10"/>
          <p:cNvSpPr txBox="1"/>
          <p:nvPr/>
        </p:nvSpPr>
        <p:spPr>
          <a:xfrm>
            <a:off x="4654296" y="6766560"/>
            <a:ext cx="4489704" cy="91440"/>
          </a:xfrm>
          <a:prstGeom prst="rect">
            <a:avLst/>
          </a:prstGeom>
          <a:solidFill>
            <a:srgbClr val="F2C212"/>
          </a:solidFill>
        </p:spPr>
        <p:txBody>
          <a:bodyPr wrap="square" rtlCol="0">
            <a:spAutoFit/>
          </a:bodyPr>
          <a:lstStyle/>
          <a:p>
            <a:endParaRPr lang="en-US" dirty="0">
              <a:solidFill>
                <a:srgbClr val="F2C212"/>
              </a:solidFill>
            </a:endParaRPr>
          </a:p>
        </p:txBody>
      </p:sp>
      <p:sp>
        <p:nvSpPr>
          <p:cNvPr id="14" name="TextBox 13"/>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sp>
        <p:nvSpPr>
          <p:cNvPr id="19" name="Flowchart: Connector 18"/>
          <p:cNvSpPr/>
          <p:nvPr/>
        </p:nvSpPr>
        <p:spPr>
          <a:xfrm>
            <a:off x="7197413" y="2925105"/>
            <a:ext cx="640080" cy="6400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3628378" y="2915596"/>
            <a:ext cx="640080" cy="6400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1256909" y="2896579"/>
            <a:ext cx="640080" cy="6400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73497" y="3050970"/>
            <a:ext cx="777777" cy="338554"/>
          </a:xfrm>
          <a:prstGeom prst="rect">
            <a:avLst/>
          </a:prstGeom>
          <a:noFill/>
        </p:spPr>
        <p:txBody>
          <a:bodyPr wrap="none" rtlCol="0">
            <a:spAutoFit/>
          </a:bodyPr>
          <a:lstStyle/>
          <a:p>
            <a:r>
              <a:rPr lang="en-US" sz="1600" dirty="0">
                <a:solidFill>
                  <a:srgbClr val="6F8091"/>
                </a:solidFill>
              </a:rPr>
              <a:t> </a:t>
            </a:r>
            <a:r>
              <a:rPr lang="en-US" sz="1400" dirty="0">
                <a:solidFill>
                  <a:schemeClr val="bg1"/>
                </a:solidFill>
              </a:rPr>
              <a:t> Jan ‘22</a:t>
            </a:r>
          </a:p>
        </p:txBody>
      </p:sp>
      <p:sp>
        <p:nvSpPr>
          <p:cNvPr id="23" name="TextBox 22"/>
          <p:cNvSpPr txBox="1"/>
          <p:nvPr/>
        </p:nvSpPr>
        <p:spPr>
          <a:xfrm>
            <a:off x="1192175" y="3044723"/>
            <a:ext cx="743345" cy="307777"/>
          </a:xfrm>
          <a:prstGeom prst="rect">
            <a:avLst/>
          </a:prstGeom>
          <a:noFill/>
        </p:spPr>
        <p:txBody>
          <a:bodyPr wrap="none" rtlCol="0">
            <a:spAutoFit/>
          </a:bodyPr>
          <a:lstStyle/>
          <a:p>
            <a:r>
              <a:rPr lang="en-US" sz="1400" dirty="0">
                <a:solidFill>
                  <a:schemeClr val="bg1"/>
                </a:solidFill>
              </a:rPr>
              <a:t>Nov ‘20</a:t>
            </a:r>
          </a:p>
        </p:txBody>
      </p:sp>
      <p:sp>
        <p:nvSpPr>
          <p:cNvPr id="24" name="Flowchart: Connector 23"/>
          <p:cNvSpPr/>
          <p:nvPr/>
        </p:nvSpPr>
        <p:spPr>
          <a:xfrm>
            <a:off x="6018475" y="2925105"/>
            <a:ext cx="640080" cy="640080"/>
          </a:xfrm>
          <a:prstGeom prst="flowChartConnector">
            <a:avLst/>
          </a:prstGeom>
          <a:solidFill>
            <a:srgbClr val="023173"/>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4832368" y="2917108"/>
            <a:ext cx="640080" cy="6400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787373" y="3053221"/>
            <a:ext cx="848678" cy="307777"/>
          </a:xfrm>
          <a:prstGeom prst="rect">
            <a:avLst/>
          </a:prstGeom>
          <a:noFill/>
        </p:spPr>
        <p:txBody>
          <a:bodyPr wrap="square" rtlCol="0">
            <a:spAutoFit/>
          </a:bodyPr>
          <a:lstStyle/>
          <a:p>
            <a:r>
              <a:rPr lang="en-US" sz="1400" dirty="0">
                <a:solidFill>
                  <a:schemeClr val="bg1"/>
                </a:solidFill>
              </a:rPr>
              <a:t>July ‘21</a:t>
            </a:r>
          </a:p>
        </p:txBody>
      </p:sp>
      <p:sp>
        <p:nvSpPr>
          <p:cNvPr id="28" name="TextBox 27"/>
          <p:cNvSpPr txBox="1"/>
          <p:nvPr/>
        </p:nvSpPr>
        <p:spPr>
          <a:xfrm>
            <a:off x="5930435" y="3081747"/>
            <a:ext cx="848678" cy="307777"/>
          </a:xfrm>
          <a:prstGeom prst="rect">
            <a:avLst/>
          </a:prstGeom>
          <a:noFill/>
        </p:spPr>
        <p:txBody>
          <a:bodyPr wrap="square" rtlCol="0">
            <a:spAutoFit/>
          </a:bodyPr>
          <a:lstStyle/>
          <a:p>
            <a:pPr algn="ctr"/>
            <a:r>
              <a:rPr lang="en-US" sz="1400" dirty="0">
                <a:solidFill>
                  <a:schemeClr val="bg1"/>
                </a:solidFill>
              </a:rPr>
              <a:t>Dec ‘21      </a:t>
            </a:r>
          </a:p>
        </p:txBody>
      </p:sp>
      <p:sp>
        <p:nvSpPr>
          <p:cNvPr id="29" name="TextBox 28"/>
          <p:cNvSpPr txBox="1"/>
          <p:nvPr/>
        </p:nvSpPr>
        <p:spPr>
          <a:xfrm>
            <a:off x="2421399" y="3044725"/>
            <a:ext cx="771237" cy="307777"/>
          </a:xfrm>
          <a:prstGeom prst="rect">
            <a:avLst/>
          </a:prstGeom>
          <a:noFill/>
        </p:spPr>
        <p:txBody>
          <a:bodyPr wrap="none" rtlCol="0">
            <a:spAutoFit/>
          </a:bodyPr>
          <a:lstStyle/>
          <a:p>
            <a:r>
              <a:rPr lang="en-US" sz="1400" dirty="0">
                <a:solidFill>
                  <a:schemeClr val="bg1"/>
                </a:solidFill>
              </a:rPr>
              <a:t>May ‘18</a:t>
            </a:r>
          </a:p>
        </p:txBody>
      </p:sp>
      <p:sp>
        <p:nvSpPr>
          <p:cNvPr id="30" name="TextBox 29"/>
          <p:cNvSpPr txBox="1"/>
          <p:nvPr/>
        </p:nvSpPr>
        <p:spPr>
          <a:xfrm>
            <a:off x="3577661" y="3053221"/>
            <a:ext cx="715837" cy="307777"/>
          </a:xfrm>
          <a:prstGeom prst="rect">
            <a:avLst/>
          </a:prstGeom>
          <a:noFill/>
        </p:spPr>
        <p:txBody>
          <a:bodyPr wrap="none" rtlCol="0">
            <a:spAutoFit/>
          </a:bodyPr>
          <a:lstStyle/>
          <a:p>
            <a:r>
              <a:rPr lang="en-US" sz="1400" dirty="0">
                <a:solidFill>
                  <a:schemeClr val="bg1"/>
                </a:solidFill>
              </a:rPr>
              <a:t>Feb ‘21</a:t>
            </a:r>
          </a:p>
        </p:txBody>
      </p:sp>
      <p:sp>
        <p:nvSpPr>
          <p:cNvPr id="33" name="Flowchart: Connector 32"/>
          <p:cNvSpPr/>
          <p:nvPr/>
        </p:nvSpPr>
        <p:spPr>
          <a:xfrm>
            <a:off x="2437626" y="2887070"/>
            <a:ext cx="640080" cy="6400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413136" y="3053327"/>
            <a:ext cx="728084" cy="307777"/>
          </a:xfrm>
          <a:prstGeom prst="rect">
            <a:avLst/>
          </a:prstGeom>
          <a:noFill/>
        </p:spPr>
        <p:txBody>
          <a:bodyPr wrap="none" rtlCol="0">
            <a:spAutoFit/>
          </a:bodyPr>
          <a:lstStyle/>
          <a:p>
            <a:r>
              <a:rPr lang="en-US" sz="1400" dirty="0">
                <a:solidFill>
                  <a:schemeClr val="bg1"/>
                </a:solidFill>
              </a:rPr>
              <a:t>Dec ‘20</a:t>
            </a:r>
          </a:p>
        </p:txBody>
      </p:sp>
      <p:cxnSp>
        <p:nvCxnSpPr>
          <p:cNvPr id="3" name="Straight Arrow Connector 2"/>
          <p:cNvCxnSpPr/>
          <p:nvPr/>
        </p:nvCxnSpPr>
        <p:spPr>
          <a:xfrm>
            <a:off x="1887563" y="3207110"/>
            <a:ext cx="557092" cy="9509"/>
          </a:xfrm>
          <a:prstGeom prst="straightConnector1">
            <a:avLst/>
          </a:prstGeom>
          <a:ln w="19050">
            <a:solidFill>
              <a:srgbClr val="02317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78634" y="3226127"/>
            <a:ext cx="557092" cy="9509"/>
          </a:xfrm>
          <a:prstGeom prst="straightConnector1">
            <a:avLst/>
          </a:prstGeom>
          <a:ln w="19050">
            <a:solidFill>
              <a:srgbClr val="02317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487028" y="3235636"/>
            <a:ext cx="557092" cy="9509"/>
          </a:xfrm>
          <a:prstGeom prst="straightConnector1">
            <a:avLst/>
          </a:prstGeom>
          <a:ln w="19050">
            <a:solidFill>
              <a:srgbClr val="02317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665373" y="3235636"/>
            <a:ext cx="557092" cy="9509"/>
          </a:xfrm>
          <a:prstGeom prst="straightConnector1">
            <a:avLst/>
          </a:prstGeom>
          <a:ln w="19050">
            <a:solidFill>
              <a:srgbClr val="02317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77981" y="3216619"/>
            <a:ext cx="557092" cy="9509"/>
          </a:xfrm>
          <a:prstGeom prst="straightConnector1">
            <a:avLst/>
          </a:prstGeom>
          <a:ln w="19050">
            <a:solidFill>
              <a:srgbClr val="023173"/>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54051" y="1222338"/>
            <a:ext cx="1312058" cy="1600438"/>
          </a:xfrm>
          <a:prstGeom prst="rect">
            <a:avLst/>
          </a:prstGeom>
          <a:solidFill>
            <a:schemeClr val="bg1">
              <a:lumMod val="85000"/>
            </a:schemeClr>
          </a:solidFill>
        </p:spPr>
        <p:txBody>
          <a:bodyPr wrap="square" rtlCol="0">
            <a:spAutoFit/>
          </a:bodyPr>
          <a:lstStyle/>
          <a:p>
            <a:r>
              <a:rPr lang="en-US" sz="1400" b="1" dirty="0">
                <a:solidFill>
                  <a:schemeClr val="tx1">
                    <a:lumMod val="85000"/>
                    <a:lumOff val="15000"/>
                  </a:schemeClr>
                </a:solidFill>
              </a:rPr>
              <a:t>Project Kickoff</a:t>
            </a:r>
          </a:p>
          <a:p>
            <a:r>
              <a:rPr lang="en-US" sz="1200" dirty="0">
                <a:solidFill>
                  <a:schemeClr val="tx1">
                    <a:lumMod val="85000"/>
                    <a:lumOff val="15000"/>
                  </a:schemeClr>
                </a:solidFill>
              </a:rPr>
              <a:t>Participant scheduling, initial data collection: identify academic programs, staffing, resident programs</a:t>
            </a:r>
          </a:p>
        </p:txBody>
      </p:sp>
      <p:sp>
        <p:nvSpPr>
          <p:cNvPr id="46" name="TextBox 45"/>
          <p:cNvSpPr txBox="1"/>
          <p:nvPr/>
        </p:nvSpPr>
        <p:spPr>
          <a:xfrm>
            <a:off x="2352082" y="1793638"/>
            <a:ext cx="2040784" cy="1015663"/>
          </a:xfrm>
          <a:prstGeom prst="rect">
            <a:avLst/>
          </a:prstGeom>
          <a:solidFill>
            <a:schemeClr val="bg1">
              <a:lumMod val="85000"/>
            </a:schemeClr>
          </a:solidFill>
        </p:spPr>
        <p:txBody>
          <a:bodyPr wrap="square" rtlCol="0">
            <a:spAutoFit/>
          </a:bodyPr>
          <a:lstStyle/>
          <a:p>
            <a:r>
              <a:rPr lang="en-US" sz="1200" dirty="0">
                <a:solidFill>
                  <a:schemeClr val="tx1">
                    <a:lumMod val="85000"/>
                    <a:lumOff val="15000"/>
                  </a:schemeClr>
                </a:solidFill>
              </a:rPr>
              <a:t>Two campus sites: Conduct meetings, interviews, prepare surveys, facility inventory data collection, initiate analyses </a:t>
            </a:r>
          </a:p>
        </p:txBody>
      </p:sp>
      <p:sp>
        <p:nvSpPr>
          <p:cNvPr id="47" name="TextBox 46"/>
          <p:cNvSpPr txBox="1"/>
          <p:nvPr/>
        </p:nvSpPr>
        <p:spPr>
          <a:xfrm>
            <a:off x="4546881" y="1237727"/>
            <a:ext cx="1068447" cy="1569660"/>
          </a:xfrm>
          <a:prstGeom prst="rect">
            <a:avLst/>
          </a:prstGeom>
          <a:solidFill>
            <a:schemeClr val="bg1">
              <a:lumMod val="85000"/>
            </a:schemeClr>
          </a:solidFill>
        </p:spPr>
        <p:txBody>
          <a:bodyPr wrap="square" rtlCol="0">
            <a:spAutoFit/>
          </a:bodyPr>
          <a:lstStyle/>
          <a:p>
            <a:r>
              <a:rPr lang="en-US" sz="1200" dirty="0">
                <a:solidFill>
                  <a:schemeClr val="tx1">
                    <a:lumMod val="85000"/>
                    <a:lumOff val="15000"/>
                  </a:schemeClr>
                </a:solidFill>
              </a:rPr>
              <a:t>Confirm enrollment, priority of FMP projects, review data analysis, continue meetings</a:t>
            </a:r>
          </a:p>
        </p:txBody>
      </p:sp>
      <p:sp>
        <p:nvSpPr>
          <p:cNvPr id="48" name="TextBox 47"/>
          <p:cNvSpPr txBox="1"/>
          <p:nvPr/>
        </p:nvSpPr>
        <p:spPr>
          <a:xfrm>
            <a:off x="5765574" y="863057"/>
            <a:ext cx="1029730" cy="1938992"/>
          </a:xfrm>
          <a:prstGeom prst="rect">
            <a:avLst/>
          </a:prstGeom>
          <a:solidFill>
            <a:schemeClr val="bg1">
              <a:lumMod val="85000"/>
            </a:schemeClr>
          </a:solidFill>
        </p:spPr>
        <p:txBody>
          <a:bodyPr wrap="square" rtlCol="0">
            <a:spAutoFit/>
          </a:bodyPr>
          <a:lstStyle/>
          <a:p>
            <a:r>
              <a:rPr lang="en-US" sz="1200" dirty="0">
                <a:solidFill>
                  <a:schemeClr val="tx1">
                    <a:lumMod val="85000"/>
                    <a:lumOff val="15000"/>
                  </a:schemeClr>
                </a:solidFill>
              </a:rPr>
              <a:t>Continue meetings, prepare FMP Final Draft for TSC Leadership Team review, confirm FMP projects, refine Draft</a:t>
            </a:r>
          </a:p>
        </p:txBody>
      </p:sp>
      <p:sp>
        <p:nvSpPr>
          <p:cNvPr id="49" name="TextBox 48"/>
          <p:cNvSpPr txBox="1"/>
          <p:nvPr/>
        </p:nvSpPr>
        <p:spPr>
          <a:xfrm>
            <a:off x="6943919" y="1632498"/>
            <a:ext cx="1141633" cy="1169551"/>
          </a:xfrm>
          <a:prstGeom prst="rect">
            <a:avLst/>
          </a:prstGeom>
          <a:solidFill>
            <a:schemeClr val="bg1">
              <a:lumMod val="85000"/>
            </a:schemeClr>
          </a:solidFill>
        </p:spPr>
        <p:txBody>
          <a:bodyPr wrap="square" rtlCol="0">
            <a:spAutoFit/>
          </a:bodyPr>
          <a:lstStyle/>
          <a:p>
            <a:r>
              <a:rPr lang="en-US" sz="1400" b="1" dirty="0">
                <a:solidFill>
                  <a:schemeClr val="tx1">
                    <a:lumMod val="85000"/>
                    <a:lumOff val="15000"/>
                  </a:schemeClr>
                </a:solidFill>
              </a:rPr>
              <a:t>Final deliverables to TSC for presentation to the State</a:t>
            </a:r>
          </a:p>
        </p:txBody>
      </p:sp>
      <p:sp>
        <p:nvSpPr>
          <p:cNvPr id="51" name="TextBox 50"/>
          <p:cNvSpPr txBox="1"/>
          <p:nvPr/>
        </p:nvSpPr>
        <p:spPr>
          <a:xfrm>
            <a:off x="5765574" y="4299162"/>
            <a:ext cx="1510721" cy="461665"/>
          </a:xfrm>
          <a:prstGeom prst="rect">
            <a:avLst/>
          </a:prstGeom>
          <a:solidFill>
            <a:schemeClr val="bg1">
              <a:lumMod val="85000"/>
            </a:schemeClr>
          </a:solidFill>
        </p:spPr>
        <p:txBody>
          <a:bodyPr wrap="square" rtlCol="0">
            <a:spAutoFit/>
          </a:bodyPr>
          <a:lstStyle/>
          <a:p>
            <a:r>
              <a:rPr lang="en-US" sz="1200" dirty="0">
                <a:solidFill>
                  <a:schemeClr val="tx1">
                    <a:lumMod val="85000"/>
                    <a:lumOff val="15000"/>
                  </a:schemeClr>
                </a:solidFill>
              </a:rPr>
              <a:t>Prepare Facility Audit draft</a:t>
            </a:r>
          </a:p>
        </p:txBody>
      </p:sp>
      <p:sp>
        <p:nvSpPr>
          <p:cNvPr id="32" name="Title 1"/>
          <p:cNvSpPr>
            <a:spLocks noGrp="1"/>
          </p:cNvSpPr>
          <p:nvPr>
            <p:ph type="title"/>
          </p:nvPr>
        </p:nvSpPr>
        <p:spPr>
          <a:xfrm>
            <a:off x="76200" y="76200"/>
            <a:ext cx="9067800" cy="609600"/>
          </a:xfrm>
        </p:spPr>
        <p:txBody>
          <a:bodyPr>
            <a:noAutofit/>
          </a:bodyPr>
          <a:lstStyle/>
          <a:p>
            <a:pPr algn="l"/>
            <a:r>
              <a:rPr lang="en-US" b="1" dirty="0">
                <a:solidFill>
                  <a:srgbClr val="023173"/>
                </a:solidFill>
                <a:latin typeface="Calibri" panose="020F0502020204030204" pitchFamily="34" charset="0"/>
                <a:cs typeface="Calibri" panose="020F0502020204030204" pitchFamily="34" charset="0"/>
              </a:rPr>
              <a:t>FMP + Facility Audit Schedule</a:t>
            </a:r>
          </a:p>
        </p:txBody>
      </p:sp>
    </p:spTree>
    <p:extLst>
      <p:ext uri="{BB962C8B-B14F-4D97-AF65-F5344CB8AC3E}">
        <p14:creationId xmlns:p14="http://schemas.microsoft.com/office/powerpoint/2010/main" val="9177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890" b="7777"/>
          <a:stretch/>
        </p:blipFill>
        <p:spPr>
          <a:xfrm>
            <a:off x="81086" y="119955"/>
            <a:ext cx="2138050" cy="1752363"/>
          </a:xfrm>
          <a:prstGeom prst="rect">
            <a:avLst/>
          </a:prstGeom>
        </p:spPr>
      </p:pic>
      <p:sp>
        <p:nvSpPr>
          <p:cNvPr id="8" name="Title 1"/>
          <p:cNvSpPr>
            <a:spLocks noGrp="1"/>
          </p:cNvSpPr>
          <p:nvPr>
            <p:ph type="title"/>
          </p:nvPr>
        </p:nvSpPr>
        <p:spPr>
          <a:xfrm>
            <a:off x="4907280" y="544490"/>
            <a:ext cx="4545874" cy="518160"/>
          </a:xfrm>
        </p:spPr>
        <p:txBody>
          <a:bodyPr>
            <a:noAutofit/>
          </a:bodyPr>
          <a:lstStyle/>
          <a:p>
            <a:pPr algn="l"/>
            <a:r>
              <a:rPr lang="en-US" sz="2000" b="1" dirty="0">
                <a:solidFill>
                  <a:srgbClr val="023173"/>
                </a:solidFill>
                <a:latin typeface="Calibri" panose="020F0502020204030204" pitchFamily="34" charset="0"/>
                <a:cs typeface="Calibri" panose="020F0502020204030204" pitchFamily="34" charset="0"/>
              </a:rPr>
              <a:t>Baseline Data</a:t>
            </a:r>
            <a:br>
              <a:rPr lang="en-US" sz="2000" b="1" dirty="0">
                <a:solidFill>
                  <a:srgbClr val="023173"/>
                </a:solidFill>
                <a:latin typeface="Calibri" panose="020F0502020204030204" pitchFamily="34" charset="0"/>
                <a:cs typeface="Calibri" panose="020F0502020204030204" pitchFamily="34" charset="0"/>
              </a:rPr>
            </a:br>
            <a:r>
              <a:rPr lang="en-US" sz="2000" b="1" dirty="0">
                <a:solidFill>
                  <a:srgbClr val="023173"/>
                </a:solidFill>
                <a:latin typeface="Calibri" panose="020F0502020204030204" pitchFamily="34" charset="0"/>
                <a:cs typeface="Calibri" panose="020F0502020204030204" pitchFamily="34" charset="0"/>
              </a:rPr>
              <a:t>Collection – Fall 2019</a:t>
            </a:r>
            <a:br>
              <a:rPr lang="en-US" sz="2800" b="1" dirty="0">
                <a:solidFill>
                  <a:srgbClr val="023173"/>
                </a:solidFill>
                <a:latin typeface="Calibri" panose="020F0502020204030204" pitchFamily="34" charset="0"/>
                <a:cs typeface="Calibri" panose="020F0502020204030204" pitchFamily="34" charset="0"/>
              </a:rPr>
            </a:br>
            <a:endParaRPr lang="en-US" sz="2800" b="1" dirty="0">
              <a:solidFill>
                <a:srgbClr val="023173"/>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301" t="7778" r="8301" b="20000"/>
          <a:stretch/>
        </p:blipFill>
        <p:spPr>
          <a:xfrm>
            <a:off x="2333204" y="26786"/>
            <a:ext cx="2021690" cy="2265686"/>
          </a:xfrm>
          <a:prstGeom prst="rect">
            <a:avLst/>
          </a:prstGeom>
        </p:spPr>
      </p:pic>
      <p:sp>
        <p:nvSpPr>
          <p:cNvPr id="10" name="Title 1"/>
          <p:cNvSpPr txBox="1">
            <a:spLocks/>
          </p:cNvSpPr>
          <p:nvPr/>
        </p:nvSpPr>
        <p:spPr>
          <a:xfrm>
            <a:off x="4907280" y="4151425"/>
            <a:ext cx="4545874" cy="518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23173"/>
                </a:solidFill>
                <a:latin typeface="Calibri" panose="020F0502020204030204" pitchFamily="34" charset="0"/>
                <a:cs typeface="Calibri" panose="020F0502020204030204" pitchFamily="34" charset="0"/>
              </a:rPr>
              <a:t>TSC Stakeholder</a:t>
            </a:r>
            <a:br>
              <a:rPr lang="en-US" sz="2000" b="1" dirty="0">
                <a:solidFill>
                  <a:srgbClr val="023173"/>
                </a:solidFill>
                <a:latin typeface="Calibri" panose="020F0502020204030204" pitchFamily="34" charset="0"/>
                <a:cs typeface="Calibri" panose="020F0502020204030204" pitchFamily="34" charset="0"/>
              </a:rPr>
            </a:br>
            <a:r>
              <a:rPr lang="en-US" sz="2000" b="1" dirty="0">
                <a:solidFill>
                  <a:srgbClr val="023173"/>
                </a:solidFill>
                <a:latin typeface="Calibri" panose="020F0502020204030204" pitchFamily="34" charset="0"/>
                <a:cs typeface="Calibri" panose="020F0502020204030204" pitchFamily="34" charset="0"/>
              </a:rPr>
              <a:t>Interviews – partial list</a:t>
            </a:r>
          </a:p>
          <a:p>
            <a:pPr algn="l"/>
            <a:r>
              <a:rPr lang="en-US" sz="1400" b="1" dirty="0">
                <a:solidFill>
                  <a:srgbClr val="023173"/>
                </a:solidFill>
                <a:latin typeface="Calibri" panose="020F0502020204030204" pitchFamily="34" charset="0"/>
                <a:cs typeface="Calibri" panose="020F0502020204030204" pitchFamily="34" charset="0"/>
              </a:rPr>
              <a:t>City of Trinidad, CDOT, Corazon de Trinidad,</a:t>
            </a:r>
          </a:p>
          <a:p>
            <a:pPr algn="l"/>
            <a:r>
              <a:rPr lang="en-US" sz="1400" b="1" dirty="0">
                <a:solidFill>
                  <a:srgbClr val="023173"/>
                </a:solidFill>
                <a:latin typeface="Calibri" panose="020F0502020204030204" pitchFamily="34" charset="0"/>
                <a:cs typeface="Calibri" panose="020F0502020204030204" pitchFamily="34" charset="0"/>
              </a:rPr>
              <a:t>Trinidad School District #1, SCCOG, DOLA</a:t>
            </a:r>
          </a:p>
          <a:p>
            <a:pPr algn="l"/>
            <a:br>
              <a:rPr lang="en-US" sz="3200" b="1" dirty="0">
                <a:solidFill>
                  <a:srgbClr val="023173"/>
                </a:solidFill>
                <a:latin typeface="Calibri" panose="020F0502020204030204" pitchFamily="34" charset="0"/>
                <a:cs typeface="Calibri" panose="020F0502020204030204" pitchFamily="34" charset="0"/>
              </a:rPr>
            </a:br>
            <a:endParaRPr lang="en-US" sz="3200" b="1" dirty="0">
              <a:solidFill>
                <a:srgbClr val="023173"/>
              </a:solidFill>
              <a:latin typeface="Calibri" panose="020F0502020204030204" pitchFamily="34" charset="0"/>
              <a:cs typeface="Calibri" panose="020F0502020204030204" pitchFamily="34" charset="0"/>
            </a:endParaRPr>
          </a:p>
        </p:txBody>
      </p:sp>
      <p:sp>
        <p:nvSpPr>
          <p:cNvPr id="12" name="Title 1"/>
          <p:cNvSpPr txBox="1">
            <a:spLocks/>
          </p:cNvSpPr>
          <p:nvPr/>
        </p:nvSpPr>
        <p:spPr>
          <a:xfrm>
            <a:off x="4907280" y="4633909"/>
            <a:ext cx="4545874" cy="6129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23173"/>
                </a:solidFill>
                <a:latin typeface="Calibri" panose="020F0502020204030204" pitchFamily="34" charset="0"/>
                <a:cs typeface="Calibri" panose="020F0502020204030204" pitchFamily="34" charset="0"/>
              </a:rPr>
              <a:t>Facilities Inventories / </a:t>
            </a:r>
            <a:r>
              <a:rPr lang="en-US" sz="2000" b="1" dirty="0" err="1">
                <a:solidFill>
                  <a:srgbClr val="023173"/>
                </a:solidFill>
                <a:latin typeface="Calibri" panose="020F0502020204030204" pitchFamily="34" charset="0"/>
                <a:cs typeface="Calibri" panose="020F0502020204030204" pitchFamily="34" charset="0"/>
              </a:rPr>
              <a:t>Facilties</a:t>
            </a:r>
            <a:r>
              <a:rPr lang="en-US" sz="2000" b="1" dirty="0">
                <a:solidFill>
                  <a:srgbClr val="023173"/>
                </a:solidFill>
                <a:latin typeface="Calibri" panose="020F0502020204030204" pitchFamily="34" charset="0"/>
                <a:cs typeface="Calibri" panose="020F0502020204030204" pitchFamily="34" charset="0"/>
              </a:rPr>
              <a:t> Audits</a:t>
            </a:r>
          </a:p>
        </p:txBody>
      </p:sp>
      <p:sp>
        <p:nvSpPr>
          <p:cNvPr id="6" name="Rectangle 5"/>
          <p:cNvSpPr/>
          <p:nvPr/>
        </p:nvSpPr>
        <p:spPr>
          <a:xfrm>
            <a:off x="4907280" y="1997870"/>
            <a:ext cx="4572000" cy="615553"/>
          </a:xfrm>
          <a:prstGeom prst="rect">
            <a:avLst/>
          </a:prstGeom>
        </p:spPr>
        <p:txBody>
          <a:bodyPr>
            <a:spAutoFit/>
          </a:bodyPr>
          <a:lstStyle/>
          <a:p>
            <a:r>
              <a:rPr lang="en-US" sz="2000" b="1" dirty="0">
                <a:solidFill>
                  <a:srgbClr val="023173"/>
                </a:solidFill>
                <a:latin typeface="Calibri" panose="020F0502020204030204" pitchFamily="34" charset="0"/>
                <a:cs typeface="Calibri" panose="020F0502020204030204" pitchFamily="34" charset="0"/>
              </a:rPr>
              <a:t>TSC Interviews</a:t>
            </a:r>
          </a:p>
          <a:p>
            <a:r>
              <a:rPr lang="en-US" sz="1400" b="1" dirty="0">
                <a:solidFill>
                  <a:srgbClr val="023173"/>
                </a:solidFill>
                <a:latin typeface="Calibri" panose="020F0502020204030204" pitchFamily="34" charset="0"/>
                <a:cs typeface="Calibri" panose="020F0502020204030204" pitchFamily="34" charset="0"/>
              </a:rPr>
              <a:t>35+ Interviews</a:t>
            </a:r>
          </a:p>
        </p:txBody>
      </p:sp>
      <p:sp>
        <p:nvSpPr>
          <p:cNvPr id="13" name="Flowchart: Connector 12"/>
          <p:cNvSpPr/>
          <p:nvPr/>
        </p:nvSpPr>
        <p:spPr>
          <a:xfrm>
            <a:off x="4650751" y="361610"/>
            <a:ext cx="182880" cy="1828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4650751" y="3474360"/>
            <a:ext cx="182880" cy="1828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4654296" y="4877389"/>
            <a:ext cx="182880" cy="1828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4650751" y="2109592"/>
            <a:ext cx="182880" cy="1828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4907280" y="5454381"/>
            <a:ext cx="4545874" cy="518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23173"/>
                </a:solidFill>
                <a:latin typeface="Calibri" panose="020F0502020204030204" pitchFamily="34" charset="0"/>
                <a:cs typeface="Calibri" panose="020F0502020204030204" pitchFamily="34" charset="0"/>
              </a:rPr>
              <a:t>Student, Faculty, Staff Surveys</a:t>
            </a:r>
          </a:p>
        </p:txBody>
      </p:sp>
      <p:sp>
        <p:nvSpPr>
          <p:cNvPr id="19" name="Flowchart: Connector 18"/>
          <p:cNvSpPr/>
          <p:nvPr/>
        </p:nvSpPr>
        <p:spPr>
          <a:xfrm>
            <a:off x="4654296" y="5667695"/>
            <a:ext cx="182880" cy="1828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907280" y="2638225"/>
            <a:ext cx="4300928" cy="461665"/>
          </a:xfrm>
          <a:prstGeom prst="rect">
            <a:avLst/>
          </a:prstGeom>
          <a:noFill/>
        </p:spPr>
        <p:txBody>
          <a:bodyPr wrap="square" rtlCol="0">
            <a:spAutoFit/>
          </a:bodyPr>
          <a:lstStyle/>
          <a:p>
            <a:r>
              <a:rPr lang="en-US" sz="1200" dirty="0">
                <a:solidFill>
                  <a:srgbClr val="023173"/>
                </a:solidFill>
              </a:rPr>
              <a:t>Should any pedagogy of space adaptations implemented for COVID be retained for the long term?</a:t>
            </a:r>
          </a:p>
        </p:txBody>
      </p:sp>
      <p:sp>
        <p:nvSpPr>
          <p:cNvPr id="22" name="Rectangle 21"/>
          <p:cNvSpPr/>
          <p:nvPr/>
        </p:nvSpPr>
        <p:spPr>
          <a:xfrm>
            <a:off x="4558888" y="6130503"/>
            <a:ext cx="3594511" cy="584775"/>
          </a:xfrm>
          <a:prstGeom prst="rect">
            <a:avLst/>
          </a:prstGeom>
        </p:spPr>
        <p:txBody>
          <a:bodyPr wrap="square">
            <a:spAutoFit/>
          </a:bodyPr>
          <a:lstStyle/>
          <a:p>
            <a:r>
              <a:rPr lang="en-US" sz="3200" b="1" dirty="0">
                <a:solidFill>
                  <a:srgbClr val="023173"/>
                </a:solidFill>
                <a:latin typeface="Calibri" panose="020F0502020204030204" pitchFamily="34" charset="0"/>
                <a:cs typeface="Calibri" panose="020F0502020204030204" pitchFamily="34" charset="0"/>
              </a:rPr>
              <a:t>Data Collection</a:t>
            </a:r>
            <a:endParaRPr lang="en-US" sz="3200" dirty="0"/>
          </a:p>
        </p:txBody>
      </p:sp>
      <p:sp>
        <p:nvSpPr>
          <p:cNvPr id="23" name="Flowchart: Connector 22"/>
          <p:cNvSpPr/>
          <p:nvPr/>
        </p:nvSpPr>
        <p:spPr>
          <a:xfrm>
            <a:off x="4652243" y="1375006"/>
            <a:ext cx="182880" cy="182880"/>
          </a:xfrm>
          <a:prstGeom prst="flowChartConnector">
            <a:avLst/>
          </a:prstGeom>
          <a:solidFill>
            <a:srgbClr val="02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txBox="1">
            <a:spLocks/>
          </p:cNvSpPr>
          <p:nvPr/>
        </p:nvSpPr>
        <p:spPr>
          <a:xfrm>
            <a:off x="4911634" y="1141631"/>
            <a:ext cx="4545874" cy="6129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23173"/>
                </a:solidFill>
                <a:latin typeface="Calibri" panose="020F0502020204030204" pitchFamily="34" charset="0"/>
                <a:cs typeface="Calibri" panose="020F0502020204030204" pitchFamily="34" charset="0"/>
              </a:rPr>
              <a:t>Space Needs Analysis</a:t>
            </a:r>
          </a:p>
        </p:txBody>
      </p:sp>
      <p:graphicFrame>
        <p:nvGraphicFramePr>
          <p:cNvPr id="26" name="Chart 25"/>
          <p:cNvGraphicFramePr/>
          <p:nvPr>
            <p:extLst>
              <p:ext uri="{D42A27DB-BD31-4B8C-83A1-F6EECF244321}">
                <p14:modId xmlns:p14="http://schemas.microsoft.com/office/powerpoint/2010/main" val="2538774752"/>
              </p:ext>
            </p:extLst>
          </p:nvPr>
        </p:nvGraphicFramePr>
        <p:xfrm>
          <a:off x="211531" y="4041250"/>
          <a:ext cx="4015209" cy="2816750"/>
        </p:xfrm>
        <a:graphic>
          <a:graphicData uri="http://schemas.openxmlformats.org/drawingml/2006/chart">
            <c:chart xmlns:c="http://schemas.openxmlformats.org/drawingml/2006/chart" xmlns:r="http://schemas.openxmlformats.org/officeDocument/2006/relationships" r:id="rId4"/>
          </a:graphicData>
        </a:graphic>
      </p:graphicFrame>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4651" t="6666" r="4651" b="42222"/>
          <a:stretch/>
        </p:blipFill>
        <p:spPr>
          <a:xfrm>
            <a:off x="211531" y="2460694"/>
            <a:ext cx="3629647" cy="1580556"/>
          </a:xfrm>
          <a:prstGeom prst="rect">
            <a:avLst/>
          </a:prstGeom>
        </p:spPr>
      </p:pic>
      <p:sp>
        <p:nvSpPr>
          <p:cNvPr id="25" name="TextBox 24"/>
          <p:cNvSpPr txBox="1"/>
          <p:nvPr/>
        </p:nvSpPr>
        <p:spPr>
          <a:xfrm>
            <a:off x="4907280" y="1556710"/>
            <a:ext cx="4300928" cy="461665"/>
          </a:xfrm>
          <a:prstGeom prst="rect">
            <a:avLst/>
          </a:prstGeom>
          <a:noFill/>
        </p:spPr>
        <p:txBody>
          <a:bodyPr wrap="square" rtlCol="0">
            <a:spAutoFit/>
          </a:bodyPr>
          <a:lstStyle/>
          <a:p>
            <a:r>
              <a:rPr lang="en-US" sz="1200" dirty="0">
                <a:solidFill>
                  <a:srgbClr val="023173"/>
                </a:solidFill>
              </a:rPr>
              <a:t>Base Year:  Campus Total Surplus of 36,600 ASF</a:t>
            </a:r>
          </a:p>
          <a:p>
            <a:r>
              <a:rPr lang="en-US" sz="1200" dirty="0">
                <a:solidFill>
                  <a:srgbClr val="023173"/>
                </a:solidFill>
              </a:rPr>
              <a:t>Target Year 2032:  Campus Total Surplus of 3,897 ASF</a:t>
            </a:r>
          </a:p>
        </p:txBody>
      </p:sp>
      <p:sp>
        <p:nvSpPr>
          <p:cNvPr id="28" name="TextBox 27"/>
          <p:cNvSpPr txBox="1"/>
          <p:nvPr/>
        </p:nvSpPr>
        <p:spPr>
          <a:xfrm>
            <a:off x="4907280" y="5016048"/>
            <a:ext cx="4300928" cy="646331"/>
          </a:xfrm>
          <a:prstGeom prst="rect">
            <a:avLst/>
          </a:prstGeom>
          <a:noFill/>
        </p:spPr>
        <p:txBody>
          <a:bodyPr wrap="square" rtlCol="0">
            <a:spAutoFit/>
          </a:bodyPr>
          <a:lstStyle/>
          <a:p>
            <a:r>
              <a:rPr lang="en-US" sz="1200" dirty="0">
                <a:solidFill>
                  <a:srgbClr val="023173"/>
                </a:solidFill>
              </a:rPr>
              <a:t>15 Major Buildings on the Trinidad Campus, 319,334 GSF</a:t>
            </a:r>
          </a:p>
          <a:p>
            <a:r>
              <a:rPr lang="en-US" sz="1200" dirty="0">
                <a:solidFill>
                  <a:srgbClr val="023173"/>
                </a:solidFill>
              </a:rPr>
              <a:t>67% of buildings are between age 50 – 74 years</a:t>
            </a:r>
          </a:p>
          <a:p>
            <a:r>
              <a:rPr lang="en-US" sz="1200" dirty="0">
                <a:solidFill>
                  <a:srgbClr val="023173"/>
                </a:solidFill>
              </a:rPr>
              <a:t>27% of buildings are over 75 years</a:t>
            </a:r>
          </a:p>
        </p:txBody>
      </p:sp>
    </p:spTree>
    <p:extLst>
      <p:ext uri="{BB962C8B-B14F-4D97-AF65-F5344CB8AC3E}">
        <p14:creationId xmlns:p14="http://schemas.microsoft.com/office/powerpoint/2010/main" val="84465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2222"/>
          <a:stretch/>
        </p:blipFill>
        <p:spPr>
          <a:xfrm>
            <a:off x="0" y="0"/>
            <a:ext cx="9144000" cy="6705600"/>
          </a:xfrm>
          <a:prstGeom prst="rect">
            <a:avLst/>
          </a:prstGeom>
        </p:spPr>
      </p:pic>
      <p:sp>
        <p:nvSpPr>
          <p:cNvPr id="4" name="Rectangle 3"/>
          <p:cNvSpPr/>
          <p:nvPr/>
        </p:nvSpPr>
        <p:spPr>
          <a:xfrm>
            <a:off x="381000" y="6172200"/>
            <a:ext cx="4572000" cy="369332"/>
          </a:xfrm>
          <a:prstGeom prst="rect">
            <a:avLst/>
          </a:prstGeom>
        </p:spPr>
        <p:txBody>
          <a:bodyPr>
            <a:spAutoFit/>
          </a:bodyPr>
          <a:lstStyle/>
          <a:p>
            <a:endParaRPr lang="en-US" dirty="0"/>
          </a:p>
        </p:txBody>
      </p:sp>
      <p:sp>
        <p:nvSpPr>
          <p:cNvPr id="5" name="TextBox 4"/>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428" t="5241" r="9481"/>
          <a:stretch/>
        </p:blipFill>
        <p:spPr>
          <a:xfrm>
            <a:off x="1" y="4411434"/>
            <a:ext cx="2446684" cy="2294165"/>
          </a:xfrm>
          <a:prstGeom prst="rect">
            <a:avLst/>
          </a:prstGeom>
        </p:spPr>
      </p:pic>
      <p:sp>
        <p:nvSpPr>
          <p:cNvPr id="9" name="Title 1"/>
          <p:cNvSpPr>
            <a:spLocks noGrp="1"/>
          </p:cNvSpPr>
          <p:nvPr>
            <p:ph type="title"/>
          </p:nvPr>
        </p:nvSpPr>
        <p:spPr>
          <a:xfrm>
            <a:off x="4572000" y="5837039"/>
            <a:ext cx="4572000" cy="824746"/>
          </a:xfrm>
        </p:spPr>
        <p:txBody>
          <a:bodyPr>
            <a:noAutofit/>
          </a:bodyPr>
          <a:lstStyle/>
          <a:p>
            <a:pPr algn="l"/>
            <a:r>
              <a:rPr lang="en-US" sz="3200" b="1" dirty="0">
                <a:solidFill>
                  <a:srgbClr val="023173"/>
                </a:solidFill>
                <a:latin typeface="Calibri" panose="020F0502020204030204" pitchFamily="34" charset="0"/>
                <a:cs typeface="Calibri" panose="020F0502020204030204" pitchFamily="34" charset="0"/>
              </a:rPr>
              <a:t>Uniqueness of Place:</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Trinidad Campus, Trinidad</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191" r="936" b="16274"/>
          <a:stretch/>
        </p:blipFill>
        <p:spPr>
          <a:xfrm>
            <a:off x="-26991" y="1657674"/>
            <a:ext cx="2464103" cy="1702721"/>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9911" t="28261" r="27867" b="36184"/>
          <a:stretch/>
        </p:blipFill>
        <p:spPr>
          <a:xfrm>
            <a:off x="4698999" y="4343400"/>
            <a:ext cx="2319685" cy="146506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476" r="11724"/>
          <a:stretch/>
        </p:blipFill>
        <p:spPr>
          <a:xfrm>
            <a:off x="0" y="0"/>
            <a:ext cx="2446686" cy="1613448"/>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r="10768"/>
          <a:stretch/>
        </p:blipFill>
        <p:spPr>
          <a:xfrm>
            <a:off x="6830367" y="4343399"/>
            <a:ext cx="2313634" cy="1458479"/>
          </a:xfrm>
          <a:prstGeom prst="rect">
            <a:avLst/>
          </a:prstGeom>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t="11905" b="19376"/>
          <a:stretch/>
        </p:blipFill>
        <p:spPr>
          <a:xfrm>
            <a:off x="-17418" y="3404621"/>
            <a:ext cx="2454530" cy="948769"/>
          </a:xfrm>
          <a:prstGeom prst="rect">
            <a:avLst/>
          </a:prstGeom>
        </p:spPr>
      </p:pic>
      <p:sp>
        <p:nvSpPr>
          <p:cNvPr id="25" name="TextBox 24"/>
          <p:cNvSpPr txBox="1"/>
          <p:nvPr/>
        </p:nvSpPr>
        <p:spPr>
          <a:xfrm>
            <a:off x="2433622" y="1414964"/>
            <a:ext cx="152400" cy="369332"/>
          </a:xfrm>
          <a:prstGeom prst="rect">
            <a:avLst/>
          </a:prstGeom>
          <a:noFill/>
        </p:spPr>
        <p:txBody>
          <a:bodyPr wrap="square" rtlCol="0">
            <a:spAutoFit/>
          </a:bodyPr>
          <a:lstStyle/>
          <a:p>
            <a:r>
              <a:rPr lang="en-US" dirty="0"/>
              <a:t>*</a:t>
            </a:r>
          </a:p>
        </p:txBody>
      </p:sp>
      <p:sp>
        <p:nvSpPr>
          <p:cNvPr id="26" name="TextBox 25"/>
          <p:cNvSpPr txBox="1"/>
          <p:nvPr/>
        </p:nvSpPr>
        <p:spPr>
          <a:xfrm>
            <a:off x="2446685" y="6339881"/>
            <a:ext cx="1840109" cy="369332"/>
          </a:xfrm>
          <a:prstGeom prst="rect">
            <a:avLst/>
          </a:prstGeom>
          <a:noFill/>
        </p:spPr>
        <p:txBody>
          <a:bodyPr wrap="square" rtlCol="0">
            <a:spAutoFit/>
          </a:bodyPr>
          <a:lstStyle/>
          <a:p>
            <a:r>
              <a:rPr lang="en-US" dirty="0"/>
              <a:t>* </a:t>
            </a:r>
            <a:r>
              <a:rPr lang="en-US" sz="800" dirty="0"/>
              <a:t>Photo credit: TripAdvisor</a:t>
            </a:r>
            <a:endParaRPr lang="en-US" dirty="0"/>
          </a:p>
        </p:txBody>
      </p:sp>
    </p:spTree>
    <p:extLst>
      <p:ext uri="{BB962C8B-B14F-4D97-AF65-F5344CB8AC3E}">
        <p14:creationId xmlns:p14="http://schemas.microsoft.com/office/powerpoint/2010/main" val="3833805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1016" y="4868224"/>
            <a:ext cx="4203041" cy="738664"/>
          </a:xfrm>
          <a:prstGeom prst="rect">
            <a:avLst/>
          </a:prstGeom>
        </p:spPr>
        <p:txBody>
          <a:bodyPr wrap="square">
            <a:spAutoFit/>
          </a:bodyPr>
          <a:lstStyle/>
          <a:p>
            <a:r>
              <a:rPr lang="en-US" sz="1400" dirty="0"/>
              <a:t>What areas can be opportune places to invite people gathering, define the campus center and entry points, showcase a vibrant campus experience?</a:t>
            </a:r>
          </a:p>
        </p:txBody>
      </p:sp>
      <p:sp>
        <p:nvSpPr>
          <p:cNvPr id="5" name="TextBox 4"/>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9481"/>
          <a:stretch/>
        </p:blipFill>
        <p:spPr>
          <a:xfrm>
            <a:off x="3048000" y="395789"/>
            <a:ext cx="4724400" cy="403302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392" y="395789"/>
            <a:ext cx="2133600" cy="1600200"/>
          </a:xfrm>
          <a:prstGeom prst="rect">
            <a:avLst/>
          </a:prstGeom>
        </p:spPr>
      </p:pic>
      <p:sp>
        <p:nvSpPr>
          <p:cNvPr id="9" name="Title 1"/>
          <p:cNvSpPr>
            <a:spLocks noGrp="1"/>
          </p:cNvSpPr>
          <p:nvPr>
            <p:ph type="title"/>
          </p:nvPr>
        </p:nvSpPr>
        <p:spPr>
          <a:xfrm>
            <a:off x="4572000" y="5562600"/>
            <a:ext cx="4545874" cy="1127760"/>
          </a:xfrm>
        </p:spPr>
        <p:txBody>
          <a:bodyPr>
            <a:noAutofit/>
          </a:bodyPr>
          <a:lstStyle/>
          <a:p>
            <a:pPr algn="l"/>
            <a:r>
              <a:rPr lang="en-US" sz="3200" b="1" dirty="0">
                <a:solidFill>
                  <a:srgbClr val="023173"/>
                </a:solidFill>
                <a:latin typeface="Calibri" panose="020F0502020204030204" pitchFamily="34" charset="0"/>
                <a:cs typeface="Calibri" panose="020F0502020204030204" pitchFamily="34" charset="0"/>
              </a:rPr>
              <a:t>Campus Site Experience</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Opportunities - Trinidad</a:t>
            </a:r>
          </a:p>
        </p:txBody>
      </p:sp>
      <p:cxnSp>
        <p:nvCxnSpPr>
          <p:cNvPr id="6" name="Straight Connector 5"/>
          <p:cNvCxnSpPr/>
          <p:nvPr/>
        </p:nvCxnSpPr>
        <p:spPr>
          <a:xfrm>
            <a:off x="3578679" y="1220673"/>
            <a:ext cx="1351080" cy="692530"/>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70498" y="2230230"/>
            <a:ext cx="574439" cy="274320"/>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0" y="2110740"/>
            <a:ext cx="479298" cy="131717"/>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53000" y="1925430"/>
            <a:ext cx="838200" cy="185310"/>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77377" y="1651110"/>
            <a:ext cx="19929" cy="980777"/>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90682" y="1665541"/>
            <a:ext cx="869007" cy="8681"/>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963246" y="1925432"/>
            <a:ext cx="42713" cy="706455"/>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53000" y="3854127"/>
            <a:ext cx="20492" cy="514563"/>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945117" y="685800"/>
            <a:ext cx="25896" cy="1490798"/>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sp>
        <p:nvSpPr>
          <p:cNvPr id="39" name="Flowchart: Connector 38"/>
          <p:cNvSpPr/>
          <p:nvPr/>
        </p:nvSpPr>
        <p:spPr>
          <a:xfrm>
            <a:off x="4750879" y="3640381"/>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4744053" y="1742551"/>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p:nvPr/>
        </p:nvSpPr>
        <p:spPr>
          <a:xfrm>
            <a:off x="6382077" y="1420704"/>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4724400" y="2467968"/>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V="1">
            <a:off x="4020921" y="2704806"/>
            <a:ext cx="904140" cy="13127"/>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4555349" y="2955949"/>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p:cNvSpPr/>
          <p:nvPr/>
        </p:nvSpPr>
        <p:spPr>
          <a:xfrm>
            <a:off x="5096773" y="3388588"/>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nnector 47"/>
          <p:cNvSpPr/>
          <p:nvPr/>
        </p:nvSpPr>
        <p:spPr>
          <a:xfrm>
            <a:off x="5325373" y="1285350"/>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p:cNvSpPr/>
          <p:nvPr/>
        </p:nvSpPr>
        <p:spPr>
          <a:xfrm>
            <a:off x="4506046" y="3388493"/>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6692537" y="2317315"/>
            <a:ext cx="457200" cy="457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p:cNvSpPr/>
          <p:nvPr/>
        </p:nvSpPr>
        <p:spPr>
          <a:xfrm>
            <a:off x="5617601" y="1877904"/>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p:cNvSpPr/>
          <p:nvPr/>
        </p:nvSpPr>
        <p:spPr>
          <a:xfrm>
            <a:off x="4947431" y="901337"/>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6422349" y="937872"/>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p:cNvSpPr/>
          <p:nvPr/>
        </p:nvSpPr>
        <p:spPr>
          <a:xfrm>
            <a:off x="4343400" y="3938908"/>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p:nvPr/>
        </p:nvSpPr>
        <p:spPr>
          <a:xfrm>
            <a:off x="6211506" y="2341265"/>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a:off x="5398767" y="729342"/>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6467" y="2615192"/>
            <a:ext cx="1897533" cy="142315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392" y="2063317"/>
            <a:ext cx="2127903" cy="1422395"/>
          </a:xfrm>
          <a:prstGeom prst="rect">
            <a:avLst/>
          </a:prstGeom>
        </p:spPr>
      </p:pic>
      <p:cxnSp>
        <p:nvCxnSpPr>
          <p:cNvPr id="10" name="Straight Connector 9"/>
          <p:cNvCxnSpPr/>
          <p:nvPr/>
        </p:nvCxnSpPr>
        <p:spPr>
          <a:xfrm>
            <a:off x="1666681" y="1533063"/>
            <a:ext cx="3117268" cy="35933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42" idx="2"/>
          </p:cNvCxnSpPr>
          <p:nvPr/>
        </p:nvCxnSpPr>
        <p:spPr>
          <a:xfrm flipV="1">
            <a:off x="1828800" y="2696568"/>
            <a:ext cx="2895600" cy="23735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985536" y="2727927"/>
            <a:ext cx="376845" cy="53186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6440" y="276357"/>
            <a:ext cx="1817560" cy="1363170"/>
          </a:xfrm>
          <a:prstGeom prst="rect">
            <a:avLst/>
          </a:prstGeom>
        </p:spPr>
      </p:pic>
      <p:cxnSp>
        <p:nvCxnSpPr>
          <p:cNvPr id="49" name="Straight Connector 48"/>
          <p:cNvCxnSpPr/>
          <p:nvPr/>
        </p:nvCxnSpPr>
        <p:spPr>
          <a:xfrm flipV="1">
            <a:off x="6815000" y="1062173"/>
            <a:ext cx="1333790" cy="56719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8" cstate="print">
            <a:extLst>
              <a:ext uri="{28A0092B-C50C-407E-A947-70E740481C1C}">
                <a14:useLocalDpi xmlns:a14="http://schemas.microsoft.com/office/drawing/2010/main" val="0"/>
              </a:ext>
            </a:extLst>
          </a:blip>
          <a:srcRect b="15114"/>
          <a:stretch/>
        </p:blipFill>
        <p:spPr>
          <a:xfrm>
            <a:off x="862392" y="3676999"/>
            <a:ext cx="2118845" cy="1202275"/>
          </a:xfrm>
          <a:prstGeom prst="rect">
            <a:avLst/>
          </a:prstGeom>
        </p:spPr>
      </p:pic>
      <p:cxnSp>
        <p:nvCxnSpPr>
          <p:cNvPr id="60" name="Straight Connector 59"/>
          <p:cNvCxnSpPr/>
          <p:nvPr/>
        </p:nvCxnSpPr>
        <p:spPr>
          <a:xfrm flipV="1">
            <a:off x="2438400" y="3345008"/>
            <a:ext cx="2182606" cy="108380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721543" y="3897631"/>
            <a:ext cx="1198075" cy="17143"/>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998575" y="2917018"/>
            <a:ext cx="241067" cy="280540"/>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289421" y="2304527"/>
            <a:ext cx="66135" cy="429068"/>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220341" y="2808009"/>
            <a:ext cx="63416" cy="125909"/>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711743" y="3190671"/>
            <a:ext cx="279761" cy="272193"/>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47" idx="4"/>
          </p:cNvCxnSpPr>
          <p:nvPr/>
        </p:nvCxnSpPr>
        <p:spPr>
          <a:xfrm flipV="1">
            <a:off x="5325373" y="3462865"/>
            <a:ext cx="379909" cy="382923"/>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47" idx="4"/>
          </p:cNvCxnSpPr>
          <p:nvPr/>
        </p:nvCxnSpPr>
        <p:spPr>
          <a:xfrm flipH="1">
            <a:off x="4929759" y="3845788"/>
            <a:ext cx="395614" cy="49697"/>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sp>
        <p:nvSpPr>
          <p:cNvPr id="78" name="Flowchart: Connector 77"/>
          <p:cNvSpPr/>
          <p:nvPr/>
        </p:nvSpPr>
        <p:spPr>
          <a:xfrm>
            <a:off x="4212745" y="2140626"/>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flipH="1">
            <a:off x="6885204" y="2544437"/>
            <a:ext cx="904884" cy="32341"/>
          </a:xfrm>
          <a:prstGeom prst="line">
            <a:avLst/>
          </a:prstGeom>
          <a:ln w="57150">
            <a:solidFill>
              <a:srgbClr val="B5172C"/>
            </a:solidFill>
            <a:prstDash val="sysDot"/>
          </a:ln>
        </p:spPr>
        <p:style>
          <a:lnRef idx="1">
            <a:schemeClr val="accent1"/>
          </a:lnRef>
          <a:fillRef idx="0">
            <a:schemeClr val="accent1"/>
          </a:fillRef>
          <a:effectRef idx="0">
            <a:schemeClr val="accent1"/>
          </a:effectRef>
          <a:fontRef idx="minor">
            <a:schemeClr val="tx1"/>
          </a:fontRef>
        </p:style>
      </p:cxnSp>
      <p:sp>
        <p:nvSpPr>
          <p:cNvPr id="85" name="Flowchart: Connector 84"/>
          <p:cNvSpPr/>
          <p:nvPr/>
        </p:nvSpPr>
        <p:spPr>
          <a:xfrm>
            <a:off x="4594998" y="1289015"/>
            <a:ext cx="457200" cy="457200"/>
          </a:xfrm>
          <a:prstGeom prst="flowChartConnector">
            <a:avLst/>
          </a:prstGeom>
          <a:noFill/>
          <a:ln>
            <a:solidFill>
              <a:srgbClr val="2A4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p:nvPr/>
        </p:nvPicPr>
        <p:blipFill>
          <a:blip r:embed="rId9" cstate="print">
            <a:extLst>
              <a:ext uri="{28A0092B-C50C-407E-A947-70E740481C1C}">
                <a14:useLocalDpi xmlns:a14="http://schemas.microsoft.com/office/drawing/2010/main" val="0"/>
              </a:ext>
            </a:extLst>
          </a:blip>
          <a:stretch>
            <a:fillRect/>
          </a:stretch>
        </p:blipFill>
        <p:spPr>
          <a:xfrm>
            <a:off x="3048000" y="4369440"/>
            <a:ext cx="584835" cy="575945"/>
          </a:xfrm>
          <a:prstGeom prst="rect">
            <a:avLst/>
          </a:prstGeom>
        </p:spPr>
      </p:pic>
    </p:spTree>
    <p:extLst>
      <p:ext uri="{BB962C8B-B14F-4D97-AF65-F5344CB8AC3E}">
        <p14:creationId xmlns:p14="http://schemas.microsoft.com/office/powerpoint/2010/main" val="1543145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54296" y="6690360"/>
            <a:ext cx="4489704" cy="182880"/>
          </a:xfrm>
          <a:prstGeom prst="rect">
            <a:avLst/>
          </a:prstGeom>
          <a:solidFill>
            <a:srgbClr val="F2C212"/>
          </a:solidFill>
        </p:spPr>
        <p:txBody>
          <a:bodyPr wrap="square" rtlCol="0">
            <a:spAutoFit/>
          </a:bodyPr>
          <a:lstStyle/>
          <a:p>
            <a:endParaRPr lang="en-US" dirty="0">
              <a:solidFill>
                <a:srgbClr val="F2C212"/>
              </a:solidFill>
            </a:endParaRPr>
          </a:p>
        </p:txBody>
      </p:sp>
      <p:pic>
        <p:nvPicPr>
          <p:cNvPr id="2" name="Picture 1"/>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9481"/>
          <a:stretch/>
        </p:blipFill>
        <p:spPr>
          <a:xfrm>
            <a:off x="4654296" y="0"/>
            <a:ext cx="4508548" cy="3848760"/>
          </a:xfrm>
          <a:prstGeom prst="rect">
            <a:avLst/>
          </a:prstGeom>
        </p:spPr>
      </p:pic>
      <p:sp>
        <p:nvSpPr>
          <p:cNvPr id="9" name="Title 1"/>
          <p:cNvSpPr>
            <a:spLocks noGrp="1"/>
          </p:cNvSpPr>
          <p:nvPr>
            <p:ph type="title"/>
          </p:nvPr>
        </p:nvSpPr>
        <p:spPr>
          <a:xfrm>
            <a:off x="4572000" y="5562600"/>
            <a:ext cx="4545874" cy="1127760"/>
          </a:xfrm>
        </p:spPr>
        <p:txBody>
          <a:bodyPr>
            <a:noAutofit/>
          </a:bodyPr>
          <a:lstStyle/>
          <a:p>
            <a:pPr algn="l"/>
            <a:r>
              <a:rPr lang="en-US" sz="3200" b="1" dirty="0">
                <a:solidFill>
                  <a:srgbClr val="023173"/>
                </a:solidFill>
                <a:latin typeface="Calibri" panose="020F0502020204030204" pitchFamily="34" charset="0"/>
                <a:cs typeface="Calibri" panose="020F0502020204030204" pitchFamily="34" charset="0"/>
              </a:rPr>
              <a:t>Facilities Master Plan</a:t>
            </a:r>
            <a:br>
              <a:rPr lang="en-US" sz="3200" b="1" dirty="0">
                <a:solidFill>
                  <a:srgbClr val="023173"/>
                </a:solidFill>
                <a:latin typeface="Calibri" panose="020F0502020204030204" pitchFamily="34" charset="0"/>
                <a:cs typeface="Calibri" panose="020F0502020204030204" pitchFamily="34" charset="0"/>
              </a:rPr>
            </a:br>
            <a:r>
              <a:rPr lang="en-US" sz="3200" b="1" dirty="0">
                <a:solidFill>
                  <a:srgbClr val="023173"/>
                </a:solidFill>
                <a:latin typeface="Calibri" panose="020F0502020204030204" pitchFamily="34" charset="0"/>
                <a:cs typeface="Calibri" panose="020F0502020204030204" pitchFamily="34" charset="0"/>
              </a:rPr>
              <a:t>Four Guiding Principles</a:t>
            </a:r>
          </a:p>
        </p:txBody>
      </p:sp>
      <p:sp>
        <p:nvSpPr>
          <p:cNvPr id="7" name="Rectangle 6"/>
          <p:cNvSpPr/>
          <p:nvPr/>
        </p:nvSpPr>
        <p:spPr>
          <a:xfrm>
            <a:off x="0" y="0"/>
            <a:ext cx="4572000" cy="5447645"/>
          </a:xfrm>
          <a:prstGeom prst="rect">
            <a:avLst/>
          </a:prstGeom>
        </p:spPr>
        <p:txBody>
          <a:bodyPr>
            <a:spAutoFit/>
          </a:bodyPr>
          <a:lstStyle/>
          <a:p>
            <a:endParaRPr lang="en-US" sz="1200" b="1" dirty="0">
              <a:solidFill>
                <a:srgbClr val="023173"/>
              </a:solidFill>
              <a:latin typeface="+mj-lt"/>
              <a:ea typeface="Times New Roman" panose="02020603050405020304" pitchFamily="18" charset="0"/>
              <a:cs typeface="Times New Roman" panose="02020603050405020304" pitchFamily="18" charset="0"/>
            </a:endParaRPr>
          </a:p>
          <a:p>
            <a:r>
              <a:rPr lang="en-US" sz="1600" b="1" dirty="0">
                <a:solidFill>
                  <a:srgbClr val="023173"/>
                </a:solidFill>
                <a:latin typeface="+mj-lt"/>
                <a:ea typeface="Times New Roman" panose="02020603050405020304" pitchFamily="18" charset="0"/>
                <a:cs typeface="Times New Roman" panose="02020603050405020304" pitchFamily="18" charset="0"/>
              </a:rPr>
              <a:t>FMP Principle One</a:t>
            </a:r>
            <a:endParaRPr lang="en-US" sz="1600" dirty="0">
              <a:latin typeface="+mj-lt"/>
              <a:ea typeface="Calibri" panose="020F0502020204030204" pitchFamily="34" charset="0"/>
            </a:endParaRPr>
          </a:p>
          <a:p>
            <a:pPr algn="just"/>
            <a:r>
              <a:rPr lang="en-US" sz="1600" dirty="0">
                <a:solidFill>
                  <a:srgbClr val="000000"/>
                </a:solidFill>
                <a:latin typeface="+mj-lt"/>
                <a:ea typeface="Times New Roman" panose="02020603050405020304" pitchFamily="18" charset="0"/>
              </a:rPr>
              <a:t>Establish a strong welcoming campus identity through wayfinding signage and other strategically-placed site amenities. Showcase a vibrant campus experience.</a:t>
            </a:r>
            <a:endParaRPr lang="en-US" sz="1600" dirty="0">
              <a:latin typeface="+mj-lt"/>
              <a:ea typeface="Calibri" panose="020F0502020204030204" pitchFamily="34" charset="0"/>
            </a:endParaRPr>
          </a:p>
          <a:p>
            <a:pPr algn="just"/>
            <a:r>
              <a:rPr lang="en-US" sz="1600" dirty="0">
                <a:latin typeface="+mj-lt"/>
                <a:ea typeface="Times New Roman" panose="02020603050405020304" pitchFamily="18" charset="0"/>
              </a:rPr>
              <a:t> </a:t>
            </a:r>
            <a:endParaRPr lang="en-US" sz="1600" dirty="0">
              <a:latin typeface="+mj-lt"/>
              <a:ea typeface="Calibri" panose="020F0502020204030204" pitchFamily="34" charset="0"/>
            </a:endParaRPr>
          </a:p>
          <a:p>
            <a:r>
              <a:rPr lang="en-US" sz="1600" b="1" dirty="0">
                <a:solidFill>
                  <a:srgbClr val="023173"/>
                </a:solidFill>
                <a:latin typeface="+mj-lt"/>
                <a:ea typeface="Times New Roman" panose="02020603050405020304" pitchFamily="18" charset="0"/>
                <a:cs typeface="Times New Roman" panose="02020603050405020304" pitchFamily="18" charset="0"/>
              </a:rPr>
              <a:t>FMP Principle Two</a:t>
            </a:r>
            <a:endParaRPr lang="en-US" sz="1600" dirty="0">
              <a:latin typeface="+mj-lt"/>
              <a:ea typeface="Calibri" panose="020F0502020204030204" pitchFamily="34" charset="0"/>
            </a:endParaRPr>
          </a:p>
          <a:p>
            <a:pPr algn="just"/>
            <a:r>
              <a:rPr lang="en-US" sz="1600" dirty="0">
                <a:solidFill>
                  <a:srgbClr val="000000"/>
                </a:solidFill>
                <a:latin typeface="+mj-lt"/>
                <a:ea typeface="Times New Roman" panose="02020603050405020304" pitchFamily="18" charset="0"/>
              </a:rPr>
              <a:t>Create a campus hub that is student-centric, with physical building connections that let students gather to see and be seen.</a:t>
            </a:r>
            <a:endParaRPr lang="en-US" sz="1600" dirty="0">
              <a:latin typeface="+mj-lt"/>
              <a:ea typeface="Calibri" panose="020F0502020204030204" pitchFamily="34" charset="0"/>
            </a:endParaRPr>
          </a:p>
          <a:p>
            <a:r>
              <a:rPr lang="en-US" sz="1600" b="1" dirty="0">
                <a:latin typeface="+mj-lt"/>
                <a:ea typeface="Times New Roman" panose="02020603050405020304" pitchFamily="18" charset="0"/>
                <a:cs typeface="Times New Roman" panose="02020603050405020304" pitchFamily="18" charset="0"/>
              </a:rPr>
              <a:t> </a:t>
            </a:r>
            <a:endParaRPr lang="en-US" sz="1600" dirty="0">
              <a:latin typeface="+mj-lt"/>
              <a:ea typeface="Calibri" panose="020F0502020204030204" pitchFamily="34" charset="0"/>
            </a:endParaRPr>
          </a:p>
          <a:p>
            <a:r>
              <a:rPr lang="en-US" sz="1600" b="1" dirty="0">
                <a:solidFill>
                  <a:srgbClr val="023173"/>
                </a:solidFill>
                <a:latin typeface="+mj-lt"/>
                <a:ea typeface="Times New Roman" panose="02020603050405020304" pitchFamily="18" charset="0"/>
                <a:cs typeface="Times New Roman" panose="02020603050405020304" pitchFamily="18" charset="0"/>
              </a:rPr>
              <a:t>FMP Principle Three</a:t>
            </a:r>
            <a:endParaRPr lang="en-US" sz="1600" dirty="0">
              <a:latin typeface="+mj-lt"/>
              <a:ea typeface="Calibri" panose="020F0502020204030204" pitchFamily="34" charset="0"/>
            </a:endParaRPr>
          </a:p>
          <a:p>
            <a:r>
              <a:rPr lang="en-US" sz="1600" dirty="0">
                <a:latin typeface="+mj-lt"/>
              </a:rPr>
              <a:t>Provide much-needed exterior and interior upgrade improvements to the campus buildings and grounds to support the student life experience for resident and commuter students and academic goals, and faculty and staff experiences.</a:t>
            </a:r>
          </a:p>
          <a:p>
            <a:r>
              <a:rPr lang="en-US" sz="1600" b="1" dirty="0">
                <a:solidFill>
                  <a:srgbClr val="023173"/>
                </a:solidFill>
                <a:latin typeface="+mj-lt"/>
                <a:ea typeface="Times New Roman" panose="02020603050405020304" pitchFamily="18" charset="0"/>
                <a:cs typeface="Times New Roman" panose="02020603050405020304" pitchFamily="18" charset="0"/>
              </a:rPr>
              <a:t> </a:t>
            </a:r>
            <a:endParaRPr lang="en-US" sz="1600" dirty="0">
              <a:latin typeface="+mj-lt"/>
              <a:ea typeface="Calibri" panose="020F0502020204030204" pitchFamily="34" charset="0"/>
            </a:endParaRPr>
          </a:p>
          <a:p>
            <a:r>
              <a:rPr lang="en-US" sz="1600" b="1" dirty="0">
                <a:solidFill>
                  <a:srgbClr val="023173"/>
                </a:solidFill>
                <a:latin typeface="+mj-lt"/>
                <a:ea typeface="Times New Roman" panose="02020603050405020304" pitchFamily="18" charset="0"/>
                <a:cs typeface="Times New Roman" panose="02020603050405020304" pitchFamily="18" charset="0"/>
              </a:rPr>
              <a:t>FMP Principle Four</a:t>
            </a:r>
            <a:endParaRPr lang="en-US" sz="1600" dirty="0">
              <a:latin typeface="+mj-lt"/>
              <a:ea typeface="Calibri" panose="020F0502020204030204" pitchFamily="34" charset="0"/>
            </a:endParaRPr>
          </a:p>
          <a:p>
            <a:r>
              <a:rPr lang="en-US" sz="1600" dirty="0">
                <a:solidFill>
                  <a:srgbClr val="000000"/>
                </a:solidFill>
                <a:latin typeface="+mj-lt"/>
                <a:ea typeface="Times New Roman" panose="02020603050405020304" pitchFamily="18" charset="0"/>
              </a:rPr>
              <a:t>Designate an area on campus dedicated to the arts and culture.</a:t>
            </a:r>
            <a:endParaRPr lang="en-US" sz="1600" dirty="0">
              <a:effectLst/>
              <a:latin typeface="+mj-lt"/>
              <a:ea typeface="Calibri" panose="020F0502020204030204" pitchFamily="34" charset="0"/>
            </a:endParaRPr>
          </a:p>
        </p:txBody>
      </p:sp>
      <p:pic>
        <p:nvPicPr>
          <p:cNvPr id="63"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4493238"/>
            <a:ext cx="1097465" cy="116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339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4761"/>
            <a:ext cx="1143000" cy="4572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280987" y="1"/>
            <a:ext cx="938213" cy="36576"/>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500" r="8333"/>
          <a:stretch/>
        </p:blipFill>
        <p:spPr>
          <a:xfrm>
            <a:off x="280987" y="50481"/>
            <a:ext cx="8863013" cy="7020208"/>
          </a:xfrm>
          <a:prstGeom prst="rect">
            <a:avLst/>
          </a:prstGeom>
        </p:spPr>
      </p:pic>
    </p:spTree>
    <p:extLst>
      <p:ext uri="{BB962C8B-B14F-4D97-AF65-F5344CB8AC3E}">
        <p14:creationId xmlns:p14="http://schemas.microsoft.com/office/powerpoint/2010/main" val="3637938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866536E9D67044910C8F1DD8B04FDD" ma:contentTypeVersion="4" ma:contentTypeDescription="Create a new document." ma:contentTypeScope="" ma:versionID="2d2214ff6037ad5f71334ebffd764ae6">
  <xsd:schema xmlns:xsd="http://www.w3.org/2001/XMLSchema" xmlns:xs="http://www.w3.org/2001/XMLSchema" xmlns:p="http://schemas.microsoft.com/office/2006/metadata/properties" xmlns:ns3="770178e1-25a1-4050-94d3-d05bf9269341" targetNamespace="http://schemas.microsoft.com/office/2006/metadata/properties" ma:root="true" ma:fieldsID="8efc584051c03abedcf5fd068d00095f" ns3:_="">
    <xsd:import namespace="770178e1-25a1-4050-94d3-d05bf926934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0178e1-25a1-4050-94d3-d05bf92693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93619C-49EB-49AB-913D-A2ED8286C0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0178e1-25a1-4050-94d3-d05bf9269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EAE899-B004-4CC9-B4C5-3DE46D432441}">
  <ds:schemaRefs>
    <ds:schemaRef ds:uri="http://schemas.microsoft.com/sharepoint/v3/contenttype/forms"/>
  </ds:schemaRefs>
</ds:datastoreItem>
</file>

<file path=customXml/itemProps3.xml><?xml version="1.0" encoding="utf-8"?>
<ds:datastoreItem xmlns:ds="http://schemas.openxmlformats.org/officeDocument/2006/customXml" ds:itemID="{E4DF68EF-E826-473E-B622-C588D902672E}">
  <ds:schemaRefs>
    <ds:schemaRef ds:uri="http://purl.org/dc/elements/1.1/"/>
    <ds:schemaRef ds:uri="http://purl.org/dc/dcmitype/"/>
    <ds:schemaRef ds:uri="770178e1-25a1-4050-94d3-d05bf926934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4684</TotalTime>
  <Words>1709</Words>
  <Application>Microsoft Office PowerPoint</Application>
  <PresentationFormat>On-screen Show (4:3)</PresentationFormat>
  <Paragraphs>307</Paragraphs>
  <Slides>26</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PowerPoint Presentation</vt:lpstr>
      <vt:lpstr>FMP TSC  Committee Members</vt:lpstr>
      <vt:lpstr>Review: The FMP and The Process</vt:lpstr>
      <vt:lpstr>FMP + Facility Audit Schedule</vt:lpstr>
      <vt:lpstr>Baseline Data Collection – Fall 2019 </vt:lpstr>
      <vt:lpstr>Uniqueness of Place: Trinidad Campus, Trinidad</vt:lpstr>
      <vt:lpstr>Campus Site Experience Opportunities - Trinidad</vt:lpstr>
      <vt:lpstr>Facilities Master Plan Four Guiding Principles</vt:lpstr>
      <vt:lpstr>PowerPoint Presentation</vt:lpstr>
      <vt:lpstr> FMP Project 1: 20,195 ASF renovations, all levels Freudenthal Library Renovation Ph. 1 &amp; 2 </vt:lpstr>
      <vt:lpstr> FMP Project 2: Major infrastructure upgrades to improve indoor air quality - heating and cooling, modernization &amp; aesthetic improvements Residence Hall Complex Improvements </vt:lpstr>
      <vt:lpstr> FMP Project 3:  6,000 ASF Boyd Athletic Indoor Practice Facility </vt:lpstr>
      <vt:lpstr> FMP Project 4: Mullen Building Ph. 1 &amp; 2 Façade Treatment/Signage, Addition </vt:lpstr>
      <vt:lpstr> FMP Project 5: Massari Addition Broom Street Plaza, Parking Lot </vt:lpstr>
      <vt:lpstr> FMP Project 6: Unify Wayfinding, Promote Safety Park Street Crossing Boyd to Sullivan </vt:lpstr>
      <vt:lpstr> FMP Project 6: Unify Wayfinding, Encourage Movement Sullivan Student Center Learning Stairs </vt:lpstr>
      <vt:lpstr> FMP Project 6: Unify Wayfinding, Promote Safety Zion Lutheran Church Parking Lot Pedestrian Info. Walk </vt:lpstr>
      <vt:lpstr> Project 6: Unify Wayfinding  Information kiosk, Art Berg Building Signage </vt:lpstr>
      <vt:lpstr> FMP Project 6: Promote Safety Parking Lots Boyd to Sullivan </vt:lpstr>
      <vt:lpstr> FMP Project 6: Unify Wayfinding, Promote Safety Park Street Safety Improvements - East </vt:lpstr>
      <vt:lpstr> FMP Project 7: Sullivan Student Center Ballroom Addition </vt:lpstr>
      <vt:lpstr> FMP Project 8:  Various Interior Remodels 8.1 Berg 4th Floor 8.2 Berg Room 303 </vt:lpstr>
      <vt:lpstr> FMP Project 8:  Various Interior Remodels 8.3 Davis Lower Level -  New study areas </vt:lpstr>
      <vt:lpstr> FMP Project 8:  Various Interior Remodels 8.4 Davis Upper Level –  Refresh finishes </vt:lpstr>
      <vt:lpstr> FMP Project 8:  Various Interior Remodels 8.5 Scott Gym Storage  8.6 Relocate SGA Offices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Pikes Peak Community College</dc:title>
  <dc:creator>Auto C7</dc:creator>
  <cp:lastModifiedBy>Perry, Linda</cp:lastModifiedBy>
  <cp:revision>257</cp:revision>
  <cp:lastPrinted>2021-05-03T06:30:50Z</cp:lastPrinted>
  <dcterms:created xsi:type="dcterms:W3CDTF">2017-08-17T19:04:27Z</dcterms:created>
  <dcterms:modified xsi:type="dcterms:W3CDTF">2023-06-28T17:14:48Z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0x0101002E866536E9D67044910C8F1DD8B04FDD</vt:lpwstr>
  </property>
</Properties>
</file>