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3"/>
  </p:notesMasterIdLst>
  <p:sldIdLst>
    <p:sldId id="256" r:id="rId5"/>
    <p:sldId id="268" r:id="rId6"/>
    <p:sldId id="264" r:id="rId7"/>
    <p:sldId id="305" r:id="rId8"/>
    <p:sldId id="293" r:id="rId9"/>
    <p:sldId id="295" r:id="rId10"/>
    <p:sldId id="302" r:id="rId11"/>
    <p:sldId id="306" r:id="rId12"/>
    <p:sldId id="314" r:id="rId13"/>
    <p:sldId id="316" r:id="rId14"/>
    <p:sldId id="307" r:id="rId15"/>
    <p:sldId id="315" r:id="rId16"/>
    <p:sldId id="310" r:id="rId17"/>
    <p:sldId id="317" r:id="rId18"/>
    <p:sldId id="318" r:id="rId19"/>
    <p:sldId id="311" r:id="rId20"/>
    <p:sldId id="312" r:id="rId21"/>
    <p:sldId id="267" r:id="rId22"/>
  </p:sldIdLst>
  <p:sldSz cx="9144000" cy="6858000" type="screen4x3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23173"/>
    <a:srgbClr val="FFC000"/>
    <a:srgbClr val="2A4259"/>
    <a:srgbClr val="B5172C"/>
    <a:srgbClr val="F2C212"/>
    <a:srgbClr val="7E8D9C"/>
    <a:srgbClr val="6F8091"/>
    <a:srgbClr val="E67300"/>
    <a:srgbClr val="FF8100"/>
    <a:srgbClr val="F4A10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063" autoAdjust="0"/>
    <p:restoredTop sz="94737" autoAdjust="0"/>
  </p:normalViewPr>
  <p:slideViewPr>
    <p:cSldViewPr>
      <p:cViewPr varScale="1">
        <p:scale>
          <a:sx n="103" d="100"/>
          <a:sy n="103" d="100"/>
        </p:scale>
        <p:origin x="174" y="114"/>
      </p:cViewPr>
      <p:guideLst>
        <p:guide orient="horz" pos="2160"/>
        <p:guide pos="2880"/>
      </p:guideLst>
    </p:cSldViewPr>
  </p:slideViewPr>
  <p:notesTextViewPr>
    <p:cViewPr>
      <p:scale>
        <a:sx n="50" d="100"/>
        <a:sy n="5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100">
                <a:solidFill>
                  <a:srgbClr val="023173"/>
                </a:solidFill>
              </a:rPr>
              <a:t>Q1 What</a:t>
            </a:r>
            <a:r>
              <a:rPr lang="en-US" sz="1100" baseline="0">
                <a:solidFill>
                  <a:srgbClr val="023173"/>
                </a:solidFill>
              </a:rPr>
              <a:t> space on the TSC Valley Campus is your </a:t>
            </a:r>
          </a:p>
          <a:p>
            <a:pPr>
              <a:defRPr/>
            </a:pPr>
            <a:r>
              <a:rPr lang="en-US" sz="1100" baseline="0">
                <a:solidFill>
                  <a:srgbClr val="023173"/>
                </a:solidFill>
              </a:rPr>
              <a:t>most preferred place to study? </a:t>
            </a:r>
            <a:r>
              <a:rPr lang="en-US" sz="1100" baseline="0">
                <a:solidFill>
                  <a:schemeClr val="tx1"/>
                </a:solidFill>
              </a:rPr>
              <a:t>(13 responses)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3707222987299297"/>
          <c:y val="0.25071935358225711"/>
          <c:w val="0.3050335474059418"/>
          <c:h val="0.50666380338821282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F22-4EF3-BADE-07E1056233B6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F22-4EF3-BADE-07E1056233B6}"/>
              </c:ext>
            </c:extLst>
          </c:dPt>
          <c:dPt>
            <c:idx val="2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2F22-4EF3-BADE-07E1056233B6}"/>
              </c:ext>
            </c:extLst>
          </c:dPt>
          <c:dPt>
            <c:idx val="3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2F22-4EF3-BADE-07E1056233B6}"/>
              </c:ext>
            </c:extLst>
          </c:dPt>
          <c:dLbls>
            <c:dLbl>
              <c:idx val="0"/>
              <c:layout>
                <c:manualLayout>
                  <c:x val="-0.16026542960407741"/>
                  <c:y val="8.2850234629762154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00" b="0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100"/>
                      <a:t>Prefer</a:t>
                    </a:r>
                    <a:r>
                      <a:rPr lang="en-US" sz="1100" baseline="0"/>
                      <a:t> not</a:t>
                    </a:r>
                  </a:p>
                  <a:p>
                    <a:pPr>
                      <a:defRPr sz="1100">
                        <a:solidFill>
                          <a:schemeClr val="bg1"/>
                        </a:solidFill>
                      </a:defRPr>
                    </a:pPr>
                    <a:r>
                      <a:rPr lang="en-US" sz="1100" baseline="0"/>
                      <a:t> to study on campus: </a:t>
                    </a:r>
                    <a:fld id="{A2CE4043-BD8A-4AE7-9D6A-ECCABA9EA0F9}" type="VALUE">
                      <a:rPr lang="en-US" sz="1100"/>
                      <a:pPr>
                        <a:defRPr sz="1100">
                          <a:solidFill>
                            <a:schemeClr val="bg1"/>
                          </a:solidFill>
                        </a:defRPr>
                      </a:pPr>
                      <a:t>[VALUE]</a:t>
                    </a:fld>
                    <a:endParaRPr lang="en-US" sz="1100" baseline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5417173437119921"/>
                      <c:h val="0.23147474747474747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2F22-4EF3-BADE-07E1056233B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I prefer not to study on campus because the campus options don't suit me: 38%</c:v>
                </c:pt>
                <c:pt idx="1">
                  <c:v>Learning Resource Center: 23%</c:v>
                </c:pt>
                <c:pt idx="2">
                  <c:v>Dedicated computer lab: 23%</c:v>
                </c:pt>
                <c:pt idx="3">
                  <c:v>Student study lounge: 16%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0.38</c:v>
                </c:pt>
                <c:pt idx="1">
                  <c:v>0.23</c:v>
                </c:pt>
                <c:pt idx="2">
                  <c:v>0.23</c:v>
                </c:pt>
                <c:pt idx="3">
                  <c:v>0.16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2F22-4EF3-BADE-07E1056233B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48894994608281606"/>
          <c:y val="0.19230408517073097"/>
          <c:w val="0.44680624481657621"/>
          <c:h val="0.6880209973753280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87A2D7F0-AD17-4D25-AAB6-D515762B8B46}" type="datetimeFigureOut">
              <a:rPr lang="en-US" smtClean="0"/>
              <a:t>6/28/2023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698500"/>
            <a:ext cx="4654550" cy="34909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8FBED404-FB6A-48C1-9E06-CBDB75B76A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3912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BED404-FB6A-48C1-9E06-CBDB75B76AA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333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BED404-FB6A-48C1-9E06-CBDB75B76AA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3963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BED404-FB6A-48C1-9E06-CBDB75B76AA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7078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BED404-FB6A-48C1-9E06-CBDB75B76AA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6373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BED404-FB6A-48C1-9E06-CBDB75B76AA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9577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BED404-FB6A-48C1-9E06-CBDB75B76AA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0613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BED404-FB6A-48C1-9E06-CBDB75B76AA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018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BED404-FB6A-48C1-9E06-CBDB75B76AA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4623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BED404-FB6A-48C1-9E06-CBDB75B76AA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5278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BED404-FB6A-48C1-9E06-CBDB75B76AA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8977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BED404-FB6A-48C1-9E06-CBDB75B76AA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9592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BED404-FB6A-48C1-9E06-CBDB75B76AA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3234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86A7F-0D29-4B21-A8AD-A0DDE7A3FECD}" type="datetimeFigureOut">
              <a:rPr lang="en-US" smtClean="0"/>
              <a:t>6/28/2023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D2652-16D7-4044-B705-78188715CD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1695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86A7F-0D29-4B21-A8AD-A0DDE7A3FECD}" type="datetimeFigureOut">
              <a:rPr lang="en-US" smtClean="0"/>
              <a:t>6/28/2023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D2652-16D7-4044-B705-78188715CD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8758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86A7F-0D29-4B21-A8AD-A0DDE7A3FECD}" type="datetimeFigureOut">
              <a:rPr lang="en-US" smtClean="0"/>
              <a:t>6/28/2023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D2652-16D7-4044-B705-78188715CD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3573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86A7F-0D29-4B21-A8AD-A0DDE7A3FECD}" type="datetimeFigureOut">
              <a:rPr lang="en-US" smtClean="0"/>
              <a:t>6/28/2023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D2652-16D7-4044-B705-78188715CD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4801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86A7F-0D29-4B21-A8AD-A0DDE7A3FECD}" type="datetimeFigureOut">
              <a:rPr lang="en-US" smtClean="0"/>
              <a:t>6/28/2023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D2652-16D7-4044-B705-78188715CD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3091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86A7F-0D29-4B21-A8AD-A0DDE7A3FECD}" type="datetimeFigureOut">
              <a:rPr lang="en-US" smtClean="0"/>
              <a:t>6/28/2023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D2652-16D7-4044-B705-78188715CD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8430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86A7F-0D29-4B21-A8AD-A0DDE7A3FECD}" type="datetimeFigureOut">
              <a:rPr lang="en-US" smtClean="0"/>
              <a:t>6/28/2023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D2652-16D7-4044-B705-78188715CD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2814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86A7F-0D29-4B21-A8AD-A0DDE7A3FECD}" type="datetimeFigureOut">
              <a:rPr lang="en-US" smtClean="0"/>
              <a:t>6/28/2023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D2652-16D7-4044-B705-78188715CD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2577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86A7F-0D29-4B21-A8AD-A0DDE7A3FECD}" type="datetimeFigureOut">
              <a:rPr lang="en-US" smtClean="0"/>
              <a:t>6/28/2023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D2652-16D7-4044-B705-78188715CD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530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86A7F-0D29-4B21-A8AD-A0DDE7A3FECD}" type="datetimeFigureOut">
              <a:rPr lang="en-US" smtClean="0"/>
              <a:t>6/28/2023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D2652-16D7-4044-B705-78188715CD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1593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86A7F-0D29-4B21-A8AD-A0DDE7A3FECD}" type="datetimeFigureOut">
              <a:rPr lang="en-US" smtClean="0"/>
              <a:t>6/28/2023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D2652-16D7-4044-B705-78188715CD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4573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086A7F-0D29-4B21-A8AD-A0DDE7A3FECD}" type="datetimeFigureOut">
              <a:rPr lang="en-US" smtClean="0"/>
              <a:t>6/28/2023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5D2652-16D7-4044-B705-78188715CD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399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jpeg"/><Relationship Id="rId3" Type="http://schemas.openxmlformats.org/officeDocument/2006/relationships/image" Target="../media/image1.png"/><Relationship Id="rId7" Type="http://schemas.microsoft.com/office/2007/relationships/hdphoto" Target="../media/hdphoto2.wdp"/><Relationship Id="rId12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7.jpeg"/><Relationship Id="rId5" Type="http://schemas.microsoft.com/office/2007/relationships/hdphoto" Target="../media/hdphoto1.wdp"/><Relationship Id="rId15" Type="http://schemas.openxmlformats.org/officeDocument/2006/relationships/image" Target="../media/image11.jpeg"/><Relationship Id="rId10" Type="http://schemas.openxmlformats.org/officeDocument/2006/relationships/image" Target="../media/image6.jpeg"/><Relationship Id="rId4" Type="http://schemas.openxmlformats.org/officeDocument/2006/relationships/image" Target="../media/image2.png"/><Relationship Id="rId9" Type="http://schemas.openxmlformats.org/officeDocument/2006/relationships/image" Target="../media/image5.jpeg"/><Relationship Id="rId14" Type="http://schemas.openxmlformats.org/officeDocument/2006/relationships/image" Target="../media/image10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g"/><Relationship Id="rId4" Type="http://schemas.openxmlformats.org/officeDocument/2006/relationships/image" Target="../media/image4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g"/><Relationship Id="rId4" Type="http://schemas.openxmlformats.org/officeDocument/2006/relationships/image" Target="../media/image4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28.jpeg"/><Relationship Id="rId7" Type="http://schemas.openxmlformats.org/officeDocument/2006/relationships/image" Target="../media/image5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11" Type="http://schemas.openxmlformats.org/officeDocument/2006/relationships/image" Target="../media/image39.jpeg"/><Relationship Id="rId5" Type="http://schemas.openxmlformats.org/officeDocument/2006/relationships/image" Target="../media/image32.png"/><Relationship Id="rId10" Type="http://schemas.openxmlformats.org/officeDocument/2006/relationships/image" Target="../media/image35.jpeg"/><Relationship Id="rId4" Type="http://schemas.openxmlformats.org/officeDocument/2006/relationships/image" Target="../media/image36.jpeg"/><Relationship Id="rId9" Type="http://schemas.openxmlformats.org/officeDocument/2006/relationships/image" Target="../media/image5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eg"/><Relationship Id="rId4" Type="http://schemas.openxmlformats.org/officeDocument/2006/relationships/image" Target="../media/image43.jpe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13.jpeg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13" Type="http://schemas.openxmlformats.org/officeDocument/2006/relationships/image" Target="../media/image35.jpeg"/><Relationship Id="rId18" Type="http://schemas.openxmlformats.org/officeDocument/2006/relationships/image" Target="../media/image40.jpeg"/><Relationship Id="rId3" Type="http://schemas.openxmlformats.org/officeDocument/2006/relationships/image" Target="../media/image27.jpeg"/><Relationship Id="rId7" Type="http://schemas.microsoft.com/office/2007/relationships/hdphoto" Target="../media/hdphoto3.wdp"/><Relationship Id="rId12" Type="http://schemas.openxmlformats.org/officeDocument/2006/relationships/image" Target="../media/image24.jpeg"/><Relationship Id="rId17" Type="http://schemas.openxmlformats.org/officeDocument/2006/relationships/image" Target="../media/image39.jpeg"/><Relationship Id="rId2" Type="http://schemas.openxmlformats.org/officeDocument/2006/relationships/image" Target="../media/image26.jpeg"/><Relationship Id="rId16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34.jpeg"/><Relationship Id="rId5" Type="http://schemas.openxmlformats.org/officeDocument/2006/relationships/image" Target="../media/image29.png"/><Relationship Id="rId15" Type="http://schemas.openxmlformats.org/officeDocument/2006/relationships/image" Target="../media/image37.jpeg"/><Relationship Id="rId10" Type="http://schemas.openxmlformats.org/officeDocument/2006/relationships/image" Target="../media/image33.jpeg"/><Relationship Id="rId19" Type="http://schemas.openxmlformats.org/officeDocument/2006/relationships/image" Target="../media/image41.png"/><Relationship Id="rId4" Type="http://schemas.openxmlformats.org/officeDocument/2006/relationships/image" Target="../media/image28.jpeg"/><Relationship Id="rId9" Type="http://schemas.openxmlformats.org/officeDocument/2006/relationships/image" Target="../media/image32.png"/><Relationship Id="rId14" Type="http://schemas.openxmlformats.org/officeDocument/2006/relationships/image" Target="../media/image3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03"/>
          <a:stretch/>
        </p:blipFill>
        <p:spPr>
          <a:xfrm>
            <a:off x="0" y="0"/>
            <a:ext cx="4655750" cy="282811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3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012"/>
          <a:stretch/>
        </p:blipFill>
        <p:spPr>
          <a:xfrm>
            <a:off x="3925285" y="-9525"/>
            <a:ext cx="5218716" cy="28376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93809" y="6156938"/>
            <a:ext cx="956406" cy="457799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contourClr>
              <a:srgbClr val="FFFFFF"/>
            </a:contourClr>
          </a:sp3d>
        </p:spPr>
      </p:pic>
      <p:sp>
        <p:nvSpPr>
          <p:cNvPr id="22" name="Subtitle 2"/>
          <p:cNvSpPr txBox="1">
            <a:spLocks/>
          </p:cNvSpPr>
          <p:nvPr/>
        </p:nvSpPr>
        <p:spPr>
          <a:xfrm>
            <a:off x="1849823" y="2846231"/>
            <a:ext cx="5486400" cy="58730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1900" b="1" dirty="0">
                <a:solidFill>
                  <a:srgbClr val="0231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FACILITIES MASTER PLAN – VALLEY CAMPUS</a:t>
            </a:r>
          </a:p>
          <a:p>
            <a:pPr>
              <a:spcBef>
                <a:spcPts val="0"/>
              </a:spcBef>
            </a:pPr>
            <a:r>
              <a:rPr lang="en-US" sz="1900" b="1" dirty="0">
                <a:solidFill>
                  <a:srgbClr val="0231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Community Meeting   December 6, 2021</a:t>
            </a:r>
          </a:p>
          <a:p>
            <a:pPr>
              <a:spcBef>
                <a:spcPts val="0"/>
              </a:spcBef>
            </a:pPr>
            <a:endParaRPr lang="en-US" sz="1300" b="1" dirty="0">
              <a:solidFill>
                <a:srgbClr val="02317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99981" y="462308"/>
            <a:ext cx="2096175" cy="2228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8" t="31818" r="2778" b="36364"/>
          <a:stretch/>
        </p:blipFill>
        <p:spPr>
          <a:xfrm>
            <a:off x="7344596" y="6237403"/>
            <a:ext cx="1441928" cy="296867"/>
          </a:xfrm>
          <a:prstGeom prst="rect">
            <a:avLst/>
          </a:prstGeom>
        </p:spPr>
      </p:pic>
      <p:pic>
        <p:nvPicPr>
          <p:cNvPr id="25" name="Picture 8" descr="K:\Trinidad State Junior College\valley campus facility audit 2018\july 19 &amp; 20 2018\DSC_7505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866"/>
          <a:stretch/>
        </p:blipFill>
        <p:spPr bwMode="auto">
          <a:xfrm>
            <a:off x="1598141" y="4735434"/>
            <a:ext cx="1297459" cy="1200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5" descr="K:\Trinidad State Junior College\tsjc-slvec (alamosa)\IMG_1053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35434"/>
            <a:ext cx="1600451" cy="1200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5-Point Star 4"/>
          <p:cNvSpPr/>
          <p:nvPr/>
        </p:nvSpPr>
        <p:spPr>
          <a:xfrm>
            <a:off x="2250102" y="1280431"/>
            <a:ext cx="182880" cy="182880"/>
          </a:xfrm>
          <a:prstGeom prst="star5">
            <a:avLst/>
          </a:prstGeom>
          <a:solidFill>
            <a:srgbClr val="F2C212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5-Point Star 29"/>
          <p:cNvSpPr/>
          <p:nvPr/>
        </p:nvSpPr>
        <p:spPr>
          <a:xfrm>
            <a:off x="6480275" y="1234985"/>
            <a:ext cx="182880" cy="182880"/>
          </a:xfrm>
          <a:prstGeom prst="star5">
            <a:avLst/>
          </a:prstGeom>
          <a:solidFill>
            <a:srgbClr val="F2C212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 descr="K:\Trinidad State Junior College\valley campus facility audit 2018\july 19 &amp; 20 2018\DSC_7432.JPG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7" r="5090"/>
          <a:stretch/>
        </p:blipFill>
        <p:spPr bwMode="auto">
          <a:xfrm>
            <a:off x="-2060" y="3533798"/>
            <a:ext cx="1604641" cy="1202785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TextBox 31"/>
          <p:cNvSpPr txBox="1"/>
          <p:nvPr/>
        </p:nvSpPr>
        <p:spPr>
          <a:xfrm>
            <a:off x="4654296" y="6690360"/>
            <a:ext cx="4489704" cy="182880"/>
          </a:xfrm>
          <a:prstGeom prst="rect">
            <a:avLst/>
          </a:prstGeom>
          <a:solidFill>
            <a:srgbClr val="F2C212"/>
          </a:solidFill>
        </p:spPr>
        <p:txBody>
          <a:bodyPr wrap="square" rtlCol="0">
            <a:spAutoFit/>
          </a:bodyPr>
          <a:lstStyle/>
          <a:p>
            <a:endParaRPr lang="en-US" dirty="0">
              <a:solidFill>
                <a:srgbClr val="F2C212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6668" y="5858246"/>
            <a:ext cx="12453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bg1">
                    <a:lumMod val="75000"/>
                  </a:schemeClr>
                </a:solidFill>
              </a:rPr>
              <a:t>Classrooms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454" y="3023206"/>
            <a:ext cx="831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bg1">
                    <a:lumMod val="75000"/>
                  </a:schemeClr>
                </a:solidFill>
              </a:rPr>
              <a:t>Offices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576581" y="3237245"/>
            <a:ext cx="2303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bg1">
                    <a:lumMod val="75000"/>
                  </a:schemeClr>
                </a:solidFill>
              </a:rPr>
              <a:t>Recreation &amp; Athletics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99858" y="6323617"/>
            <a:ext cx="14655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bg1">
                    <a:lumMod val="75000"/>
                  </a:schemeClr>
                </a:solidFill>
              </a:rPr>
              <a:t>Physical Plant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-98253" y="6089420"/>
            <a:ext cx="25053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bg1">
                    <a:lumMod val="75000"/>
                  </a:schemeClr>
                </a:solidFill>
              </a:rPr>
              <a:t>Other Department Space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394197" y="3237616"/>
            <a:ext cx="22398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bg1">
                    <a:lumMod val="75000"/>
                  </a:schemeClr>
                </a:solidFill>
              </a:rPr>
              <a:t>Teaching Laboratories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4813139" y="3236507"/>
            <a:ext cx="19591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bg1">
                    <a:lumMod val="75000"/>
                  </a:schemeClr>
                </a:solidFill>
              </a:rPr>
              <a:t>Assembly &amp; Exhibit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6709481" y="3236507"/>
            <a:ext cx="17155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bg1">
                    <a:lumMod val="75000"/>
                  </a:schemeClr>
                </a:solidFill>
              </a:rPr>
              <a:t>Learning Center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184502" y="5856734"/>
            <a:ext cx="2445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bg1">
                    <a:lumMod val="75000"/>
                  </a:schemeClr>
                </a:solidFill>
              </a:rPr>
              <a:t>Informal Learning Space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103" y="4727877"/>
            <a:ext cx="2121002" cy="1199692"/>
          </a:xfrm>
          <a:prstGeom prst="rect">
            <a:avLst/>
          </a:prstGeom>
        </p:spPr>
      </p:pic>
      <p:sp>
        <p:nvSpPr>
          <p:cNvPr id="40" name="Subtitle 2"/>
          <p:cNvSpPr txBox="1">
            <a:spLocks/>
          </p:cNvSpPr>
          <p:nvPr/>
        </p:nvSpPr>
        <p:spPr>
          <a:xfrm>
            <a:off x="-38339" y="2104907"/>
            <a:ext cx="3335966" cy="5111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endParaRPr lang="en-US" sz="1400" b="1" dirty="0">
              <a:solidFill>
                <a:srgbClr val="02317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Subtitle 2"/>
          <p:cNvSpPr txBox="1">
            <a:spLocks/>
          </p:cNvSpPr>
          <p:nvPr/>
        </p:nvSpPr>
        <p:spPr>
          <a:xfrm>
            <a:off x="5947026" y="1359388"/>
            <a:ext cx="1071923" cy="2909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1050" b="1" dirty="0">
                <a:solidFill>
                  <a:srgbClr val="0231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Trinidad </a:t>
            </a:r>
          </a:p>
          <a:p>
            <a:pPr>
              <a:spcBef>
                <a:spcPts val="0"/>
              </a:spcBef>
            </a:pPr>
            <a:r>
              <a:rPr lang="en-US" sz="1050" b="1" dirty="0">
                <a:solidFill>
                  <a:srgbClr val="0231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Campus</a:t>
            </a:r>
          </a:p>
        </p:txBody>
      </p:sp>
      <p:sp>
        <p:nvSpPr>
          <p:cNvPr id="42" name="Subtitle 2"/>
          <p:cNvSpPr txBox="1">
            <a:spLocks/>
          </p:cNvSpPr>
          <p:nvPr/>
        </p:nvSpPr>
        <p:spPr>
          <a:xfrm>
            <a:off x="1697612" y="1469544"/>
            <a:ext cx="1071923" cy="2909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1050" b="1" dirty="0">
                <a:solidFill>
                  <a:srgbClr val="0231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Valley </a:t>
            </a:r>
          </a:p>
          <a:p>
            <a:pPr>
              <a:spcBef>
                <a:spcPts val="0"/>
              </a:spcBef>
            </a:pPr>
            <a:r>
              <a:rPr lang="en-US" sz="1050" b="1" dirty="0">
                <a:solidFill>
                  <a:srgbClr val="0231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Campus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8141" y="3535496"/>
            <a:ext cx="1597654" cy="1198240"/>
          </a:xfrm>
          <a:prstGeom prst="rect">
            <a:avLst/>
          </a:prstGeom>
        </p:spPr>
      </p:pic>
      <p:sp>
        <p:nvSpPr>
          <p:cNvPr id="11" name="Flowchart: Connector 10"/>
          <p:cNvSpPr/>
          <p:nvPr/>
        </p:nvSpPr>
        <p:spPr>
          <a:xfrm>
            <a:off x="1800233" y="1139801"/>
            <a:ext cx="914400" cy="914400"/>
          </a:xfrm>
          <a:prstGeom prst="flowChartConnector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1104" y="3589626"/>
            <a:ext cx="4156343" cy="2337944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0382" y="3588114"/>
            <a:ext cx="2010721" cy="1131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4683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Picture 76">
            <a:extLst>
              <a:ext uri="{FF2B5EF4-FFF2-40B4-BE49-F238E27FC236}">
                <a16:creationId xmlns:a16="http://schemas.microsoft.com/office/drawing/2014/main" id="{CC500669-F6B0-4A8A-8506-0960595A911A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22" t="8796" r="24074" b="14157"/>
          <a:stretch/>
        </p:blipFill>
        <p:spPr bwMode="auto">
          <a:xfrm>
            <a:off x="2286000" y="23814"/>
            <a:ext cx="5507037" cy="527101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654296" y="6690360"/>
            <a:ext cx="4489704" cy="182880"/>
          </a:xfrm>
          <a:prstGeom prst="rect">
            <a:avLst/>
          </a:prstGeom>
          <a:solidFill>
            <a:srgbClr val="F2C212"/>
          </a:solidFill>
        </p:spPr>
        <p:txBody>
          <a:bodyPr wrap="square" rtlCol="0">
            <a:spAutoFit/>
          </a:bodyPr>
          <a:lstStyle/>
          <a:p>
            <a:endParaRPr lang="en-US" dirty="0">
              <a:solidFill>
                <a:srgbClr val="F2C212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95400" y="4761"/>
            <a:ext cx="1143000" cy="457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80987" y="1"/>
            <a:ext cx="938213" cy="3657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-4840" y="6151813"/>
            <a:ext cx="38043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bg1">
                    <a:lumMod val="75000"/>
                  </a:schemeClr>
                </a:solidFill>
              </a:rPr>
              <a:t>Offices  Study Lounge  Informal study…</a:t>
            </a:r>
          </a:p>
          <a:p>
            <a:r>
              <a:rPr lang="en-US" i="1" dirty="0">
                <a:solidFill>
                  <a:schemeClr val="bg1">
                    <a:lumMod val="75000"/>
                  </a:schemeClr>
                </a:solidFill>
              </a:rPr>
              <a:t>to see and be seen</a:t>
            </a:r>
          </a:p>
        </p:txBody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4572000" y="5370846"/>
            <a:ext cx="4545874" cy="1127760"/>
          </a:xfrm>
        </p:spPr>
        <p:txBody>
          <a:bodyPr>
            <a:noAutofit/>
          </a:bodyPr>
          <a:lstStyle/>
          <a:p>
            <a:pPr algn="l"/>
            <a:br>
              <a:rPr lang="en-US" sz="3200" b="1" dirty="0">
                <a:solidFill>
                  <a:srgbClr val="023173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600" b="1" dirty="0">
                <a:solidFill>
                  <a:srgbClr val="02317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FMP Project 1B: Phase 2</a:t>
            </a:r>
            <a:br>
              <a:rPr lang="en-US" sz="1600" b="1" dirty="0">
                <a:solidFill>
                  <a:srgbClr val="023173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200" b="1" dirty="0">
                <a:solidFill>
                  <a:srgbClr val="02317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Main Building Addition</a:t>
            </a:r>
            <a:br>
              <a:rPr lang="en-US" sz="3200" b="1" dirty="0">
                <a:solidFill>
                  <a:srgbClr val="023173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b="1" dirty="0">
                <a:solidFill>
                  <a:srgbClr val="02317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Nursing Classrooms, EMT Lab</a:t>
            </a:r>
            <a:br>
              <a:rPr lang="en-US" sz="2400" b="1" dirty="0">
                <a:solidFill>
                  <a:srgbClr val="023173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b="1" dirty="0">
                <a:solidFill>
                  <a:srgbClr val="02317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First Floor </a:t>
            </a:r>
            <a:br>
              <a:rPr lang="en-US" sz="2400" b="1" dirty="0">
                <a:solidFill>
                  <a:srgbClr val="023173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2400" b="1" dirty="0">
              <a:solidFill>
                <a:srgbClr val="02317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3" name="Picture 42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3906" y="5246644"/>
            <a:ext cx="584835" cy="575945"/>
          </a:xfrm>
          <a:prstGeom prst="rect">
            <a:avLst/>
          </a:prstGeom>
        </p:spPr>
      </p:pic>
      <p:sp>
        <p:nvSpPr>
          <p:cNvPr id="80" name="Down Arrow 79"/>
          <p:cNvSpPr/>
          <p:nvPr/>
        </p:nvSpPr>
        <p:spPr>
          <a:xfrm rot="7800000" flipV="1">
            <a:off x="5060643" y="3533768"/>
            <a:ext cx="154940" cy="420370"/>
          </a:xfrm>
          <a:prstGeom prst="downArrow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81" name="Text Box 4121"/>
          <p:cNvSpPr txBox="1"/>
          <p:nvPr/>
        </p:nvSpPr>
        <p:spPr>
          <a:xfrm>
            <a:off x="3774780" y="3510596"/>
            <a:ext cx="1152525" cy="381000"/>
          </a:xfrm>
          <a:prstGeom prst="rect">
            <a:avLst/>
          </a:prstGeom>
          <a:solidFill>
            <a:sysClr val="window" lastClr="FFFFFF"/>
          </a:solidFill>
          <a:ln w="6350"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900" i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New Main Building Entrance</a:t>
            </a:r>
            <a:endParaRPr lang="en-US" sz="12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82" name="Text Box 95"/>
          <p:cNvSpPr txBox="1"/>
          <p:nvPr/>
        </p:nvSpPr>
        <p:spPr>
          <a:xfrm>
            <a:off x="3673105" y="1831223"/>
            <a:ext cx="1397683" cy="461127"/>
          </a:xfrm>
          <a:prstGeom prst="rect">
            <a:avLst/>
          </a:prstGeom>
          <a:solidFill>
            <a:sysClr val="window" lastClr="FFFFFF"/>
          </a:solidFill>
          <a:ln w="6350"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400" i="1" dirty="0">
                <a:effectLst/>
                <a:ea typeface="Calibri" panose="020F0502020204030204" pitchFamily="34" charset="0"/>
              </a:rPr>
              <a:t>New 640 ASF Study Lounge with glass walls</a:t>
            </a:r>
            <a:endParaRPr lang="en-US" sz="1400" dirty="0">
              <a:effectLst/>
              <a:ea typeface="Calibri" panose="020F0502020204030204" pitchFamily="34" charset="0"/>
            </a:endParaRPr>
          </a:p>
        </p:txBody>
      </p:sp>
      <p:sp>
        <p:nvSpPr>
          <p:cNvPr id="83" name="TextBox 89">
            <a:extLst>
              <a:ext uri="{FF2B5EF4-FFF2-40B4-BE49-F238E27FC236}">
                <a16:creationId xmlns:a16="http://schemas.microsoft.com/office/drawing/2014/main" id="{EA92EF49-93B8-4CEE-8628-44B3EEE6772E}"/>
              </a:ext>
            </a:extLst>
          </p:cNvPr>
          <p:cNvSpPr txBox="1"/>
          <p:nvPr/>
        </p:nvSpPr>
        <p:spPr>
          <a:xfrm>
            <a:off x="7582535" y="2086940"/>
            <a:ext cx="13194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400" i="1" kern="1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New SGA Office</a:t>
            </a:r>
            <a:endParaRPr lang="en-US" sz="1400" dirty="0">
              <a:effectLst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400" i="1" kern="1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Suite 640 ASF </a:t>
            </a:r>
            <a:endParaRPr lang="en-US" sz="1400" dirty="0">
              <a:effectLst/>
              <a:ea typeface="Calibri" panose="020F0502020204030204" pitchFamily="34" charset="0"/>
            </a:endParaRPr>
          </a:p>
        </p:txBody>
      </p:sp>
      <p:cxnSp>
        <p:nvCxnSpPr>
          <p:cNvPr id="85" name="Straight Arrow Connector 84"/>
          <p:cNvCxnSpPr/>
          <p:nvPr/>
        </p:nvCxnSpPr>
        <p:spPr>
          <a:xfrm flipH="1" flipV="1">
            <a:off x="7052292" y="1742266"/>
            <a:ext cx="574970" cy="485564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tailEnd type="triangle"/>
          </a:ln>
          <a:effectLst/>
        </p:spPr>
      </p:cxnSp>
      <p:sp>
        <p:nvSpPr>
          <p:cNvPr id="86" name="Oval 3"/>
          <p:cNvSpPr/>
          <p:nvPr/>
        </p:nvSpPr>
        <p:spPr>
          <a:xfrm>
            <a:off x="5612391" y="218483"/>
            <a:ext cx="1274126" cy="457200"/>
          </a:xfrm>
          <a:prstGeom prst="rect">
            <a:avLst/>
          </a:prstGeom>
          <a:solidFill>
            <a:srgbClr val="4F81BD">
              <a:alpha val="61000"/>
            </a:srgbClr>
          </a:solidFill>
          <a:ln w="25400" cap="flat" cmpd="sng" algn="ctr">
            <a:solidFill>
              <a:srgbClr val="FFC000"/>
            </a:solidFill>
            <a:prstDash val="sysDash"/>
          </a:ln>
          <a:effectLst/>
        </p:spPr>
        <p:txBody>
          <a:bodyPr rtlCol="0" anchor="ctr"/>
          <a:lstStyle/>
          <a:p>
            <a:endParaRPr lang="en-US"/>
          </a:p>
        </p:txBody>
      </p:sp>
      <p:cxnSp>
        <p:nvCxnSpPr>
          <p:cNvPr id="87" name="Straight Arrow Connector 86"/>
          <p:cNvCxnSpPr/>
          <p:nvPr/>
        </p:nvCxnSpPr>
        <p:spPr>
          <a:xfrm flipH="1">
            <a:off x="6716041" y="3182133"/>
            <a:ext cx="911221" cy="636311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tailEnd type="triangle"/>
          </a:ln>
          <a:effectLst/>
        </p:spPr>
      </p:cxnSp>
      <p:sp>
        <p:nvSpPr>
          <p:cNvPr id="89" name="TextBox 84">
            <a:extLst>
              <a:ext uri="{FF2B5EF4-FFF2-40B4-BE49-F238E27FC236}">
                <a16:creationId xmlns:a16="http://schemas.microsoft.com/office/drawing/2014/main" id="{3CC1E670-62B4-4354-8C21-B0001AD4A7FF}"/>
              </a:ext>
            </a:extLst>
          </p:cNvPr>
          <p:cNvSpPr txBox="1"/>
          <p:nvPr/>
        </p:nvSpPr>
        <p:spPr>
          <a:xfrm>
            <a:off x="7598722" y="2916089"/>
            <a:ext cx="14690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400" i="1" kern="12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New vending</a:t>
            </a:r>
            <a:endParaRPr lang="en-US" sz="1400" dirty="0">
              <a:effectLst/>
              <a:latin typeface="+mj-lt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400" i="1" kern="12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Lounge 672 ASF</a:t>
            </a:r>
            <a:endParaRPr lang="en-US" sz="1400" dirty="0">
              <a:effectLst/>
              <a:latin typeface="+mj-lt"/>
              <a:ea typeface="Calibri" panose="020F0502020204030204" pitchFamily="34" charset="0"/>
            </a:endParaRPr>
          </a:p>
        </p:txBody>
      </p:sp>
      <p:sp>
        <p:nvSpPr>
          <p:cNvPr id="90" name="TextBox 35"/>
          <p:cNvSpPr txBox="1"/>
          <p:nvPr/>
        </p:nvSpPr>
        <p:spPr>
          <a:xfrm>
            <a:off x="7592986" y="4616956"/>
            <a:ext cx="14748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400" i="1" kern="1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New Testing</a:t>
            </a:r>
            <a:endParaRPr lang="en-US" sz="1400" dirty="0">
              <a:effectLst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400" i="1" kern="1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Center 734 ASF</a:t>
            </a:r>
            <a:endParaRPr lang="en-US" sz="1400" dirty="0">
              <a:effectLst/>
              <a:ea typeface="Calibri" panose="020F0502020204030204" pitchFamily="34" charset="0"/>
            </a:endParaRPr>
          </a:p>
        </p:txBody>
      </p:sp>
      <p:cxnSp>
        <p:nvCxnSpPr>
          <p:cNvPr id="91" name="Straight Arrow Connector 90"/>
          <p:cNvCxnSpPr/>
          <p:nvPr/>
        </p:nvCxnSpPr>
        <p:spPr>
          <a:xfrm flipH="1" flipV="1">
            <a:off x="6716041" y="4831509"/>
            <a:ext cx="911221" cy="19526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tailEnd type="triangle"/>
          </a:ln>
          <a:effectLst/>
        </p:spPr>
      </p:cxnSp>
      <p:cxnSp>
        <p:nvCxnSpPr>
          <p:cNvPr id="35" name="Straight Arrow Connector 34"/>
          <p:cNvCxnSpPr/>
          <p:nvPr/>
        </p:nvCxnSpPr>
        <p:spPr>
          <a:xfrm>
            <a:off x="4805583" y="2193079"/>
            <a:ext cx="879637" cy="34751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tailEnd type="triangle"/>
          </a:ln>
          <a:effectLst/>
        </p:spPr>
      </p:cxnSp>
      <p:sp>
        <p:nvSpPr>
          <p:cNvPr id="30" name="Oval 3"/>
          <p:cNvSpPr/>
          <p:nvPr/>
        </p:nvSpPr>
        <p:spPr>
          <a:xfrm>
            <a:off x="6400742" y="1201952"/>
            <a:ext cx="485775" cy="676275"/>
          </a:xfrm>
          <a:prstGeom prst="rect">
            <a:avLst/>
          </a:prstGeom>
          <a:solidFill>
            <a:srgbClr val="4F81BD">
              <a:alpha val="61000"/>
            </a:srgbClr>
          </a:solidFill>
          <a:ln w="25400" cap="flat" cmpd="sng" algn="ctr">
            <a:solidFill>
              <a:srgbClr val="FFC000"/>
            </a:solidFill>
            <a:prstDash val="sysDash"/>
          </a:ln>
          <a:effectLst/>
        </p:spPr>
        <p:txBody>
          <a:bodyPr rtlCol="0" anchor="ctr"/>
          <a:lstStyle/>
          <a:p>
            <a:endParaRPr lang="en-US"/>
          </a:p>
        </p:txBody>
      </p:sp>
      <p:sp>
        <p:nvSpPr>
          <p:cNvPr id="31" name="TextBox 71">
            <a:extLst>
              <a:ext uri="{FF2B5EF4-FFF2-40B4-BE49-F238E27FC236}">
                <a16:creationId xmlns:a16="http://schemas.microsoft.com/office/drawing/2014/main" id="{35449AC2-7E01-40AE-91A7-720645A08DF0}"/>
              </a:ext>
            </a:extLst>
          </p:cNvPr>
          <p:cNvSpPr txBox="1"/>
          <p:nvPr/>
        </p:nvSpPr>
        <p:spPr>
          <a:xfrm>
            <a:off x="7603720" y="1246088"/>
            <a:ext cx="159465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400" i="1" kern="12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EMS Lab</a:t>
            </a:r>
            <a:endParaRPr lang="en-US" sz="1400" dirty="0">
              <a:effectLst/>
              <a:latin typeface="+mj-lt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400" i="1" kern="12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with Ambulance</a:t>
            </a:r>
            <a:endParaRPr lang="en-US" sz="1400" dirty="0">
              <a:effectLst/>
              <a:latin typeface="+mj-lt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400" i="1" kern="12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Sim 756 ASF </a:t>
            </a:r>
            <a:endParaRPr lang="en-US" sz="1400" dirty="0">
              <a:effectLst/>
              <a:latin typeface="+mj-lt"/>
              <a:ea typeface="Calibri" panose="020F0502020204030204" pitchFamily="34" charset="0"/>
            </a:endParaRPr>
          </a:p>
        </p:txBody>
      </p:sp>
      <p:cxnSp>
        <p:nvCxnSpPr>
          <p:cNvPr id="32" name="Straight Arrow Connector 31"/>
          <p:cNvCxnSpPr/>
          <p:nvPr/>
        </p:nvCxnSpPr>
        <p:spPr>
          <a:xfrm flipH="1">
            <a:off x="6716041" y="1412851"/>
            <a:ext cx="887679" cy="48624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tailEnd type="triangle"/>
          </a:ln>
          <a:effectLst/>
        </p:spPr>
      </p:cxnSp>
      <p:sp>
        <p:nvSpPr>
          <p:cNvPr id="36" name="TextBox 25">
            <a:extLst>
              <a:ext uri="{FF2B5EF4-FFF2-40B4-BE49-F238E27FC236}">
                <a16:creationId xmlns:a16="http://schemas.microsoft.com/office/drawing/2014/main" id="{FA20E3AF-D66D-4500-BC03-B8B2F444106F}"/>
              </a:ext>
            </a:extLst>
          </p:cNvPr>
          <p:cNvSpPr txBox="1"/>
          <p:nvPr/>
        </p:nvSpPr>
        <p:spPr>
          <a:xfrm>
            <a:off x="3673105" y="301350"/>
            <a:ext cx="12542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400" i="1" kern="1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Nursing </a:t>
            </a:r>
            <a:endParaRPr lang="en-US" sz="1400" dirty="0">
              <a:effectLst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400" i="1" kern="1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Classrooms</a:t>
            </a:r>
            <a:endParaRPr lang="en-US" sz="1400" dirty="0">
              <a:effectLst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400" i="1" dirty="0">
                <a:effectLst/>
                <a:ea typeface="Calibri" panose="020F0502020204030204" pitchFamily="34" charset="0"/>
              </a:rPr>
              <a:t>assigned to</a:t>
            </a:r>
            <a:endParaRPr lang="en-US" sz="1400" dirty="0">
              <a:effectLst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400" i="1" dirty="0">
                <a:effectLst/>
                <a:ea typeface="Calibri" panose="020F0502020204030204" pitchFamily="34" charset="0"/>
              </a:rPr>
              <a:t>existing flex</a:t>
            </a:r>
            <a:endParaRPr lang="en-US" sz="1400" dirty="0">
              <a:effectLst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400" i="1" dirty="0">
                <a:effectLst/>
                <a:ea typeface="Calibri" panose="020F0502020204030204" pitchFamily="34" charset="0"/>
              </a:rPr>
              <a:t>classrooms</a:t>
            </a:r>
            <a:endParaRPr lang="en-US" sz="1400" dirty="0">
              <a:effectLst/>
              <a:ea typeface="Calibri" panose="020F0502020204030204" pitchFamily="34" charset="0"/>
            </a:endParaRPr>
          </a:p>
        </p:txBody>
      </p:sp>
      <p:cxnSp>
        <p:nvCxnSpPr>
          <p:cNvPr id="39" name="Straight Arrow Connector 38"/>
          <p:cNvCxnSpPr/>
          <p:nvPr/>
        </p:nvCxnSpPr>
        <p:spPr>
          <a:xfrm flipV="1">
            <a:off x="4630969" y="427992"/>
            <a:ext cx="1465031" cy="247691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tailEnd type="triangle"/>
          </a:ln>
          <a:effectLst/>
        </p:spPr>
      </p:cxn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35" r="25605"/>
          <a:stretch/>
        </p:blipFill>
        <p:spPr>
          <a:xfrm>
            <a:off x="2649661" y="1742266"/>
            <a:ext cx="928534" cy="1897336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1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55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679978"/>
            <a:ext cx="2638425" cy="1763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0721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Picture 76">
            <a:extLst>
              <a:ext uri="{FF2B5EF4-FFF2-40B4-BE49-F238E27FC236}">
                <a16:creationId xmlns:a16="http://schemas.microsoft.com/office/drawing/2014/main" id="{CC500669-F6B0-4A8A-8506-0960595A911A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22" t="8796" r="24074" b="14157"/>
          <a:stretch/>
        </p:blipFill>
        <p:spPr bwMode="auto">
          <a:xfrm>
            <a:off x="2286000" y="23814"/>
            <a:ext cx="5507037" cy="527101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654296" y="6690360"/>
            <a:ext cx="4489704" cy="182880"/>
          </a:xfrm>
          <a:prstGeom prst="rect">
            <a:avLst/>
          </a:prstGeom>
          <a:solidFill>
            <a:srgbClr val="F2C212"/>
          </a:solidFill>
        </p:spPr>
        <p:txBody>
          <a:bodyPr wrap="square" rtlCol="0">
            <a:spAutoFit/>
          </a:bodyPr>
          <a:lstStyle/>
          <a:p>
            <a:endParaRPr lang="en-US" dirty="0">
              <a:solidFill>
                <a:srgbClr val="F2C212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95400" y="4761"/>
            <a:ext cx="1143000" cy="457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80987" y="1"/>
            <a:ext cx="938213" cy="3657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-4840" y="6151813"/>
            <a:ext cx="38043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bg1">
                    <a:lumMod val="75000"/>
                  </a:schemeClr>
                </a:solidFill>
              </a:rPr>
              <a:t>Offices  Study Lounge  Informal study…</a:t>
            </a:r>
          </a:p>
          <a:p>
            <a:r>
              <a:rPr lang="en-US" i="1" dirty="0">
                <a:solidFill>
                  <a:schemeClr val="bg1">
                    <a:lumMod val="75000"/>
                  </a:schemeClr>
                </a:solidFill>
              </a:rPr>
              <a:t>to see and be seen</a:t>
            </a:r>
          </a:p>
        </p:txBody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4572000" y="5370846"/>
            <a:ext cx="4545874" cy="1127760"/>
          </a:xfrm>
        </p:spPr>
        <p:txBody>
          <a:bodyPr>
            <a:noAutofit/>
          </a:bodyPr>
          <a:lstStyle/>
          <a:p>
            <a:pPr algn="l"/>
            <a:br>
              <a:rPr lang="en-US" sz="3200" b="1" dirty="0">
                <a:solidFill>
                  <a:srgbClr val="023173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600" b="1" dirty="0">
                <a:solidFill>
                  <a:srgbClr val="02317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FMP Project 1A: Phase 1</a:t>
            </a:r>
            <a:br>
              <a:rPr lang="en-US" sz="1600" b="1" dirty="0">
                <a:solidFill>
                  <a:srgbClr val="023173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200" b="1" dirty="0">
                <a:solidFill>
                  <a:srgbClr val="02317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Main Building Addition</a:t>
            </a:r>
            <a:br>
              <a:rPr lang="en-US" sz="3200" b="1" dirty="0">
                <a:solidFill>
                  <a:srgbClr val="023173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b="1" dirty="0">
                <a:solidFill>
                  <a:srgbClr val="02317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“One Stop” Student Services</a:t>
            </a:r>
            <a:br>
              <a:rPr lang="en-US" sz="2400" b="1" dirty="0">
                <a:solidFill>
                  <a:srgbClr val="023173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b="1" dirty="0">
                <a:solidFill>
                  <a:srgbClr val="02317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First Floor </a:t>
            </a:r>
            <a:br>
              <a:rPr lang="en-US" sz="2400" b="1" dirty="0">
                <a:solidFill>
                  <a:srgbClr val="023173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2400" b="1" dirty="0">
              <a:solidFill>
                <a:srgbClr val="02317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8" name="Oval 3"/>
          <p:cNvSpPr>
            <a:spLocks noChangeAspect="1"/>
          </p:cNvSpPr>
          <p:nvPr/>
        </p:nvSpPr>
        <p:spPr>
          <a:xfrm>
            <a:off x="5228031" y="2069569"/>
            <a:ext cx="1238644" cy="2350031"/>
          </a:xfrm>
          <a:custGeom>
            <a:avLst/>
            <a:gdLst>
              <a:gd name="connsiteX0" fmla="*/ 0 w 1076325"/>
              <a:gd name="connsiteY0" fmla="*/ 0 h 1905000"/>
              <a:gd name="connsiteX1" fmla="*/ 1076325 w 1076325"/>
              <a:gd name="connsiteY1" fmla="*/ 0 h 1905000"/>
              <a:gd name="connsiteX2" fmla="*/ 1076325 w 1076325"/>
              <a:gd name="connsiteY2" fmla="*/ 1905000 h 1905000"/>
              <a:gd name="connsiteX3" fmla="*/ 0 w 1076325"/>
              <a:gd name="connsiteY3" fmla="*/ 1905000 h 1905000"/>
              <a:gd name="connsiteX4" fmla="*/ 0 w 1076325"/>
              <a:gd name="connsiteY4" fmla="*/ 0 h 1905000"/>
              <a:gd name="connsiteX0" fmla="*/ 304800 w 1381125"/>
              <a:gd name="connsiteY0" fmla="*/ 0 h 1924050"/>
              <a:gd name="connsiteX1" fmla="*/ 1381125 w 1381125"/>
              <a:gd name="connsiteY1" fmla="*/ 0 h 1924050"/>
              <a:gd name="connsiteX2" fmla="*/ 1381125 w 1381125"/>
              <a:gd name="connsiteY2" fmla="*/ 1905000 h 1924050"/>
              <a:gd name="connsiteX3" fmla="*/ 0 w 1381125"/>
              <a:gd name="connsiteY3" fmla="*/ 1924050 h 1924050"/>
              <a:gd name="connsiteX4" fmla="*/ 304800 w 1381125"/>
              <a:gd name="connsiteY4" fmla="*/ 0 h 1924050"/>
              <a:gd name="connsiteX0" fmla="*/ 304800 w 1381125"/>
              <a:gd name="connsiteY0" fmla="*/ 0 h 1924050"/>
              <a:gd name="connsiteX1" fmla="*/ 1381125 w 1381125"/>
              <a:gd name="connsiteY1" fmla="*/ 0 h 1924050"/>
              <a:gd name="connsiteX2" fmla="*/ 1381125 w 1381125"/>
              <a:gd name="connsiteY2" fmla="*/ 1905000 h 1924050"/>
              <a:gd name="connsiteX3" fmla="*/ 0 w 1381125"/>
              <a:gd name="connsiteY3" fmla="*/ 1924050 h 1924050"/>
              <a:gd name="connsiteX4" fmla="*/ 285750 w 1381125"/>
              <a:gd name="connsiteY4" fmla="*/ 1333500 h 1924050"/>
              <a:gd name="connsiteX5" fmla="*/ 304800 w 1381125"/>
              <a:gd name="connsiteY5" fmla="*/ 0 h 1924050"/>
              <a:gd name="connsiteX0" fmla="*/ 304800 w 1381125"/>
              <a:gd name="connsiteY0" fmla="*/ 0 h 1924050"/>
              <a:gd name="connsiteX1" fmla="*/ 1381125 w 1381125"/>
              <a:gd name="connsiteY1" fmla="*/ 0 h 1924050"/>
              <a:gd name="connsiteX2" fmla="*/ 1381125 w 1381125"/>
              <a:gd name="connsiteY2" fmla="*/ 1905000 h 1924050"/>
              <a:gd name="connsiteX3" fmla="*/ 0 w 1381125"/>
              <a:gd name="connsiteY3" fmla="*/ 1924050 h 1924050"/>
              <a:gd name="connsiteX4" fmla="*/ 285750 w 1381125"/>
              <a:gd name="connsiteY4" fmla="*/ 1333500 h 1924050"/>
              <a:gd name="connsiteX5" fmla="*/ 304800 w 1381125"/>
              <a:gd name="connsiteY5" fmla="*/ 0 h 1924050"/>
              <a:gd name="connsiteX0" fmla="*/ 304800 w 1381125"/>
              <a:gd name="connsiteY0" fmla="*/ 0 h 1924050"/>
              <a:gd name="connsiteX1" fmla="*/ 1381125 w 1381125"/>
              <a:gd name="connsiteY1" fmla="*/ 0 h 1924050"/>
              <a:gd name="connsiteX2" fmla="*/ 1381125 w 1381125"/>
              <a:gd name="connsiteY2" fmla="*/ 1905000 h 1924050"/>
              <a:gd name="connsiteX3" fmla="*/ 0 w 1381125"/>
              <a:gd name="connsiteY3" fmla="*/ 1924050 h 1924050"/>
              <a:gd name="connsiteX4" fmla="*/ 152400 w 1381125"/>
              <a:gd name="connsiteY4" fmla="*/ 1619250 h 1924050"/>
              <a:gd name="connsiteX5" fmla="*/ 285750 w 1381125"/>
              <a:gd name="connsiteY5" fmla="*/ 1333500 h 1924050"/>
              <a:gd name="connsiteX6" fmla="*/ 304800 w 1381125"/>
              <a:gd name="connsiteY6" fmla="*/ 0 h 1924050"/>
              <a:gd name="connsiteX0" fmla="*/ 314325 w 1390650"/>
              <a:gd name="connsiteY0" fmla="*/ 0 h 1924050"/>
              <a:gd name="connsiteX1" fmla="*/ 1390650 w 1390650"/>
              <a:gd name="connsiteY1" fmla="*/ 0 h 1924050"/>
              <a:gd name="connsiteX2" fmla="*/ 1390650 w 1390650"/>
              <a:gd name="connsiteY2" fmla="*/ 1905000 h 1924050"/>
              <a:gd name="connsiteX3" fmla="*/ 9525 w 1390650"/>
              <a:gd name="connsiteY3" fmla="*/ 1924050 h 1924050"/>
              <a:gd name="connsiteX4" fmla="*/ 0 w 1390650"/>
              <a:gd name="connsiteY4" fmla="*/ 1647825 h 1924050"/>
              <a:gd name="connsiteX5" fmla="*/ 295275 w 1390650"/>
              <a:gd name="connsiteY5" fmla="*/ 1333500 h 1924050"/>
              <a:gd name="connsiteX6" fmla="*/ 314325 w 1390650"/>
              <a:gd name="connsiteY6" fmla="*/ 0 h 1924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90650" h="1924050">
                <a:moveTo>
                  <a:pt x="314325" y="0"/>
                </a:moveTo>
                <a:lnTo>
                  <a:pt x="1390650" y="0"/>
                </a:lnTo>
                <a:lnTo>
                  <a:pt x="1390650" y="1905000"/>
                </a:lnTo>
                <a:lnTo>
                  <a:pt x="9525" y="1924050"/>
                </a:lnTo>
                <a:lnTo>
                  <a:pt x="0" y="1647825"/>
                </a:lnTo>
                <a:lnTo>
                  <a:pt x="295275" y="1333500"/>
                </a:lnTo>
                <a:lnTo>
                  <a:pt x="314325" y="0"/>
                </a:lnTo>
                <a:close/>
              </a:path>
            </a:pathLst>
          </a:custGeom>
          <a:solidFill>
            <a:srgbClr val="4F81BD">
              <a:alpha val="61000"/>
            </a:srgbClr>
          </a:solidFill>
          <a:ln w="25400" cap="flat" cmpd="sng" algn="ctr">
            <a:solidFill>
              <a:srgbClr val="FFC000"/>
            </a:solidFill>
            <a:prstDash val="sysDash"/>
          </a:ln>
          <a:effectLst/>
        </p:spPr>
        <p:txBody>
          <a:bodyPr rtlCol="0" anchor="ctr"/>
          <a:lstStyle/>
          <a:p>
            <a:endParaRPr lang="en-US"/>
          </a:p>
        </p:txBody>
      </p:sp>
      <p:sp>
        <p:nvSpPr>
          <p:cNvPr id="79" name="Text Box 4099"/>
          <p:cNvSpPr txBox="1"/>
          <p:nvPr/>
        </p:nvSpPr>
        <p:spPr>
          <a:xfrm>
            <a:off x="2452870" y="2069569"/>
            <a:ext cx="2543175" cy="628650"/>
          </a:xfrm>
          <a:prstGeom prst="rect">
            <a:avLst/>
          </a:prstGeom>
          <a:solidFill>
            <a:sysClr val="window" lastClr="FFFFFF"/>
          </a:solidFill>
          <a:ln w="6350"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400" i="1" dirty="0">
                <a:effectLst/>
                <a:ea typeface="Calibri" panose="020F0502020204030204" pitchFamily="34" charset="0"/>
              </a:rPr>
              <a:t>Area purposed for proposed building addition for TSC student services: Welcome Desk reception counter with roll down grille, student services offices, Computer Lab, 2,486 ASF </a:t>
            </a:r>
            <a:endParaRPr lang="en-US" sz="1400" dirty="0">
              <a:effectLst/>
              <a:ea typeface="Calibri" panose="020F0502020204030204" pitchFamily="34" charset="0"/>
            </a:endParaRPr>
          </a:p>
        </p:txBody>
      </p:sp>
      <p:sp>
        <p:nvSpPr>
          <p:cNvPr id="80" name="Down Arrow 79"/>
          <p:cNvSpPr/>
          <p:nvPr/>
        </p:nvSpPr>
        <p:spPr>
          <a:xfrm rot="7800000" flipV="1">
            <a:off x="5060643" y="3533768"/>
            <a:ext cx="154940" cy="420370"/>
          </a:xfrm>
          <a:prstGeom prst="downArrow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81" name="Text Box 4121"/>
          <p:cNvSpPr txBox="1"/>
          <p:nvPr/>
        </p:nvSpPr>
        <p:spPr>
          <a:xfrm>
            <a:off x="3774780" y="3510596"/>
            <a:ext cx="1152525" cy="381000"/>
          </a:xfrm>
          <a:prstGeom prst="rect">
            <a:avLst/>
          </a:prstGeom>
          <a:solidFill>
            <a:sysClr val="window" lastClr="FFFFFF"/>
          </a:solidFill>
          <a:ln w="6350"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900" i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New Main Building Entrance</a:t>
            </a:r>
            <a:endParaRPr lang="en-US" sz="12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82" name="Text Box 95"/>
          <p:cNvSpPr txBox="1"/>
          <p:nvPr/>
        </p:nvSpPr>
        <p:spPr>
          <a:xfrm>
            <a:off x="3740430" y="1217783"/>
            <a:ext cx="1397683" cy="461127"/>
          </a:xfrm>
          <a:prstGeom prst="rect">
            <a:avLst/>
          </a:prstGeom>
          <a:solidFill>
            <a:sysClr val="window" lastClr="FFFFFF"/>
          </a:solidFill>
          <a:ln w="6350"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400" i="1" dirty="0">
                <a:effectLst/>
                <a:ea typeface="Calibri" panose="020F0502020204030204" pitchFamily="34" charset="0"/>
              </a:rPr>
              <a:t>New 640 ASF Study Lounge with glass walls</a:t>
            </a:r>
            <a:endParaRPr lang="en-US" sz="1400" dirty="0">
              <a:effectLst/>
              <a:ea typeface="Calibri" panose="020F0502020204030204" pitchFamily="34" charset="0"/>
            </a:endParaRPr>
          </a:p>
        </p:txBody>
      </p:sp>
      <p:sp>
        <p:nvSpPr>
          <p:cNvPr id="83" name="TextBox 89">
            <a:extLst>
              <a:ext uri="{FF2B5EF4-FFF2-40B4-BE49-F238E27FC236}">
                <a16:creationId xmlns:a16="http://schemas.microsoft.com/office/drawing/2014/main" id="{EA92EF49-93B8-4CEE-8628-44B3EEE6772E}"/>
              </a:ext>
            </a:extLst>
          </p:cNvPr>
          <p:cNvSpPr txBox="1"/>
          <p:nvPr/>
        </p:nvSpPr>
        <p:spPr>
          <a:xfrm>
            <a:off x="7582535" y="2086940"/>
            <a:ext cx="13194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400" i="1" kern="1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New SGA Office</a:t>
            </a:r>
            <a:endParaRPr lang="en-US" sz="1400" dirty="0">
              <a:effectLst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400" i="1" kern="1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Suite 640 ASF </a:t>
            </a:r>
            <a:endParaRPr lang="en-US" sz="1400" dirty="0">
              <a:effectLst/>
              <a:ea typeface="Calibri" panose="020F0502020204030204" pitchFamily="34" charset="0"/>
            </a:endParaRPr>
          </a:p>
        </p:txBody>
      </p:sp>
      <p:sp>
        <p:nvSpPr>
          <p:cNvPr id="84" name="Oval 3"/>
          <p:cNvSpPr/>
          <p:nvPr/>
        </p:nvSpPr>
        <p:spPr>
          <a:xfrm>
            <a:off x="6794182" y="1678910"/>
            <a:ext cx="590550" cy="438150"/>
          </a:xfrm>
          <a:prstGeom prst="rect">
            <a:avLst/>
          </a:prstGeom>
          <a:solidFill>
            <a:srgbClr val="4F81BD">
              <a:alpha val="61000"/>
            </a:srgbClr>
          </a:solidFill>
          <a:ln w="25400" cap="flat" cmpd="sng" algn="ctr">
            <a:solidFill>
              <a:srgbClr val="FFC000"/>
            </a:solidFill>
            <a:prstDash val="sysDash"/>
          </a:ln>
          <a:effectLst/>
        </p:spPr>
        <p:txBody>
          <a:bodyPr rtlCol="0" anchor="ctr"/>
          <a:lstStyle/>
          <a:p>
            <a:endParaRPr lang="en-US"/>
          </a:p>
        </p:txBody>
      </p:sp>
      <p:cxnSp>
        <p:nvCxnSpPr>
          <p:cNvPr id="85" name="Straight Arrow Connector 84"/>
          <p:cNvCxnSpPr>
            <a:stCxn id="83" idx="1"/>
          </p:cNvCxnSpPr>
          <p:nvPr/>
        </p:nvCxnSpPr>
        <p:spPr>
          <a:xfrm flipH="1" flipV="1">
            <a:off x="7063516" y="1994517"/>
            <a:ext cx="519019" cy="354033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tailEnd type="triangle"/>
          </a:ln>
          <a:effectLst/>
        </p:spPr>
      </p:cxnSp>
      <p:sp>
        <p:nvSpPr>
          <p:cNvPr id="86" name="Oval 3"/>
          <p:cNvSpPr/>
          <p:nvPr/>
        </p:nvSpPr>
        <p:spPr>
          <a:xfrm>
            <a:off x="6475063" y="3657599"/>
            <a:ext cx="371773" cy="577703"/>
          </a:xfrm>
          <a:prstGeom prst="rect">
            <a:avLst/>
          </a:prstGeom>
          <a:solidFill>
            <a:srgbClr val="4F81BD">
              <a:alpha val="61000"/>
            </a:srgbClr>
          </a:solidFill>
          <a:ln w="25400" cap="flat" cmpd="sng" algn="ctr">
            <a:solidFill>
              <a:srgbClr val="FFC000"/>
            </a:solidFill>
            <a:prstDash val="sysDash"/>
          </a:ln>
          <a:effectLst/>
        </p:spPr>
        <p:txBody>
          <a:bodyPr rtlCol="0" anchor="ctr"/>
          <a:lstStyle/>
          <a:p>
            <a:endParaRPr lang="en-US"/>
          </a:p>
        </p:txBody>
      </p:sp>
      <p:cxnSp>
        <p:nvCxnSpPr>
          <p:cNvPr id="87" name="Straight Arrow Connector 86"/>
          <p:cNvCxnSpPr/>
          <p:nvPr/>
        </p:nvCxnSpPr>
        <p:spPr>
          <a:xfrm flipH="1">
            <a:off x="6716041" y="3182133"/>
            <a:ext cx="911221" cy="636311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tailEnd type="triangle"/>
          </a:ln>
          <a:effectLst/>
        </p:spPr>
      </p:cxnSp>
      <p:sp>
        <p:nvSpPr>
          <p:cNvPr id="88" name="Oval 3"/>
          <p:cNvSpPr/>
          <p:nvPr/>
        </p:nvSpPr>
        <p:spPr>
          <a:xfrm>
            <a:off x="6503638" y="4359527"/>
            <a:ext cx="333088" cy="702482"/>
          </a:xfrm>
          <a:prstGeom prst="rect">
            <a:avLst/>
          </a:prstGeom>
          <a:solidFill>
            <a:srgbClr val="4F81BD">
              <a:alpha val="61000"/>
            </a:srgbClr>
          </a:solidFill>
          <a:ln w="25400" cap="flat" cmpd="sng" algn="ctr">
            <a:solidFill>
              <a:srgbClr val="FFC000"/>
            </a:solidFill>
            <a:prstDash val="sysDash"/>
          </a:ln>
          <a:effectLst/>
        </p:spPr>
        <p:txBody>
          <a:bodyPr rtlCol="0" anchor="ctr"/>
          <a:lstStyle/>
          <a:p>
            <a:endParaRPr lang="en-US"/>
          </a:p>
        </p:txBody>
      </p:sp>
      <p:sp>
        <p:nvSpPr>
          <p:cNvPr id="89" name="TextBox 84">
            <a:extLst>
              <a:ext uri="{FF2B5EF4-FFF2-40B4-BE49-F238E27FC236}">
                <a16:creationId xmlns:a16="http://schemas.microsoft.com/office/drawing/2014/main" id="{3CC1E670-62B4-4354-8C21-B0001AD4A7FF}"/>
              </a:ext>
            </a:extLst>
          </p:cNvPr>
          <p:cNvSpPr txBox="1"/>
          <p:nvPr/>
        </p:nvSpPr>
        <p:spPr>
          <a:xfrm>
            <a:off x="7598722" y="2916089"/>
            <a:ext cx="14690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400" i="1" kern="12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New vending</a:t>
            </a:r>
            <a:endParaRPr lang="en-US" sz="1400" dirty="0">
              <a:effectLst/>
              <a:latin typeface="+mj-lt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400" i="1" kern="12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Lounge 672 ASF</a:t>
            </a:r>
            <a:endParaRPr lang="en-US" sz="1400" dirty="0">
              <a:effectLst/>
              <a:latin typeface="+mj-lt"/>
              <a:ea typeface="Calibri" panose="020F0502020204030204" pitchFamily="34" charset="0"/>
            </a:endParaRPr>
          </a:p>
        </p:txBody>
      </p:sp>
      <p:sp>
        <p:nvSpPr>
          <p:cNvPr id="90" name="TextBox 35"/>
          <p:cNvSpPr txBox="1"/>
          <p:nvPr/>
        </p:nvSpPr>
        <p:spPr>
          <a:xfrm>
            <a:off x="7592986" y="4616956"/>
            <a:ext cx="14748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400" i="1" kern="1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New Testing</a:t>
            </a:r>
            <a:endParaRPr lang="en-US" sz="1400" dirty="0">
              <a:effectLst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400" i="1" kern="1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Center 734 ASF</a:t>
            </a:r>
            <a:endParaRPr lang="en-US" sz="1400" dirty="0">
              <a:effectLst/>
              <a:ea typeface="Calibri" panose="020F0502020204030204" pitchFamily="34" charset="0"/>
            </a:endParaRPr>
          </a:p>
        </p:txBody>
      </p:sp>
      <p:cxnSp>
        <p:nvCxnSpPr>
          <p:cNvPr id="91" name="Straight Arrow Connector 90"/>
          <p:cNvCxnSpPr/>
          <p:nvPr/>
        </p:nvCxnSpPr>
        <p:spPr>
          <a:xfrm flipH="1" flipV="1">
            <a:off x="6716041" y="4831509"/>
            <a:ext cx="911221" cy="19526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tailEnd type="triangle"/>
          </a:ln>
          <a:effectLst/>
        </p:spPr>
      </p:cxnSp>
      <p:cxnSp>
        <p:nvCxnSpPr>
          <p:cNvPr id="35" name="Straight Arrow Connector 34"/>
          <p:cNvCxnSpPr/>
          <p:nvPr/>
        </p:nvCxnSpPr>
        <p:spPr>
          <a:xfrm>
            <a:off x="4989035" y="1895744"/>
            <a:ext cx="696185" cy="332086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tailEnd type="triangle"/>
          </a:ln>
          <a:effectLst/>
        </p:spPr>
      </p:cxnSp>
      <p:pic>
        <p:nvPicPr>
          <p:cNvPr id="107" name="Picture 10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0" y="9439"/>
            <a:ext cx="9144000" cy="5143500"/>
          </a:xfrm>
          <a:prstGeom prst="rect">
            <a:avLst/>
          </a:prstGeom>
        </p:spPr>
      </p:pic>
      <p:sp>
        <p:nvSpPr>
          <p:cNvPr id="108" name="TextBox 35"/>
          <p:cNvSpPr txBox="1"/>
          <p:nvPr/>
        </p:nvSpPr>
        <p:spPr>
          <a:xfrm>
            <a:off x="-33415" y="5140176"/>
            <a:ext cx="277661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400" i="1" kern="1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Example of two story space, has access to natural lighting. Flex furniture</a:t>
            </a:r>
            <a:r>
              <a:rPr lang="en-US" sz="1400" i="1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lounge. Source: Steelcase.</a:t>
            </a:r>
            <a:endParaRPr lang="en-US" sz="1400" dirty="0">
              <a:effectLst/>
              <a:ea typeface="Calibri" panose="020F0502020204030204" pitchFamily="34" charset="0"/>
            </a:endParaRPr>
          </a:p>
        </p:txBody>
      </p:sp>
      <p:cxnSp>
        <p:nvCxnSpPr>
          <p:cNvPr id="109" name="Straight Arrow Connector 108"/>
          <p:cNvCxnSpPr/>
          <p:nvPr/>
        </p:nvCxnSpPr>
        <p:spPr>
          <a:xfrm>
            <a:off x="2514600" y="1670215"/>
            <a:ext cx="1905000" cy="557615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tailEnd type="triangle"/>
          </a:ln>
          <a:effectLst/>
        </p:spPr>
      </p:cxnSp>
      <p:sp>
        <p:nvSpPr>
          <p:cNvPr id="111" name="TextBox 35"/>
          <p:cNvSpPr txBox="1"/>
          <p:nvPr/>
        </p:nvSpPr>
        <p:spPr>
          <a:xfrm>
            <a:off x="381000" y="1456214"/>
            <a:ext cx="26687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400" i="1" dirty="0">
                <a:solidFill>
                  <a:srgbClr val="000000"/>
                </a:solidFill>
                <a:ea typeface="Calibri" panose="020F0502020204030204" pitchFamily="34" charset="0"/>
              </a:rPr>
              <a:t>Dimensioned letter graphics</a:t>
            </a:r>
            <a:endParaRPr lang="en-US" sz="1400" dirty="0">
              <a:effectLst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06074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>
            <a:extLst>
              <a:ext uri="{FF2B5EF4-FFF2-40B4-BE49-F238E27FC236}">
                <a16:creationId xmlns:a16="http://schemas.microsoft.com/office/drawing/2014/main" id="{CC500669-F6B0-4A8A-8506-0960595A911A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22" t="59737" r="46027" b="13333"/>
          <a:stretch/>
        </p:blipFill>
        <p:spPr bwMode="auto">
          <a:xfrm>
            <a:off x="1744345" y="1828800"/>
            <a:ext cx="5655310" cy="32004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654296" y="6690360"/>
            <a:ext cx="4489704" cy="182880"/>
          </a:xfrm>
          <a:prstGeom prst="rect">
            <a:avLst/>
          </a:prstGeom>
          <a:solidFill>
            <a:srgbClr val="F2C212"/>
          </a:solidFill>
        </p:spPr>
        <p:txBody>
          <a:bodyPr wrap="square" rtlCol="0">
            <a:spAutoFit/>
          </a:bodyPr>
          <a:lstStyle/>
          <a:p>
            <a:endParaRPr lang="en-US" dirty="0">
              <a:solidFill>
                <a:srgbClr val="F2C212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95400" y="4761"/>
            <a:ext cx="1143000" cy="457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80987" y="1"/>
            <a:ext cx="938213" cy="3657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-4840" y="6151813"/>
            <a:ext cx="40990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bg1">
                    <a:lumMod val="75000"/>
                  </a:schemeClr>
                </a:solidFill>
              </a:rPr>
              <a:t>Collaboration space   Teaching Laboratory</a:t>
            </a:r>
          </a:p>
        </p:txBody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4579076" y="5396030"/>
            <a:ext cx="4545874" cy="1127760"/>
          </a:xfrm>
        </p:spPr>
        <p:txBody>
          <a:bodyPr>
            <a:noAutofit/>
          </a:bodyPr>
          <a:lstStyle/>
          <a:p>
            <a:pPr algn="l"/>
            <a:br>
              <a:rPr lang="en-US" sz="3200" b="1" dirty="0">
                <a:solidFill>
                  <a:srgbClr val="023173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600" b="1" dirty="0">
                <a:solidFill>
                  <a:srgbClr val="02317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FMP Project 1A: Phase 1 South Wing</a:t>
            </a:r>
            <a:br>
              <a:rPr lang="en-US" sz="1600" b="1" dirty="0">
                <a:solidFill>
                  <a:srgbClr val="023173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200" b="1" dirty="0">
                <a:solidFill>
                  <a:srgbClr val="02317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Reassign Diesel Shop,</a:t>
            </a:r>
            <a:br>
              <a:rPr lang="en-US" sz="3200" b="1" dirty="0">
                <a:solidFill>
                  <a:srgbClr val="023173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200" b="1" dirty="0">
                <a:solidFill>
                  <a:srgbClr val="02317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Community Makerspace</a:t>
            </a:r>
            <a:br>
              <a:rPr lang="en-US" sz="2400" b="1" dirty="0">
                <a:solidFill>
                  <a:srgbClr val="023173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b="1" dirty="0">
                <a:solidFill>
                  <a:srgbClr val="02317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First Floor </a:t>
            </a:r>
            <a:br>
              <a:rPr lang="en-US" sz="3200" b="1" dirty="0">
                <a:solidFill>
                  <a:srgbClr val="023173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3200" b="1" dirty="0">
              <a:solidFill>
                <a:srgbClr val="02317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3" name="Picture 42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4038600"/>
            <a:ext cx="584835" cy="575945"/>
          </a:xfrm>
          <a:prstGeom prst="rect">
            <a:avLst/>
          </a:prstGeom>
        </p:spPr>
      </p:pic>
      <p:cxnSp>
        <p:nvCxnSpPr>
          <p:cNvPr id="50" name="Straight Arrow Connector 49"/>
          <p:cNvCxnSpPr/>
          <p:nvPr/>
        </p:nvCxnSpPr>
        <p:spPr>
          <a:xfrm flipH="1">
            <a:off x="6298029" y="2020743"/>
            <a:ext cx="747198" cy="1484457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tailEnd type="triangle"/>
          </a:ln>
          <a:effectLst/>
        </p:spPr>
      </p:cxnSp>
      <p:sp>
        <p:nvSpPr>
          <p:cNvPr id="59" name="Down Arrow 58"/>
          <p:cNvSpPr/>
          <p:nvPr/>
        </p:nvSpPr>
        <p:spPr>
          <a:xfrm>
            <a:off x="5787440" y="2188924"/>
            <a:ext cx="228600" cy="53975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pic>
        <p:nvPicPr>
          <p:cNvPr id="60" name="Picture 5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5450" y="0"/>
            <a:ext cx="3638550" cy="2048235"/>
          </a:xfrm>
          <a:prstGeom prst="rect">
            <a:avLst/>
          </a:prstGeom>
        </p:spPr>
      </p:pic>
      <p:sp>
        <p:nvSpPr>
          <p:cNvPr id="63" name="Oval 3"/>
          <p:cNvSpPr/>
          <p:nvPr/>
        </p:nvSpPr>
        <p:spPr>
          <a:xfrm>
            <a:off x="5505450" y="2765679"/>
            <a:ext cx="1362075" cy="1739265"/>
          </a:xfrm>
          <a:custGeom>
            <a:avLst/>
            <a:gdLst>
              <a:gd name="connsiteX0" fmla="*/ 0 w 1297940"/>
              <a:gd name="connsiteY0" fmla="*/ 0 h 1710690"/>
              <a:gd name="connsiteX1" fmla="*/ 1297940 w 1297940"/>
              <a:gd name="connsiteY1" fmla="*/ 0 h 1710690"/>
              <a:gd name="connsiteX2" fmla="*/ 1297940 w 1297940"/>
              <a:gd name="connsiteY2" fmla="*/ 1710690 h 1710690"/>
              <a:gd name="connsiteX3" fmla="*/ 0 w 1297940"/>
              <a:gd name="connsiteY3" fmla="*/ 1710690 h 1710690"/>
              <a:gd name="connsiteX4" fmla="*/ 0 w 1297940"/>
              <a:gd name="connsiteY4" fmla="*/ 0 h 1710690"/>
              <a:gd name="connsiteX0" fmla="*/ 0 w 1297940"/>
              <a:gd name="connsiteY0" fmla="*/ 9525 h 1720215"/>
              <a:gd name="connsiteX1" fmla="*/ 542925 w 1297940"/>
              <a:gd name="connsiteY1" fmla="*/ 0 h 1720215"/>
              <a:gd name="connsiteX2" fmla="*/ 1297940 w 1297940"/>
              <a:gd name="connsiteY2" fmla="*/ 9525 h 1720215"/>
              <a:gd name="connsiteX3" fmla="*/ 1297940 w 1297940"/>
              <a:gd name="connsiteY3" fmla="*/ 1720215 h 1720215"/>
              <a:gd name="connsiteX4" fmla="*/ 0 w 1297940"/>
              <a:gd name="connsiteY4" fmla="*/ 1720215 h 1720215"/>
              <a:gd name="connsiteX5" fmla="*/ 0 w 1297940"/>
              <a:gd name="connsiteY5" fmla="*/ 9525 h 1720215"/>
              <a:gd name="connsiteX0" fmla="*/ 0 w 1297940"/>
              <a:gd name="connsiteY0" fmla="*/ 9525 h 1720215"/>
              <a:gd name="connsiteX1" fmla="*/ 542925 w 1297940"/>
              <a:gd name="connsiteY1" fmla="*/ 0 h 1720215"/>
              <a:gd name="connsiteX2" fmla="*/ 554990 w 1297940"/>
              <a:gd name="connsiteY2" fmla="*/ 495300 h 1720215"/>
              <a:gd name="connsiteX3" fmla="*/ 1297940 w 1297940"/>
              <a:gd name="connsiteY3" fmla="*/ 1720215 h 1720215"/>
              <a:gd name="connsiteX4" fmla="*/ 0 w 1297940"/>
              <a:gd name="connsiteY4" fmla="*/ 1720215 h 1720215"/>
              <a:gd name="connsiteX5" fmla="*/ 0 w 1297940"/>
              <a:gd name="connsiteY5" fmla="*/ 9525 h 1720215"/>
              <a:gd name="connsiteX0" fmla="*/ 0 w 1297940"/>
              <a:gd name="connsiteY0" fmla="*/ 9525 h 1720215"/>
              <a:gd name="connsiteX1" fmla="*/ 542925 w 1297940"/>
              <a:gd name="connsiteY1" fmla="*/ 0 h 1720215"/>
              <a:gd name="connsiteX2" fmla="*/ 554990 w 1297940"/>
              <a:gd name="connsiteY2" fmla="*/ 495300 h 1720215"/>
              <a:gd name="connsiteX3" fmla="*/ 876300 w 1297940"/>
              <a:gd name="connsiteY3" fmla="*/ 1038225 h 1720215"/>
              <a:gd name="connsiteX4" fmla="*/ 1297940 w 1297940"/>
              <a:gd name="connsiteY4" fmla="*/ 1720215 h 1720215"/>
              <a:gd name="connsiteX5" fmla="*/ 0 w 1297940"/>
              <a:gd name="connsiteY5" fmla="*/ 1720215 h 1720215"/>
              <a:gd name="connsiteX6" fmla="*/ 0 w 1297940"/>
              <a:gd name="connsiteY6" fmla="*/ 9525 h 1720215"/>
              <a:gd name="connsiteX0" fmla="*/ 0 w 1333500"/>
              <a:gd name="connsiteY0" fmla="*/ 9525 h 1720215"/>
              <a:gd name="connsiteX1" fmla="*/ 542925 w 1333500"/>
              <a:gd name="connsiteY1" fmla="*/ 0 h 1720215"/>
              <a:gd name="connsiteX2" fmla="*/ 554990 w 1333500"/>
              <a:gd name="connsiteY2" fmla="*/ 495300 h 1720215"/>
              <a:gd name="connsiteX3" fmla="*/ 1333500 w 1333500"/>
              <a:gd name="connsiteY3" fmla="*/ 476250 h 1720215"/>
              <a:gd name="connsiteX4" fmla="*/ 1297940 w 1333500"/>
              <a:gd name="connsiteY4" fmla="*/ 1720215 h 1720215"/>
              <a:gd name="connsiteX5" fmla="*/ 0 w 1333500"/>
              <a:gd name="connsiteY5" fmla="*/ 1720215 h 1720215"/>
              <a:gd name="connsiteX6" fmla="*/ 0 w 1333500"/>
              <a:gd name="connsiteY6" fmla="*/ 9525 h 1720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33500" h="1720215">
                <a:moveTo>
                  <a:pt x="0" y="9525"/>
                </a:moveTo>
                <a:lnTo>
                  <a:pt x="542925" y="0"/>
                </a:lnTo>
                <a:lnTo>
                  <a:pt x="554990" y="495300"/>
                </a:lnTo>
                <a:lnTo>
                  <a:pt x="1333500" y="476250"/>
                </a:lnTo>
                <a:lnTo>
                  <a:pt x="1297940" y="1720215"/>
                </a:lnTo>
                <a:lnTo>
                  <a:pt x="0" y="1720215"/>
                </a:lnTo>
                <a:lnTo>
                  <a:pt x="0" y="9525"/>
                </a:lnTo>
                <a:close/>
              </a:path>
            </a:pathLst>
          </a:custGeom>
          <a:solidFill>
            <a:srgbClr val="4F81BD">
              <a:alpha val="61000"/>
            </a:srgbClr>
          </a:solidFill>
          <a:ln w="25400" cap="flat" cmpd="sng" algn="ctr">
            <a:solidFill>
              <a:srgbClr val="FFC000"/>
            </a:solidFill>
            <a:prstDash val="sysDash"/>
          </a:ln>
          <a:effectLst/>
        </p:spPr>
        <p:txBody>
          <a:bodyPr rtlCol="0" anchor="ctr"/>
          <a:lstStyle/>
          <a:p>
            <a:endParaRPr lang="en-US"/>
          </a:p>
        </p:txBody>
      </p:sp>
      <p:sp>
        <p:nvSpPr>
          <p:cNvPr id="64" name="Oval 3"/>
          <p:cNvSpPr/>
          <p:nvPr/>
        </p:nvSpPr>
        <p:spPr>
          <a:xfrm>
            <a:off x="2102110" y="2755668"/>
            <a:ext cx="1504950" cy="1714500"/>
          </a:xfrm>
          <a:custGeom>
            <a:avLst/>
            <a:gdLst>
              <a:gd name="connsiteX0" fmla="*/ 0 w 1590675"/>
              <a:gd name="connsiteY0" fmla="*/ 0 h 1438275"/>
              <a:gd name="connsiteX1" fmla="*/ 1590675 w 1590675"/>
              <a:gd name="connsiteY1" fmla="*/ 0 h 1438275"/>
              <a:gd name="connsiteX2" fmla="*/ 1590675 w 1590675"/>
              <a:gd name="connsiteY2" fmla="*/ 1438275 h 1438275"/>
              <a:gd name="connsiteX3" fmla="*/ 0 w 1590675"/>
              <a:gd name="connsiteY3" fmla="*/ 1438275 h 1438275"/>
              <a:gd name="connsiteX4" fmla="*/ 0 w 1590675"/>
              <a:gd name="connsiteY4" fmla="*/ 0 h 1438275"/>
              <a:gd name="connsiteX0" fmla="*/ 0 w 1657350"/>
              <a:gd name="connsiteY0" fmla="*/ 0 h 1457325"/>
              <a:gd name="connsiteX1" fmla="*/ 1657350 w 1657350"/>
              <a:gd name="connsiteY1" fmla="*/ 19050 h 1457325"/>
              <a:gd name="connsiteX2" fmla="*/ 1657350 w 1657350"/>
              <a:gd name="connsiteY2" fmla="*/ 1457325 h 1457325"/>
              <a:gd name="connsiteX3" fmla="*/ 66675 w 1657350"/>
              <a:gd name="connsiteY3" fmla="*/ 1457325 h 1457325"/>
              <a:gd name="connsiteX4" fmla="*/ 0 w 1657350"/>
              <a:gd name="connsiteY4" fmla="*/ 0 h 1457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57350" h="1457325">
                <a:moveTo>
                  <a:pt x="0" y="0"/>
                </a:moveTo>
                <a:lnTo>
                  <a:pt x="1657350" y="19050"/>
                </a:lnTo>
                <a:lnTo>
                  <a:pt x="1657350" y="1457325"/>
                </a:lnTo>
                <a:lnTo>
                  <a:pt x="66675" y="1457325"/>
                </a:lnTo>
                <a:lnTo>
                  <a:pt x="0" y="0"/>
                </a:lnTo>
                <a:close/>
              </a:path>
            </a:pathLst>
          </a:custGeom>
          <a:solidFill>
            <a:srgbClr val="4F81BD">
              <a:alpha val="61000"/>
            </a:srgbClr>
          </a:solidFill>
          <a:ln w="25400" cap="flat" cmpd="sng" algn="ctr">
            <a:solidFill>
              <a:srgbClr val="FFC000"/>
            </a:solidFill>
            <a:prstDash val="sysDash"/>
          </a:ln>
          <a:effectLst/>
        </p:spPr>
        <p:txBody>
          <a:bodyPr rtlCol="0" anchor="ctr"/>
          <a:lstStyle/>
          <a:p>
            <a:endParaRPr lang="en-US"/>
          </a:p>
        </p:txBody>
      </p:sp>
      <p:pic>
        <p:nvPicPr>
          <p:cNvPr id="66" name="Picture 65" descr="K:\Trinidad State Junior College\valley campus facility audit 2018\july 19 &amp; 20 2018\DSC_7512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474"/>
          <a:stretch/>
        </p:blipFill>
        <p:spPr bwMode="auto">
          <a:xfrm>
            <a:off x="-733" y="-21452"/>
            <a:ext cx="4745355" cy="204787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35" name="Straight Arrow Connector 34"/>
          <p:cNvCxnSpPr/>
          <p:nvPr/>
        </p:nvCxnSpPr>
        <p:spPr>
          <a:xfrm>
            <a:off x="2514600" y="1670215"/>
            <a:ext cx="362480" cy="1288312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tailEnd type="triangle"/>
          </a:ln>
          <a:effectLst/>
        </p:spPr>
      </p:cxnSp>
      <p:sp>
        <p:nvSpPr>
          <p:cNvPr id="67" name="Oval 66"/>
          <p:cNvSpPr/>
          <p:nvPr/>
        </p:nvSpPr>
        <p:spPr>
          <a:xfrm>
            <a:off x="1714719" y="706187"/>
            <a:ext cx="1314450" cy="990600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69" name="TextBox 90">
            <a:extLst>
              <a:ext uri="{FF2B5EF4-FFF2-40B4-BE49-F238E27FC236}">
                <a16:creationId xmlns:a16="http://schemas.microsoft.com/office/drawing/2014/main" id="{E612C603-C3C8-4FC8-BAFC-9A310D2E6BBB}"/>
              </a:ext>
            </a:extLst>
          </p:cNvPr>
          <p:cNvSpPr txBox="1"/>
          <p:nvPr/>
        </p:nvSpPr>
        <p:spPr>
          <a:xfrm>
            <a:off x="29845" y="2052636"/>
            <a:ext cx="192812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400" i="1" kern="12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After relocation of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400" i="1" dirty="0">
                <a:solidFill>
                  <a:srgbClr val="000000"/>
                </a:solidFill>
                <a:latin typeface="+mj-lt"/>
                <a:ea typeface="Calibri" panose="020F0502020204030204" pitchFamily="34" charset="0"/>
              </a:rPr>
              <a:t>Diesel Program off-campus, reassign space as o</a:t>
            </a:r>
            <a:r>
              <a:rPr lang="en-US" sz="1400" i="1" kern="12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verflow Welding &amp; Future Construction Trades – Research independent fume exhaust systems.</a:t>
            </a:r>
            <a:endParaRPr lang="en-US" sz="1400" dirty="0">
              <a:effectLst/>
              <a:latin typeface="+mj-lt"/>
              <a:ea typeface="Calibri" panose="020F0502020204030204" pitchFamily="34" charset="0"/>
            </a:endParaRPr>
          </a:p>
        </p:txBody>
      </p:sp>
      <p:sp>
        <p:nvSpPr>
          <p:cNvPr id="70" name="Text Box 66"/>
          <p:cNvSpPr txBox="1"/>
          <p:nvPr/>
        </p:nvSpPr>
        <p:spPr>
          <a:xfrm>
            <a:off x="2335660" y="3135763"/>
            <a:ext cx="1104900" cy="923925"/>
          </a:xfrm>
          <a:prstGeom prst="rect">
            <a:avLst/>
          </a:prstGeom>
          <a:solidFill>
            <a:sysClr val="window" lastClr="FFFFFF"/>
          </a:solidFill>
          <a:ln w="6350"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900" i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Implement sound barrier, vibration impact mitigation strategies at interiors (walls, ceilings, floors)</a:t>
            </a:r>
            <a:endParaRPr lang="en-US" sz="120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71" name="TextBox 81">
            <a:extLst>
              <a:ext uri="{FF2B5EF4-FFF2-40B4-BE49-F238E27FC236}">
                <a16:creationId xmlns:a16="http://schemas.microsoft.com/office/drawing/2014/main" id="{877FE361-887B-4118-A813-32D5F1CEEC78}"/>
              </a:ext>
            </a:extLst>
          </p:cNvPr>
          <p:cNvSpPr txBox="1"/>
          <p:nvPr/>
        </p:nvSpPr>
        <p:spPr>
          <a:xfrm>
            <a:off x="2770505" y="4777478"/>
            <a:ext cx="31312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r">
              <a:spcBef>
                <a:spcPts val="0"/>
              </a:spcBef>
              <a:spcAft>
                <a:spcPts val="0"/>
              </a:spcAft>
            </a:pPr>
            <a:r>
              <a:rPr lang="en-US" sz="1400" i="1" kern="1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New Community Makerspace 1,662 ASF </a:t>
            </a:r>
            <a:endParaRPr lang="en-US" sz="1400" dirty="0">
              <a:effectLst/>
              <a:ea typeface="Calibri" panose="020F0502020204030204" pitchFamily="34" charset="0"/>
            </a:endParaRPr>
          </a:p>
        </p:txBody>
      </p:sp>
      <p:cxnSp>
        <p:nvCxnSpPr>
          <p:cNvPr id="72" name="Straight Arrow Connector 71"/>
          <p:cNvCxnSpPr/>
          <p:nvPr/>
        </p:nvCxnSpPr>
        <p:spPr>
          <a:xfrm flipV="1">
            <a:off x="5873165" y="3983660"/>
            <a:ext cx="172720" cy="921269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tailEnd type="triangle"/>
          </a:ln>
          <a:effectLst/>
        </p:spPr>
      </p:cxnSp>
      <p:sp>
        <p:nvSpPr>
          <p:cNvPr id="75" name="TextBox 81">
            <a:extLst>
              <a:ext uri="{FF2B5EF4-FFF2-40B4-BE49-F238E27FC236}">
                <a16:creationId xmlns:a16="http://schemas.microsoft.com/office/drawing/2014/main" id="{877FE361-887B-4118-A813-32D5F1CEEC78}"/>
              </a:ext>
            </a:extLst>
          </p:cNvPr>
          <p:cNvSpPr txBox="1"/>
          <p:nvPr/>
        </p:nvSpPr>
        <p:spPr>
          <a:xfrm>
            <a:off x="7324725" y="2067362"/>
            <a:ext cx="18594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r">
              <a:spcBef>
                <a:spcPts val="0"/>
              </a:spcBef>
              <a:spcAft>
                <a:spcPts val="0"/>
              </a:spcAft>
            </a:pPr>
            <a:r>
              <a:rPr lang="en-US" sz="1400" i="1" kern="1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Makerspace example.</a:t>
            </a:r>
          </a:p>
          <a:p>
            <a:pPr marL="0" marR="0" algn="r">
              <a:spcBef>
                <a:spcPts val="0"/>
              </a:spcBef>
              <a:spcAft>
                <a:spcPts val="0"/>
              </a:spcAft>
            </a:pPr>
            <a:r>
              <a:rPr lang="en-US" sz="1400" i="1" dirty="0">
                <a:solidFill>
                  <a:srgbClr val="000000"/>
                </a:solidFill>
                <a:ea typeface="Calibri" panose="020F0502020204030204" pitchFamily="34" charset="0"/>
              </a:rPr>
              <a:t>Source: Steelcase.</a:t>
            </a:r>
            <a:endParaRPr lang="en-US" sz="1400" dirty="0">
              <a:effectLst/>
              <a:ea typeface="Calibri" panose="020F0502020204030204" pitchFamily="34" charset="0"/>
            </a:endParaRPr>
          </a:p>
        </p:txBody>
      </p:sp>
      <p:sp>
        <p:nvSpPr>
          <p:cNvPr id="76" name="Text Box 71"/>
          <p:cNvSpPr txBox="1"/>
          <p:nvPr/>
        </p:nvSpPr>
        <p:spPr>
          <a:xfrm>
            <a:off x="4301417" y="2148365"/>
            <a:ext cx="1438275" cy="533400"/>
          </a:xfrm>
          <a:prstGeom prst="rect">
            <a:avLst/>
          </a:prstGeom>
          <a:solidFill>
            <a:sysClr val="window" lastClr="FFFFFF"/>
          </a:solidFill>
          <a:ln w="6350"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000" i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New public entry lobby for after hours,</a:t>
            </a:r>
            <a:endParaRPr lang="en-US" sz="120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000" i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new façade, signage</a:t>
            </a:r>
            <a:endParaRPr lang="en-US" sz="120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000" i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 </a:t>
            </a:r>
            <a:endParaRPr lang="en-US" sz="120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000" i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 </a:t>
            </a:r>
            <a:endParaRPr lang="en-US" sz="120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28472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654296" y="6690360"/>
            <a:ext cx="4489704" cy="182880"/>
          </a:xfrm>
          <a:prstGeom prst="rect">
            <a:avLst/>
          </a:prstGeom>
          <a:solidFill>
            <a:srgbClr val="F2C212"/>
          </a:solidFill>
        </p:spPr>
        <p:txBody>
          <a:bodyPr wrap="square" rtlCol="0">
            <a:spAutoFit/>
          </a:bodyPr>
          <a:lstStyle/>
          <a:p>
            <a:endParaRPr lang="en-US" dirty="0">
              <a:solidFill>
                <a:srgbClr val="F2C212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95400" y="4761"/>
            <a:ext cx="1143000" cy="457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80987" y="1"/>
            <a:ext cx="938213" cy="3657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82824" y="6355358"/>
            <a:ext cx="27546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bg1">
                    <a:lumMod val="75000"/>
                  </a:schemeClr>
                </a:solidFill>
              </a:rPr>
              <a:t>Informal Lounge   Assembly</a:t>
            </a:r>
          </a:p>
        </p:txBody>
      </p:sp>
      <p:sp>
        <p:nvSpPr>
          <p:cNvPr id="31" name="Text Box 95"/>
          <p:cNvSpPr txBox="1"/>
          <p:nvPr/>
        </p:nvSpPr>
        <p:spPr>
          <a:xfrm>
            <a:off x="3462599" y="1041428"/>
            <a:ext cx="1152525" cy="1100413"/>
          </a:xfrm>
          <a:prstGeom prst="rect">
            <a:avLst/>
          </a:prstGeom>
          <a:solidFill>
            <a:sysClr val="window" lastClr="FFFFFF"/>
          </a:solidFill>
          <a:ln w="6350"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400" dirty="0">
              <a:effectLst/>
              <a:ea typeface="Calibri" panose="020F0502020204030204" pitchFamily="34" charset="0"/>
            </a:endParaRPr>
          </a:p>
        </p:txBody>
      </p:sp>
      <p:pic>
        <p:nvPicPr>
          <p:cNvPr id="43" name="Picture 42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3337" y="4115644"/>
            <a:ext cx="584835" cy="575945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5C8D3D7A-D872-469A-A271-B74C7515E28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09" t="8983" r="25610" b="12445"/>
          <a:stretch/>
        </p:blipFill>
        <p:spPr>
          <a:xfrm>
            <a:off x="2378550" y="609599"/>
            <a:ext cx="4936650" cy="5053469"/>
          </a:xfrm>
          <a:prstGeom prst="rect">
            <a:avLst/>
          </a:prstGeom>
          <a:ln>
            <a:noFill/>
          </a:ln>
        </p:spPr>
      </p:pic>
      <p:sp>
        <p:nvSpPr>
          <p:cNvPr id="42" name="Oval 3"/>
          <p:cNvSpPr>
            <a:spLocks noChangeAspect="1"/>
          </p:cNvSpPr>
          <p:nvPr/>
        </p:nvSpPr>
        <p:spPr>
          <a:xfrm>
            <a:off x="5083992" y="2541238"/>
            <a:ext cx="1099820" cy="2086645"/>
          </a:xfrm>
          <a:custGeom>
            <a:avLst/>
            <a:gdLst>
              <a:gd name="connsiteX0" fmla="*/ 0 w 1076325"/>
              <a:gd name="connsiteY0" fmla="*/ 0 h 1905000"/>
              <a:gd name="connsiteX1" fmla="*/ 1076325 w 1076325"/>
              <a:gd name="connsiteY1" fmla="*/ 0 h 1905000"/>
              <a:gd name="connsiteX2" fmla="*/ 1076325 w 1076325"/>
              <a:gd name="connsiteY2" fmla="*/ 1905000 h 1905000"/>
              <a:gd name="connsiteX3" fmla="*/ 0 w 1076325"/>
              <a:gd name="connsiteY3" fmla="*/ 1905000 h 1905000"/>
              <a:gd name="connsiteX4" fmla="*/ 0 w 1076325"/>
              <a:gd name="connsiteY4" fmla="*/ 0 h 1905000"/>
              <a:gd name="connsiteX0" fmla="*/ 304800 w 1381125"/>
              <a:gd name="connsiteY0" fmla="*/ 0 h 1924050"/>
              <a:gd name="connsiteX1" fmla="*/ 1381125 w 1381125"/>
              <a:gd name="connsiteY1" fmla="*/ 0 h 1924050"/>
              <a:gd name="connsiteX2" fmla="*/ 1381125 w 1381125"/>
              <a:gd name="connsiteY2" fmla="*/ 1905000 h 1924050"/>
              <a:gd name="connsiteX3" fmla="*/ 0 w 1381125"/>
              <a:gd name="connsiteY3" fmla="*/ 1924050 h 1924050"/>
              <a:gd name="connsiteX4" fmla="*/ 304800 w 1381125"/>
              <a:gd name="connsiteY4" fmla="*/ 0 h 1924050"/>
              <a:gd name="connsiteX0" fmla="*/ 304800 w 1381125"/>
              <a:gd name="connsiteY0" fmla="*/ 0 h 1924050"/>
              <a:gd name="connsiteX1" fmla="*/ 1381125 w 1381125"/>
              <a:gd name="connsiteY1" fmla="*/ 0 h 1924050"/>
              <a:gd name="connsiteX2" fmla="*/ 1381125 w 1381125"/>
              <a:gd name="connsiteY2" fmla="*/ 1905000 h 1924050"/>
              <a:gd name="connsiteX3" fmla="*/ 0 w 1381125"/>
              <a:gd name="connsiteY3" fmla="*/ 1924050 h 1924050"/>
              <a:gd name="connsiteX4" fmla="*/ 285750 w 1381125"/>
              <a:gd name="connsiteY4" fmla="*/ 1333500 h 1924050"/>
              <a:gd name="connsiteX5" fmla="*/ 304800 w 1381125"/>
              <a:gd name="connsiteY5" fmla="*/ 0 h 1924050"/>
              <a:gd name="connsiteX0" fmla="*/ 304800 w 1381125"/>
              <a:gd name="connsiteY0" fmla="*/ 0 h 1924050"/>
              <a:gd name="connsiteX1" fmla="*/ 1381125 w 1381125"/>
              <a:gd name="connsiteY1" fmla="*/ 0 h 1924050"/>
              <a:gd name="connsiteX2" fmla="*/ 1381125 w 1381125"/>
              <a:gd name="connsiteY2" fmla="*/ 1905000 h 1924050"/>
              <a:gd name="connsiteX3" fmla="*/ 0 w 1381125"/>
              <a:gd name="connsiteY3" fmla="*/ 1924050 h 1924050"/>
              <a:gd name="connsiteX4" fmla="*/ 285750 w 1381125"/>
              <a:gd name="connsiteY4" fmla="*/ 1333500 h 1924050"/>
              <a:gd name="connsiteX5" fmla="*/ 304800 w 1381125"/>
              <a:gd name="connsiteY5" fmla="*/ 0 h 1924050"/>
              <a:gd name="connsiteX0" fmla="*/ 304800 w 1381125"/>
              <a:gd name="connsiteY0" fmla="*/ 0 h 1924050"/>
              <a:gd name="connsiteX1" fmla="*/ 1381125 w 1381125"/>
              <a:gd name="connsiteY1" fmla="*/ 0 h 1924050"/>
              <a:gd name="connsiteX2" fmla="*/ 1381125 w 1381125"/>
              <a:gd name="connsiteY2" fmla="*/ 1905000 h 1924050"/>
              <a:gd name="connsiteX3" fmla="*/ 0 w 1381125"/>
              <a:gd name="connsiteY3" fmla="*/ 1924050 h 1924050"/>
              <a:gd name="connsiteX4" fmla="*/ 152400 w 1381125"/>
              <a:gd name="connsiteY4" fmla="*/ 1619250 h 1924050"/>
              <a:gd name="connsiteX5" fmla="*/ 285750 w 1381125"/>
              <a:gd name="connsiteY5" fmla="*/ 1333500 h 1924050"/>
              <a:gd name="connsiteX6" fmla="*/ 304800 w 1381125"/>
              <a:gd name="connsiteY6" fmla="*/ 0 h 1924050"/>
              <a:gd name="connsiteX0" fmla="*/ 314325 w 1390650"/>
              <a:gd name="connsiteY0" fmla="*/ 0 h 1924050"/>
              <a:gd name="connsiteX1" fmla="*/ 1390650 w 1390650"/>
              <a:gd name="connsiteY1" fmla="*/ 0 h 1924050"/>
              <a:gd name="connsiteX2" fmla="*/ 1390650 w 1390650"/>
              <a:gd name="connsiteY2" fmla="*/ 1905000 h 1924050"/>
              <a:gd name="connsiteX3" fmla="*/ 9525 w 1390650"/>
              <a:gd name="connsiteY3" fmla="*/ 1924050 h 1924050"/>
              <a:gd name="connsiteX4" fmla="*/ 0 w 1390650"/>
              <a:gd name="connsiteY4" fmla="*/ 1647825 h 1924050"/>
              <a:gd name="connsiteX5" fmla="*/ 295275 w 1390650"/>
              <a:gd name="connsiteY5" fmla="*/ 1333500 h 1924050"/>
              <a:gd name="connsiteX6" fmla="*/ 314325 w 1390650"/>
              <a:gd name="connsiteY6" fmla="*/ 0 h 1924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90650" h="1924050">
                <a:moveTo>
                  <a:pt x="314325" y="0"/>
                </a:moveTo>
                <a:lnTo>
                  <a:pt x="1390650" y="0"/>
                </a:lnTo>
                <a:lnTo>
                  <a:pt x="1390650" y="1905000"/>
                </a:lnTo>
                <a:lnTo>
                  <a:pt x="9525" y="1924050"/>
                </a:lnTo>
                <a:lnTo>
                  <a:pt x="0" y="1647825"/>
                </a:lnTo>
                <a:lnTo>
                  <a:pt x="295275" y="1333500"/>
                </a:lnTo>
                <a:lnTo>
                  <a:pt x="314325" y="0"/>
                </a:lnTo>
                <a:close/>
              </a:path>
            </a:pathLst>
          </a:custGeom>
          <a:solidFill>
            <a:srgbClr val="4F81BD">
              <a:alpha val="61000"/>
            </a:srgbClr>
          </a:solidFill>
          <a:ln w="25400" cap="flat" cmpd="sng" algn="ctr">
            <a:solidFill>
              <a:srgbClr val="FFC000"/>
            </a:solidFill>
            <a:prstDash val="sysDash"/>
          </a:ln>
          <a:effectLst/>
        </p:spPr>
        <p:txBody>
          <a:bodyPr rtlCol="0" anchor="ctr"/>
          <a:lstStyle/>
          <a:p>
            <a:endParaRPr lang="en-US"/>
          </a:p>
        </p:txBody>
      </p:sp>
      <p:cxnSp>
        <p:nvCxnSpPr>
          <p:cNvPr id="51" name="Straight Arrow Connector 50"/>
          <p:cNvCxnSpPr>
            <a:cxnSpLocks noChangeAspect="1"/>
          </p:cNvCxnSpPr>
          <p:nvPr/>
        </p:nvCxnSpPr>
        <p:spPr>
          <a:xfrm flipH="1" flipV="1">
            <a:off x="5486400" y="3542847"/>
            <a:ext cx="2045018" cy="104084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tailEnd type="triangle"/>
          </a:ln>
          <a:effectLst/>
        </p:spPr>
      </p:cxnSp>
      <p:sp>
        <p:nvSpPr>
          <p:cNvPr id="52" name="Text Box 4123"/>
          <p:cNvSpPr txBox="1"/>
          <p:nvPr/>
        </p:nvSpPr>
        <p:spPr>
          <a:xfrm>
            <a:off x="2915087" y="533012"/>
            <a:ext cx="1895475" cy="476250"/>
          </a:xfrm>
          <a:prstGeom prst="rect">
            <a:avLst/>
          </a:prstGeom>
          <a:solidFill>
            <a:sysClr val="window" lastClr="FFFFFF"/>
          </a:solidFill>
          <a:ln w="6350"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400" i="1" dirty="0">
                <a:effectLst/>
                <a:ea typeface="Calibri" panose="020F0502020204030204" pitchFamily="34" charset="0"/>
              </a:rPr>
              <a:t>Area purposed for new </a:t>
            </a:r>
            <a:endParaRPr lang="en-US" sz="1400" dirty="0">
              <a:effectLst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400" i="1" dirty="0">
                <a:effectLst/>
                <a:ea typeface="Calibri" panose="020F0502020204030204" pitchFamily="34" charset="0"/>
              </a:rPr>
              <a:t>office suite – requires ramp access to address level change. </a:t>
            </a:r>
            <a:endParaRPr lang="en-US" sz="1400" dirty="0">
              <a:effectLst/>
              <a:ea typeface="Calibri" panose="020F0502020204030204" pitchFamily="34" charset="0"/>
            </a:endParaRPr>
          </a:p>
        </p:txBody>
      </p:sp>
      <p:sp>
        <p:nvSpPr>
          <p:cNvPr id="53" name="Text Box 4127"/>
          <p:cNvSpPr txBox="1"/>
          <p:nvPr/>
        </p:nvSpPr>
        <p:spPr>
          <a:xfrm>
            <a:off x="7317558" y="3292563"/>
            <a:ext cx="1657350" cy="476250"/>
          </a:xfrm>
          <a:prstGeom prst="rect">
            <a:avLst/>
          </a:prstGeom>
          <a:solidFill>
            <a:sysClr val="window" lastClr="FFFFFF"/>
          </a:solidFill>
          <a:ln w="6350"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400" i="1" dirty="0">
                <a:effectLst/>
                <a:ea typeface="Calibri" panose="020F0502020204030204" pitchFamily="34" charset="0"/>
              </a:rPr>
              <a:t>Area open to first floor below </a:t>
            </a:r>
            <a:endParaRPr lang="en-US" sz="1400" dirty="0">
              <a:effectLst/>
              <a:ea typeface="Calibri" panose="020F0502020204030204" pitchFamily="34" charset="0"/>
            </a:endParaRPr>
          </a:p>
        </p:txBody>
      </p:sp>
      <p:sp>
        <p:nvSpPr>
          <p:cNvPr id="56" name="Title 1"/>
          <p:cNvSpPr txBox="1">
            <a:spLocks/>
          </p:cNvSpPr>
          <p:nvPr/>
        </p:nvSpPr>
        <p:spPr>
          <a:xfrm>
            <a:off x="4588600" y="5584928"/>
            <a:ext cx="4631599" cy="11277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br>
              <a:rPr lang="en-US" sz="3200" b="1" dirty="0">
                <a:solidFill>
                  <a:srgbClr val="023173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600" b="1" dirty="0">
                <a:solidFill>
                  <a:srgbClr val="02317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FMP Project 1A: Phase 1</a:t>
            </a:r>
            <a:br>
              <a:rPr lang="en-US" sz="1600" b="1" dirty="0">
                <a:solidFill>
                  <a:srgbClr val="023173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200" b="1" dirty="0">
                <a:solidFill>
                  <a:srgbClr val="02317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Main Building Addition</a:t>
            </a:r>
            <a:br>
              <a:rPr lang="en-US" sz="3200" b="1" dirty="0">
                <a:solidFill>
                  <a:srgbClr val="023173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b="1" dirty="0">
                <a:solidFill>
                  <a:srgbClr val="02317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Offices, Assembly, eSports Arena, Second Floor </a:t>
            </a:r>
            <a:br>
              <a:rPr lang="en-US" sz="3200" b="1" dirty="0">
                <a:solidFill>
                  <a:srgbClr val="023173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3200" b="1" dirty="0">
              <a:solidFill>
                <a:srgbClr val="02317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8" name="Picture 5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4818433"/>
            <a:ext cx="584835" cy="575945"/>
          </a:xfrm>
          <a:prstGeom prst="rect">
            <a:avLst/>
          </a:prstGeom>
        </p:spPr>
      </p:pic>
      <p:sp>
        <p:nvSpPr>
          <p:cNvPr id="59" name="Oval 3"/>
          <p:cNvSpPr/>
          <p:nvPr/>
        </p:nvSpPr>
        <p:spPr>
          <a:xfrm>
            <a:off x="4876800" y="4642657"/>
            <a:ext cx="1019175" cy="857250"/>
          </a:xfrm>
          <a:prstGeom prst="rect">
            <a:avLst/>
          </a:prstGeom>
          <a:solidFill>
            <a:srgbClr val="4F81BD">
              <a:alpha val="61000"/>
            </a:srgbClr>
          </a:solidFill>
          <a:ln w="25400" cap="flat" cmpd="sng" algn="ctr">
            <a:solidFill>
              <a:srgbClr val="FFC000"/>
            </a:solidFill>
            <a:prstDash val="sysDash"/>
          </a:ln>
          <a:effectLst/>
        </p:spPr>
        <p:txBody>
          <a:bodyPr rtlCol="0" anchor="ctr"/>
          <a:lstStyle/>
          <a:p>
            <a:endParaRPr lang="en-US"/>
          </a:p>
        </p:txBody>
      </p:sp>
      <p:sp>
        <p:nvSpPr>
          <p:cNvPr id="60" name="Oval 3"/>
          <p:cNvSpPr/>
          <p:nvPr/>
        </p:nvSpPr>
        <p:spPr>
          <a:xfrm>
            <a:off x="4343400" y="4900083"/>
            <a:ext cx="533400" cy="438150"/>
          </a:xfrm>
          <a:prstGeom prst="rect">
            <a:avLst/>
          </a:prstGeom>
          <a:solidFill>
            <a:srgbClr val="4F81BD">
              <a:alpha val="61000"/>
            </a:srgbClr>
          </a:solidFill>
          <a:ln w="25400" cap="flat" cmpd="sng" algn="ctr">
            <a:solidFill>
              <a:srgbClr val="FFC000"/>
            </a:solidFill>
            <a:prstDash val="sysDash"/>
          </a:ln>
          <a:effectLst/>
        </p:spPr>
        <p:txBody>
          <a:bodyPr rtlCol="0" anchor="ctr"/>
          <a:lstStyle/>
          <a:p>
            <a:endParaRPr lang="en-US"/>
          </a:p>
        </p:txBody>
      </p:sp>
      <p:sp>
        <p:nvSpPr>
          <p:cNvPr id="61" name="Text Box 76"/>
          <p:cNvSpPr txBox="1"/>
          <p:nvPr/>
        </p:nvSpPr>
        <p:spPr>
          <a:xfrm>
            <a:off x="379100" y="4297067"/>
            <a:ext cx="2940775" cy="1975599"/>
          </a:xfrm>
          <a:prstGeom prst="rect">
            <a:avLst/>
          </a:prstGeom>
          <a:solidFill>
            <a:sysClr val="window" lastClr="FFFFFF"/>
          </a:solidFill>
          <a:ln w="6350"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400" i="1" dirty="0">
                <a:effectLst/>
                <a:ea typeface="Calibri" panose="020F0502020204030204" pitchFamily="34" charset="0"/>
              </a:rPr>
              <a:t>Repurpose </a:t>
            </a:r>
            <a:r>
              <a:rPr lang="en-US" sz="1400" i="1" dirty="0" err="1">
                <a:effectLst/>
                <a:ea typeface="Calibri" panose="020F0502020204030204" pitchFamily="34" charset="0"/>
              </a:rPr>
              <a:t>TRiO</a:t>
            </a:r>
            <a:r>
              <a:rPr lang="en-US" sz="1400" i="1" dirty="0">
                <a:effectLst/>
                <a:ea typeface="Calibri" panose="020F0502020204030204" pitchFamily="34" charset="0"/>
              </a:rPr>
              <a:t>, Learning Center into new 2,000 ASF approx. assembly area to host large campus events, community events.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400" i="1" dirty="0"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400" i="1" dirty="0">
                <a:effectLst/>
                <a:ea typeface="Calibri" panose="020F0502020204030204" pitchFamily="34" charset="0"/>
              </a:rPr>
              <a:t>Create minimum 1,200 ASF space for </a:t>
            </a:r>
            <a:r>
              <a:rPr lang="en-US" sz="1400" i="1" dirty="0" err="1">
                <a:effectLst/>
                <a:ea typeface="Calibri" panose="020F0502020204030204" pitchFamily="34" charset="0"/>
              </a:rPr>
              <a:t>esports</a:t>
            </a:r>
            <a:r>
              <a:rPr lang="en-US" sz="1400" i="1" dirty="0">
                <a:effectLst/>
                <a:ea typeface="Calibri" panose="020F0502020204030204" pitchFamily="34" charset="0"/>
              </a:rPr>
              <a:t> arena, lounge area in adjacent vacated Testing Center, storage area.</a:t>
            </a:r>
            <a:endParaRPr lang="en-US" sz="1400" dirty="0">
              <a:effectLst/>
              <a:ea typeface="Calibri" panose="020F0502020204030204" pitchFamily="34" charset="0"/>
            </a:endParaRPr>
          </a:p>
        </p:txBody>
      </p:sp>
      <p:cxnSp>
        <p:nvCxnSpPr>
          <p:cNvPr id="62" name="Straight Arrow Connector 61"/>
          <p:cNvCxnSpPr>
            <a:cxnSpLocks noChangeAspect="1"/>
          </p:cNvCxnSpPr>
          <p:nvPr/>
        </p:nvCxnSpPr>
        <p:spPr>
          <a:xfrm>
            <a:off x="3227320" y="4897770"/>
            <a:ext cx="2098777" cy="106819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tailEnd type="triangle"/>
          </a:ln>
          <a:effectLst/>
        </p:spPr>
      </p:cxnSp>
      <p:cxnSp>
        <p:nvCxnSpPr>
          <p:cNvPr id="65" name="Straight Arrow Connector 64"/>
          <p:cNvCxnSpPr/>
          <p:nvPr/>
        </p:nvCxnSpPr>
        <p:spPr>
          <a:xfrm>
            <a:off x="4038861" y="1298540"/>
            <a:ext cx="1687406" cy="194873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6" name="Picture 65" descr="K:\Trinidad State Junior College\valley campus facility audit 2018\july 19 &amp; 20 2018\DSC_7078.JPG"/>
          <p:cNvPicPr preferRelativeResize="0"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72" y="2150614"/>
            <a:ext cx="3210877" cy="2172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Picture 6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3"/>
          <a:stretch/>
        </p:blipFill>
        <p:spPr>
          <a:xfrm>
            <a:off x="6787436" y="0"/>
            <a:ext cx="2365828" cy="1740333"/>
          </a:xfrm>
          <a:prstGeom prst="rect">
            <a:avLst/>
          </a:prstGeom>
        </p:spPr>
      </p:pic>
      <p:sp>
        <p:nvSpPr>
          <p:cNvPr id="68" name="Rectangle 67"/>
          <p:cNvSpPr/>
          <p:nvPr/>
        </p:nvSpPr>
        <p:spPr>
          <a:xfrm>
            <a:off x="6858000" y="1714923"/>
            <a:ext cx="22247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cs typeface="Arial" panose="020B0604020202020204" pitchFamily="34" charset="0"/>
              </a:rPr>
              <a:t>Example of color, reflective surfaces, glass film, texture impacting depth of space, building experience</a:t>
            </a:r>
          </a:p>
        </p:txBody>
      </p:sp>
      <p:cxnSp>
        <p:nvCxnSpPr>
          <p:cNvPr id="70" name="Straight Arrow Connector 69"/>
          <p:cNvCxnSpPr/>
          <p:nvPr/>
        </p:nvCxnSpPr>
        <p:spPr>
          <a:xfrm flipV="1">
            <a:off x="3175690" y="5119158"/>
            <a:ext cx="1374268" cy="39669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31163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Picture 76">
            <a:extLst>
              <a:ext uri="{FF2B5EF4-FFF2-40B4-BE49-F238E27FC236}">
                <a16:creationId xmlns:a16="http://schemas.microsoft.com/office/drawing/2014/main" id="{CC500669-F6B0-4A8A-8506-0960595A911A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22" t="8796" r="24074" b="14157"/>
          <a:stretch/>
        </p:blipFill>
        <p:spPr bwMode="auto">
          <a:xfrm>
            <a:off x="2286000" y="23814"/>
            <a:ext cx="5507037" cy="527101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654296" y="6690360"/>
            <a:ext cx="4489704" cy="182880"/>
          </a:xfrm>
          <a:prstGeom prst="rect">
            <a:avLst/>
          </a:prstGeom>
          <a:solidFill>
            <a:srgbClr val="F2C212"/>
          </a:solidFill>
        </p:spPr>
        <p:txBody>
          <a:bodyPr wrap="square" rtlCol="0">
            <a:spAutoFit/>
          </a:bodyPr>
          <a:lstStyle/>
          <a:p>
            <a:endParaRPr lang="en-US" dirty="0">
              <a:solidFill>
                <a:srgbClr val="F2C212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95400" y="4761"/>
            <a:ext cx="1143000" cy="457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80987" y="1"/>
            <a:ext cx="938213" cy="3657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-4840" y="6151813"/>
            <a:ext cx="38043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bg1">
                    <a:lumMod val="75000"/>
                  </a:schemeClr>
                </a:solidFill>
              </a:rPr>
              <a:t>Offices  Study Lounge  Informal study…</a:t>
            </a:r>
          </a:p>
          <a:p>
            <a:r>
              <a:rPr lang="en-US" i="1" dirty="0">
                <a:solidFill>
                  <a:schemeClr val="bg1">
                    <a:lumMod val="75000"/>
                  </a:schemeClr>
                </a:solidFill>
              </a:rPr>
              <a:t>to see and be seen</a:t>
            </a:r>
          </a:p>
        </p:txBody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4572000" y="5370846"/>
            <a:ext cx="4545874" cy="1127760"/>
          </a:xfrm>
        </p:spPr>
        <p:txBody>
          <a:bodyPr>
            <a:noAutofit/>
          </a:bodyPr>
          <a:lstStyle/>
          <a:p>
            <a:pPr algn="l"/>
            <a:br>
              <a:rPr lang="en-US" sz="3200" b="1" dirty="0">
                <a:solidFill>
                  <a:srgbClr val="023173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600" b="1" dirty="0">
                <a:solidFill>
                  <a:srgbClr val="02317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FMP Project 1B: Phase 2</a:t>
            </a:r>
            <a:br>
              <a:rPr lang="en-US" sz="1600" b="1" dirty="0">
                <a:solidFill>
                  <a:srgbClr val="023173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200" b="1" dirty="0">
                <a:solidFill>
                  <a:srgbClr val="02317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Allied Health Relocation</a:t>
            </a:r>
            <a:br>
              <a:rPr lang="en-US" sz="3200" b="1" dirty="0">
                <a:solidFill>
                  <a:srgbClr val="023173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b="1" dirty="0">
                <a:solidFill>
                  <a:srgbClr val="02317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Nursing Classrooms, EMS Lab</a:t>
            </a:r>
            <a:br>
              <a:rPr lang="en-US" sz="2400" b="1" dirty="0">
                <a:solidFill>
                  <a:srgbClr val="023173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b="1" dirty="0">
                <a:solidFill>
                  <a:srgbClr val="02317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First Floor </a:t>
            </a:r>
            <a:br>
              <a:rPr lang="en-US" sz="2400" b="1" dirty="0">
                <a:solidFill>
                  <a:srgbClr val="023173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2400" b="1" dirty="0">
              <a:solidFill>
                <a:srgbClr val="02317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3" name="Picture 42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3906" y="5246644"/>
            <a:ext cx="584835" cy="575945"/>
          </a:xfrm>
          <a:prstGeom prst="rect">
            <a:avLst/>
          </a:prstGeom>
        </p:spPr>
      </p:pic>
      <p:sp>
        <p:nvSpPr>
          <p:cNvPr id="80" name="Down Arrow 79"/>
          <p:cNvSpPr/>
          <p:nvPr/>
        </p:nvSpPr>
        <p:spPr>
          <a:xfrm rot="7800000" flipV="1">
            <a:off x="5060643" y="3533768"/>
            <a:ext cx="154940" cy="420370"/>
          </a:xfrm>
          <a:prstGeom prst="downArrow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81" name="Text Box 4121"/>
          <p:cNvSpPr txBox="1"/>
          <p:nvPr/>
        </p:nvSpPr>
        <p:spPr>
          <a:xfrm>
            <a:off x="3774780" y="3510596"/>
            <a:ext cx="1152525" cy="381000"/>
          </a:xfrm>
          <a:prstGeom prst="rect">
            <a:avLst/>
          </a:prstGeom>
          <a:solidFill>
            <a:sysClr val="window" lastClr="FFFFFF"/>
          </a:solidFill>
          <a:ln w="6350"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900" i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New Main Building Entrance</a:t>
            </a:r>
            <a:endParaRPr lang="en-US" sz="12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82" name="Text Box 95"/>
          <p:cNvSpPr txBox="1"/>
          <p:nvPr/>
        </p:nvSpPr>
        <p:spPr>
          <a:xfrm>
            <a:off x="3673105" y="1831223"/>
            <a:ext cx="1397683" cy="461127"/>
          </a:xfrm>
          <a:prstGeom prst="rect">
            <a:avLst/>
          </a:prstGeom>
          <a:solidFill>
            <a:sysClr val="window" lastClr="FFFFFF"/>
          </a:solidFill>
          <a:ln w="6350"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400" i="1" dirty="0">
                <a:effectLst/>
                <a:ea typeface="Calibri" panose="020F0502020204030204" pitchFamily="34" charset="0"/>
              </a:rPr>
              <a:t>New 640 ASF Study Lounge with glass walls</a:t>
            </a:r>
            <a:endParaRPr lang="en-US" sz="1400" dirty="0">
              <a:effectLst/>
              <a:ea typeface="Calibri" panose="020F0502020204030204" pitchFamily="34" charset="0"/>
            </a:endParaRPr>
          </a:p>
        </p:txBody>
      </p:sp>
      <p:sp>
        <p:nvSpPr>
          <p:cNvPr id="83" name="TextBox 89">
            <a:extLst>
              <a:ext uri="{FF2B5EF4-FFF2-40B4-BE49-F238E27FC236}">
                <a16:creationId xmlns:a16="http://schemas.microsoft.com/office/drawing/2014/main" id="{EA92EF49-93B8-4CEE-8628-44B3EEE6772E}"/>
              </a:ext>
            </a:extLst>
          </p:cNvPr>
          <p:cNvSpPr txBox="1"/>
          <p:nvPr/>
        </p:nvSpPr>
        <p:spPr>
          <a:xfrm>
            <a:off x="7582535" y="2086940"/>
            <a:ext cx="13194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400" i="1" kern="1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New SGA Office</a:t>
            </a:r>
            <a:endParaRPr lang="en-US" sz="1400" dirty="0">
              <a:effectLst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400" i="1" kern="1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Suite 640 ASF </a:t>
            </a:r>
            <a:endParaRPr lang="en-US" sz="1400" dirty="0">
              <a:effectLst/>
              <a:ea typeface="Calibri" panose="020F0502020204030204" pitchFamily="34" charset="0"/>
            </a:endParaRPr>
          </a:p>
        </p:txBody>
      </p:sp>
      <p:cxnSp>
        <p:nvCxnSpPr>
          <p:cNvPr id="85" name="Straight Arrow Connector 84"/>
          <p:cNvCxnSpPr/>
          <p:nvPr/>
        </p:nvCxnSpPr>
        <p:spPr>
          <a:xfrm flipH="1" flipV="1">
            <a:off x="7052292" y="1742266"/>
            <a:ext cx="574970" cy="485564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tailEnd type="triangle"/>
          </a:ln>
          <a:effectLst/>
        </p:spPr>
      </p:cxnSp>
      <p:sp>
        <p:nvSpPr>
          <p:cNvPr id="86" name="Oval 3"/>
          <p:cNvSpPr/>
          <p:nvPr/>
        </p:nvSpPr>
        <p:spPr>
          <a:xfrm>
            <a:off x="5562600" y="218483"/>
            <a:ext cx="1323917" cy="457200"/>
          </a:xfrm>
          <a:prstGeom prst="rect">
            <a:avLst/>
          </a:prstGeom>
          <a:solidFill>
            <a:srgbClr val="4F81BD">
              <a:alpha val="61000"/>
            </a:srgbClr>
          </a:solidFill>
          <a:ln w="25400" cap="flat" cmpd="sng" algn="ctr">
            <a:solidFill>
              <a:srgbClr val="FFC000"/>
            </a:solidFill>
            <a:prstDash val="sysDash"/>
          </a:ln>
          <a:effectLst/>
        </p:spPr>
        <p:txBody>
          <a:bodyPr rtlCol="0" anchor="ctr"/>
          <a:lstStyle/>
          <a:p>
            <a:endParaRPr lang="en-US"/>
          </a:p>
        </p:txBody>
      </p:sp>
      <p:cxnSp>
        <p:nvCxnSpPr>
          <p:cNvPr id="87" name="Straight Arrow Connector 86"/>
          <p:cNvCxnSpPr/>
          <p:nvPr/>
        </p:nvCxnSpPr>
        <p:spPr>
          <a:xfrm flipH="1">
            <a:off x="6716041" y="3182133"/>
            <a:ext cx="911221" cy="636311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tailEnd type="triangle"/>
          </a:ln>
          <a:effectLst/>
        </p:spPr>
      </p:cxnSp>
      <p:sp>
        <p:nvSpPr>
          <p:cNvPr id="89" name="TextBox 84">
            <a:extLst>
              <a:ext uri="{FF2B5EF4-FFF2-40B4-BE49-F238E27FC236}">
                <a16:creationId xmlns:a16="http://schemas.microsoft.com/office/drawing/2014/main" id="{3CC1E670-62B4-4354-8C21-B0001AD4A7FF}"/>
              </a:ext>
            </a:extLst>
          </p:cNvPr>
          <p:cNvSpPr txBox="1"/>
          <p:nvPr/>
        </p:nvSpPr>
        <p:spPr>
          <a:xfrm>
            <a:off x="7598722" y="2916089"/>
            <a:ext cx="14690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400" i="1" kern="12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New vending</a:t>
            </a:r>
            <a:endParaRPr lang="en-US" sz="1400" dirty="0">
              <a:effectLst/>
              <a:latin typeface="+mj-lt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400" i="1" kern="12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Lounge 672 ASF</a:t>
            </a:r>
            <a:endParaRPr lang="en-US" sz="1400" dirty="0">
              <a:effectLst/>
              <a:latin typeface="+mj-lt"/>
              <a:ea typeface="Calibri" panose="020F0502020204030204" pitchFamily="34" charset="0"/>
            </a:endParaRPr>
          </a:p>
        </p:txBody>
      </p:sp>
      <p:sp>
        <p:nvSpPr>
          <p:cNvPr id="90" name="TextBox 35"/>
          <p:cNvSpPr txBox="1"/>
          <p:nvPr/>
        </p:nvSpPr>
        <p:spPr>
          <a:xfrm>
            <a:off x="7592986" y="4616956"/>
            <a:ext cx="14748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400" i="1" kern="1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New Testing</a:t>
            </a:r>
            <a:endParaRPr lang="en-US" sz="1400" dirty="0">
              <a:effectLst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400" i="1" kern="1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Center 734 ASF</a:t>
            </a:r>
            <a:endParaRPr lang="en-US" sz="1400" dirty="0">
              <a:effectLst/>
              <a:ea typeface="Calibri" panose="020F0502020204030204" pitchFamily="34" charset="0"/>
            </a:endParaRPr>
          </a:p>
        </p:txBody>
      </p:sp>
      <p:cxnSp>
        <p:nvCxnSpPr>
          <p:cNvPr id="91" name="Straight Arrow Connector 90"/>
          <p:cNvCxnSpPr/>
          <p:nvPr/>
        </p:nvCxnSpPr>
        <p:spPr>
          <a:xfrm flipH="1" flipV="1">
            <a:off x="6716041" y="4831509"/>
            <a:ext cx="911221" cy="19526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tailEnd type="triangle"/>
          </a:ln>
          <a:effectLst/>
        </p:spPr>
      </p:cxnSp>
      <p:cxnSp>
        <p:nvCxnSpPr>
          <p:cNvPr id="35" name="Straight Arrow Connector 34"/>
          <p:cNvCxnSpPr/>
          <p:nvPr/>
        </p:nvCxnSpPr>
        <p:spPr>
          <a:xfrm>
            <a:off x="4805583" y="2193079"/>
            <a:ext cx="879637" cy="34751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tailEnd type="triangle"/>
          </a:ln>
          <a:effectLst/>
        </p:spPr>
      </p:cxnSp>
      <p:sp>
        <p:nvSpPr>
          <p:cNvPr id="30" name="Oval 3"/>
          <p:cNvSpPr/>
          <p:nvPr/>
        </p:nvSpPr>
        <p:spPr>
          <a:xfrm>
            <a:off x="6400742" y="1201952"/>
            <a:ext cx="485775" cy="676275"/>
          </a:xfrm>
          <a:prstGeom prst="rect">
            <a:avLst/>
          </a:prstGeom>
          <a:solidFill>
            <a:srgbClr val="4F81BD">
              <a:alpha val="61000"/>
            </a:srgbClr>
          </a:solidFill>
          <a:ln w="25400" cap="flat" cmpd="sng" algn="ctr">
            <a:solidFill>
              <a:srgbClr val="FFC000"/>
            </a:solidFill>
            <a:prstDash val="sysDash"/>
          </a:ln>
          <a:effectLst/>
        </p:spPr>
        <p:txBody>
          <a:bodyPr rtlCol="0" anchor="ctr"/>
          <a:lstStyle/>
          <a:p>
            <a:endParaRPr lang="en-US"/>
          </a:p>
        </p:txBody>
      </p:sp>
      <p:sp>
        <p:nvSpPr>
          <p:cNvPr id="31" name="TextBox 71">
            <a:extLst>
              <a:ext uri="{FF2B5EF4-FFF2-40B4-BE49-F238E27FC236}">
                <a16:creationId xmlns:a16="http://schemas.microsoft.com/office/drawing/2014/main" id="{35449AC2-7E01-40AE-91A7-720645A08DF0}"/>
              </a:ext>
            </a:extLst>
          </p:cNvPr>
          <p:cNvSpPr txBox="1"/>
          <p:nvPr/>
        </p:nvSpPr>
        <p:spPr>
          <a:xfrm>
            <a:off x="7603720" y="1246088"/>
            <a:ext cx="159465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400" i="1" kern="12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EMS Lab</a:t>
            </a:r>
            <a:endParaRPr lang="en-US" sz="1400" dirty="0">
              <a:effectLst/>
              <a:latin typeface="+mj-lt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400" i="1" kern="12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with Ambulance</a:t>
            </a:r>
            <a:endParaRPr lang="en-US" sz="1400" dirty="0">
              <a:effectLst/>
              <a:latin typeface="+mj-lt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400" i="1" kern="12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Sim 756 ASF </a:t>
            </a:r>
            <a:endParaRPr lang="en-US" sz="1400" dirty="0">
              <a:effectLst/>
              <a:latin typeface="+mj-lt"/>
              <a:ea typeface="Calibri" panose="020F0502020204030204" pitchFamily="34" charset="0"/>
            </a:endParaRPr>
          </a:p>
        </p:txBody>
      </p:sp>
      <p:cxnSp>
        <p:nvCxnSpPr>
          <p:cNvPr id="32" name="Straight Arrow Connector 31"/>
          <p:cNvCxnSpPr/>
          <p:nvPr/>
        </p:nvCxnSpPr>
        <p:spPr>
          <a:xfrm flipH="1">
            <a:off x="6716041" y="1412851"/>
            <a:ext cx="887679" cy="48624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tailEnd type="triangle"/>
          </a:ln>
          <a:effectLst/>
        </p:spPr>
      </p:cxnSp>
      <p:sp>
        <p:nvSpPr>
          <p:cNvPr id="36" name="TextBox 25">
            <a:extLst>
              <a:ext uri="{FF2B5EF4-FFF2-40B4-BE49-F238E27FC236}">
                <a16:creationId xmlns:a16="http://schemas.microsoft.com/office/drawing/2014/main" id="{FA20E3AF-D66D-4500-BC03-B8B2F444106F}"/>
              </a:ext>
            </a:extLst>
          </p:cNvPr>
          <p:cNvSpPr txBox="1"/>
          <p:nvPr/>
        </p:nvSpPr>
        <p:spPr>
          <a:xfrm>
            <a:off x="3673105" y="301350"/>
            <a:ext cx="12542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400" i="1" kern="1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Nursing </a:t>
            </a:r>
            <a:endParaRPr lang="en-US" sz="1400" dirty="0">
              <a:effectLst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400" i="1" kern="1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Classrooms</a:t>
            </a:r>
            <a:endParaRPr lang="en-US" sz="1400" dirty="0">
              <a:effectLst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400" i="1" dirty="0">
                <a:effectLst/>
                <a:ea typeface="Calibri" panose="020F0502020204030204" pitchFamily="34" charset="0"/>
              </a:rPr>
              <a:t>assigned to</a:t>
            </a:r>
            <a:endParaRPr lang="en-US" sz="1400" dirty="0">
              <a:effectLst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400" i="1" dirty="0">
                <a:effectLst/>
                <a:ea typeface="Calibri" panose="020F0502020204030204" pitchFamily="34" charset="0"/>
              </a:rPr>
              <a:t>existing flex</a:t>
            </a:r>
            <a:endParaRPr lang="en-US" sz="1400" dirty="0">
              <a:effectLst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400" i="1" dirty="0">
                <a:effectLst/>
                <a:ea typeface="Calibri" panose="020F0502020204030204" pitchFamily="34" charset="0"/>
              </a:rPr>
              <a:t>classrooms</a:t>
            </a:r>
            <a:endParaRPr lang="en-US" sz="1400" dirty="0">
              <a:effectLst/>
              <a:ea typeface="Calibri" panose="020F0502020204030204" pitchFamily="34" charset="0"/>
            </a:endParaRPr>
          </a:p>
        </p:txBody>
      </p:sp>
      <p:cxnSp>
        <p:nvCxnSpPr>
          <p:cNvPr id="39" name="Straight Arrow Connector 38"/>
          <p:cNvCxnSpPr/>
          <p:nvPr/>
        </p:nvCxnSpPr>
        <p:spPr>
          <a:xfrm flipV="1">
            <a:off x="4575244" y="427992"/>
            <a:ext cx="1465031" cy="247691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tailEnd type="triangle"/>
          </a:ln>
          <a:effectLst/>
        </p:spPr>
      </p:cxn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35" r="25605"/>
          <a:stretch/>
        </p:blipFill>
        <p:spPr>
          <a:xfrm>
            <a:off x="2649661" y="1742266"/>
            <a:ext cx="928534" cy="1897336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1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55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679978"/>
            <a:ext cx="2638425" cy="1763653"/>
          </a:xfrm>
          <a:prstGeom prst="rect">
            <a:avLst/>
          </a:prstGeom>
        </p:spPr>
      </p:pic>
      <p:sp>
        <p:nvSpPr>
          <p:cNvPr id="27" name="TextBox 71">
            <a:extLst>
              <a:ext uri="{FF2B5EF4-FFF2-40B4-BE49-F238E27FC236}">
                <a16:creationId xmlns:a16="http://schemas.microsoft.com/office/drawing/2014/main" id="{35449AC2-7E01-40AE-91A7-720645A08DF0}"/>
              </a:ext>
            </a:extLst>
          </p:cNvPr>
          <p:cNvSpPr txBox="1"/>
          <p:nvPr/>
        </p:nvSpPr>
        <p:spPr>
          <a:xfrm>
            <a:off x="-11238" y="3403523"/>
            <a:ext cx="15946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400" i="1" kern="12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Existing EMS Lab, Room 10</a:t>
            </a:r>
            <a:endParaRPr lang="en-US" sz="1400" dirty="0">
              <a:effectLst/>
              <a:latin typeface="+mj-lt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98116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654296" y="6690360"/>
            <a:ext cx="4489704" cy="182880"/>
          </a:xfrm>
          <a:prstGeom prst="rect">
            <a:avLst/>
          </a:prstGeom>
          <a:solidFill>
            <a:srgbClr val="F2C212"/>
          </a:solidFill>
        </p:spPr>
        <p:txBody>
          <a:bodyPr wrap="square" rtlCol="0">
            <a:spAutoFit/>
          </a:bodyPr>
          <a:lstStyle/>
          <a:p>
            <a:endParaRPr lang="en-US" dirty="0">
              <a:solidFill>
                <a:srgbClr val="F2C212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95400" y="4761"/>
            <a:ext cx="1143000" cy="457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80987" y="1"/>
            <a:ext cx="938213" cy="3657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82824" y="6355358"/>
            <a:ext cx="24251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bg1">
                    <a:lumMod val="75000"/>
                  </a:schemeClr>
                </a:solidFill>
              </a:rPr>
              <a:t>Informal Lounge   Office</a:t>
            </a:r>
          </a:p>
        </p:txBody>
      </p:sp>
      <p:sp>
        <p:nvSpPr>
          <p:cNvPr id="31" name="Text Box 95"/>
          <p:cNvSpPr txBox="1"/>
          <p:nvPr/>
        </p:nvSpPr>
        <p:spPr>
          <a:xfrm>
            <a:off x="3462599" y="1041428"/>
            <a:ext cx="1152525" cy="1100413"/>
          </a:xfrm>
          <a:prstGeom prst="rect">
            <a:avLst/>
          </a:prstGeom>
          <a:solidFill>
            <a:sysClr val="window" lastClr="FFFFFF"/>
          </a:solidFill>
          <a:ln w="6350"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400" dirty="0">
              <a:effectLst/>
              <a:ea typeface="Calibri" panose="020F0502020204030204" pitchFamily="34" charset="0"/>
            </a:endParaRPr>
          </a:p>
        </p:txBody>
      </p:sp>
      <p:pic>
        <p:nvPicPr>
          <p:cNvPr id="43" name="Picture 42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3337" y="4115644"/>
            <a:ext cx="584835" cy="575945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5C8D3D7A-D872-469A-A271-B74C7515E28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09" t="8983" r="25610" b="12445"/>
          <a:stretch/>
        </p:blipFill>
        <p:spPr>
          <a:xfrm>
            <a:off x="2380908" y="0"/>
            <a:ext cx="4936650" cy="5053469"/>
          </a:xfrm>
          <a:prstGeom prst="rect">
            <a:avLst/>
          </a:prstGeom>
          <a:ln>
            <a:noFill/>
          </a:ln>
        </p:spPr>
      </p:pic>
      <p:cxnSp>
        <p:nvCxnSpPr>
          <p:cNvPr id="51" name="Straight Arrow Connector 50"/>
          <p:cNvCxnSpPr>
            <a:cxnSpLocks noChangeAspect="1"/>
          </p:cNvCxnSpPr>
          <p:nvPr/>
        </p:nvCxnSpPr>
        <p:spPr>
          <a:xfrm flipH="1" flipV="1">
            <a:off x="5365620" y="3264262"/>
            <a:ext cx="2064070" cy="105054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tailEnd type="triangle"/>
          </a:ln>
          <a:effectLst/>
        </p:spPr>
      </p:cxnSp>
      <p:sp>
        <p:nvSpPr>
          <p:cNvPr id="52" name="Text Box 4123"/>
          <p:cNvSpPr txBox="1"/>
          <p:nvPr/>
        </p:nvSpPr>
        <p:spPr>
          <a:xfrm>
            <a:off x="2880245" y="2679105"/>
            <a:ext cx="1895475" cy="476250"/>
          </a:xfrm>
          <a:prstGeom prst="rect">
            <a:avLst/>
          </a:prstGeom>
          <a:solidFill>
            <a:sysClr val="window" lastClr="FFFFFF"/>
          </a:solidFill>
          <a:ln w="6350"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400" i="1" dirty="0">
                <a:effectLst/>
                <a:ea typeface="Calibri" panose="020F0502020204030204" pitchFamily="34" charset="0"/>
              </a:rPr>
              <a:t>Area purposed for new </a:t>
            </a:r>
            <a:endParaRPr lang="en-US" sz="1400" dirty="0">
              <a:effectLst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400" i="1" dirty="0">
                <a:effectLst/>
                <a:ea typeface="Calibri" panose="020F0502020204030204" pitchFamily="34" charset="0"/>
              </a:rPr>
              <a:t>office suite – requires ramp access to address level change. </a:t>
            </a:r>
            <a:endParaRPr lang="en-US" sz="1400" dirty="0">
              <a:effectLst/>
              <a:ea typeface="Calibri" panose="020F0502020204030204" pitchFamily="34" charset="0"/>
            </a:endParaRPr>
          </a:p>
        </p:txBody>
      </p:sp>
      <p:sp>
        <p:nvSpPr>
          <p:cNvPr id="53" name="Text Box 4127"/>
          <p:cNvSpPr txBox="1"/>
          <p:nvPr/>
        </p:nvSpPr>
        <p:spPr>
          <a:xfrm>
            <a:off x="7294934" y="3252867"/>
            <a:ext cx="1657350" cy="476250"/>
          </a:xfrm>
          <a:prstGeom prst="rect">
            <a:avLst/>
          </a:prstGeom>
          <a:solidFill>
            <a:sysClr val="window" lastClr="FFFFFF"/>
          </a:solidFill>
          <a:ln w="6350"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400" i="1" dirty="0">
                <a:effectLst/>
                <a:ea typeface="Calibri" panose="020F0502020204030204" pitchFamily="34" charset="0"/>
              </a:rPr>
              <a:t>Area open to first floor below </a:t>
            </a:r>
            <a:endParaRPr lang="en-US" sz="1400" dirty="0">
              <a:effectLst/>
              <a:ea typeface="Calibri" panose="020F0502020204030204" pitchFamily="34" charset="0"/>
            </a:endParaRPr>
          </a:p>
        </p:txBody>
      </p:sp>
      <p:pic>
        <p:nvPicPr>
          <p:cNvPr id="58" name="Picture 5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4818433"/>
            <a:ext cx="584835" cy="575945"/>
          </a:xfrm>
          <a:prstGeom prst="rect">
            <a:avLst/>
          </a:prstGeom>
        </p:spPr>
      </p:pic>
      <p:sp>
        <p:nvSpPr>
          <p:cNvPr id="60" name="Oval 3"/>
          <p:cNvSpPr/>
          <p:nvPr/>
        </p:nvSpPr>
        <p:spPr>
          <a:xfrm>
            <a:off x="5016129" y="694214"/>
            <a:ext cx="470272" cy="829785"/>
          </a:xfrm>
          <a:prstGeom prst="rect">
            <a:avLst/>
          </a:prstGeom>
          <a:solidFill>
            <a:srgbClr val="4F81BD">
              <a:alpha val="61000"/>
            </a:srgbClr>
          </a:solidFill>
          <a:ln w="25400" cap="flat" cmpd="sng" algn="ctr">
            <a:solidFill>
              <a:srgbClr val="FFC000"/>
            </a:solidFill>
            <a:prstDash val="sysDash"/>
          </a:ln>
          <a:effectLst/>
        </p:spPr>
        <p:txBody>
          <a:bodyPr rtlCol="0" anchor="ctr"/>
          <a:lstStyle/>
          <a:p>
            <a:endParaRPr lang="en-US"/>
          </a:p>
        </p:txBody>
      </p:sp>
      <p:cxnSp>
        <p:nvCxnSpPr>
          <p:cNvPr id="65" name="Straight Arrow Connector 64"/>
          <p:cNvCxnSpPr/>
          <p:nvPr/>
        </p:nvCxnSpPr>
        <p:spPr>
          <a:xfrm flipV="1">
            <a:off x="4615124" y="2992229"/>
            <a:ext cx="1161708" cy="5085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itle 1"/>
          <p:cNvSpPr>
            <a:spLocks noGrp="1"/>
          </p:cNvSpPr>
          <p:nvPr>
            <p:ph type="title"/>
          </p:nvPr>
        </p:nvSpPr>
        <p:spPr>
          <a:xfrm>
            <a:off x="4626211" y="5340546"/>
            <a:ext cx="4545874" cy="1127760"/>
          </a:xfrm>
        </p:spPr>
        <p:txBody>
          <a:bodyPr>
            <a:noAutofit/>
          </a:bodyPr>
          <a:lstStyle/>
          <a:p>
            <a:pPr algn="l"/>
            <a:br>
              <a:rPr lang="en-US" sz="3200" b="1" dirty="0">
                <a:solidFill>
                  <a:srgbClr val="023173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600" b="1" dirty="0">
                <a:solidFill>
                  <a:srgbClr val="02317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FMP Project 1B: Phase 2</a:t>
            </a:r>
            <a:br>
              <a:rPr lang="en-US" sz="1600" b="1" dirty="0">
                <a:solidFill>
                  <a:srgbClr val="023173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200" b="1" dirty="0">
                <a:solidFill>
                  <a:srgbClr val="02317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Allied Health Relocation</a:t>
            </a:r>
            <a:br>
              <a:rPr lang="en-US" sz="3200" b="1" dirty="0">
                <a:solidFill>
                  <a:srgbClr val="023173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b="1" dirty="0">
                <a:solidFill>
                  <a:srgbClr val="02317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Dental Assisting, Nurse Aide, Nursing Sim Labs - Second Floor </a:t>
            </a:r>
            <a:br>
              <a:rPr lang="en-US" sz="2400" b="1" dirty="0">
                <a:solidFill>
                  <a:srgbClr val="023173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2400" b="1" dirty="0">
              <a:solidFill>
                <a:srgbClr val="02317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Oval 3"/>
          <p:cNvSpPr/>
          <p:nvPr/>
        </p:nvSpPr>
        <p:spPr>
          <a:xfrm>
            <a:off x="5541696" y="694214"/>
            <a:ext cx="470272" cy="829785"/>
          </a:xfrm>
          <a:prstGeom prst="rect">
            <a:avLst/>
          </a:prstGeom>
          <a:solidFill>
            <a:srgbClr val="4F81BD">
              <a:alpha val="61000"/>
            </a:srgbClr>
          </a:solidFill>
          <a:ln w="25400" cap="flat" cmpd="sng" algn="ctr">
            <a:solidFill>
              <a:srgbClr val="FFC000"/>
            </a:solidFill>
            <a:prstDash val="sysDash"/>
          </a:ln>
          <a:effectLst/>
        </p:spPr>
        <p:txBody>
          <a:bodyPr rtlCol="0" anchor="ctr"/>
          <a:lstStyle/>
          <a:p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551F33F-540A-4CFB-8E94-CDB7BC9612D6}"/>
              </a:ext>
            </a:extLst>
          </p:cNvPr>
          <p:cNvSpPr/>
          <p:nvPr/>
        </p:nvSpPr>
        <p:spPr>
          <a:xfrm>
            <a:off x="6232679" y="1086898"/>
            <a:ext cx="372413" cy="1113376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12A21F5-CE5B-40D2-A39B-6FF4451586CF}"/>
              </a:ext>
            </a:extLst>
          </p:cNvPr>
          <p:cNvSpPr/>
          <p:nvPr/>
        </p:nvSpPr>
        <p:spPr>
          <a:xfrm>
            <a:off x="6558300" y="1447800"/>
            <a:ext cx="153721" cy="291243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075BF08-1756-4F6E-B86E-8E916A5CB070}"/>
              </a:ext>
            </a:extLst>
          </p:cNvPr>
          <p:cNvSpPr/>
          <p:nvPr/>
        </p:nvSpPr>
        <p:spPr>
          <a:xfrm>
            <a:off x="6011968" y="1086898"/>
            <a:ext cx="228981" cy="559666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/>
          </a:p>
        </p:txBody>
      </p:sp>
      <p:sp>
        <p:nvSpPr>
          <p:cNvPr id="32" name="TextBox 63"/>
          <p:cNvSpPr txBox="1"/>
          <p:nvPr/>
        </p:nvSpPr>
        <p:spPr>
          <a:xfrm>
            <a:off x="2636845" y="1038224"/>
            <a:ext cx="113005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400" i="1" kern="12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New Dental </a:t>
            </a:r>
            <a:endParaRPr lang="en-US" sz="1400" dirty="0">
              <a:effectLst/>
              <a:latin typeface="+mj-lt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400" i="1" kern="12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Assisting Lab</a:t>
            </a:r>
            <a:endParaRPr lang="en-US" sz="1400" dirty="0">
              <a:effectLst/>
              <a:latin typeface="+mj-lt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400" i="1" kern="12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1,073 ASF</a:t>
            </a:r>
            <a:endParaRPr lang="en-US" sz="1400" dirty="0">
              <a:effectLst/>
              <a:latin typeface="+mj-lt"/>
              <a:ea typeface="Calibri" panose="020F0502020204030204" pitchFamily="34" charset="0"/>
            </a:endParaRPr>
          </a:p>
        </p:txBody>
      </p:sp>
      <p:cxnSp>
        <p:nvCxnSpPr>
          <p:cNvPr id="33" name="Straight Arrow Connector 32"/>
          <p:cNvCxnSpPr/>
          <p:nvPr/>
        </p:nvCxnSpPr>
        <p:spPr>
          <a:xfrm>
            <a:off x="3719521" y="1404746"/>
            <a:ext cx="1444774" cy="1735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25">
            <a:extLst>
              <a:ext uri="{FF2B5EF4-FFF2-40B4-BE49-F238E27FC236}">
                <a16:creationId xmlns:a16="http://schemas.microsoft.com/office/drawing/2014/main" id="{FA20E3AF-D66D-4500-BC03-B8B2F444106F}"/>
              </a:ext>
            </a:extLst>
          </p:cNvPr>
          <p:cNvSpPr txBox="1"/>
          <p:nvPr/>
        </p:nvSpPr>
        <p:spPr>
          <a:xfrm>
            <a:off x="6807349" y="381000"/>
            <a:ext cx="15918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400" i="1" kern="12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New Nurse </a:t>
            </a:r>
            <a:endParaRPr lang="en-US" sz="1400" dirty="0">
              <a:effectLst/>
              <a:latin typeface="+mj-lt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400" i="1" kern="12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Aide Lab 1,185 ASF</a:t>
            </a:r>
            <a:endParaRPr lang="en-US" sz="1400" dirty="0">
              <a:effectLst/>
              <a:latin typeface="+mj-lt"/>
              <a:ea typeface="Calibri" panose="020F0502020204030204" pitchFamily="34" charset="0"/>
            </a:endParaRPr>
          </a:p>
        </p:txBody>
      </p:sp>
      <p:sp>
        <p:nvSpPr>
          <p:cNvPr id="36" name="Text Box 4127"/>
          <p:cNvSpPr txBox="1"/>
          <p:nvPr/>
        </p:nvSpPr>
        <p:spPr>
          <a:xfrm>
            <a:off x="2581644" y="1943134"/>
            <a:ext cx="1657350" cy="476250"/>
          </a:xfrm>
          <a:prstGeom prst="rect">
            <a:avLst/>
          </a:prstGeom>
          <a:solidFill>
            <a:sysClr val="window" lastClr="FFFFFF"/>
          </a:solidFill>
          <a:ln w="6350"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400" i="1" dirty="0">
                <a:effectLst/>
                <a:ea typeface="Calibri" panose="020F0502020204030204" pitchFamily="34" charset="0"/>
              </a:rPr>
              <a:t>Area assigned to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400" i="1" dirty="0">
                <a:ea typeface="Calibri" panose="020F0502020204030204" pitchFamily="34" charset="0"/>
              </a:rPr>
              <a:t>Future Nursing Lab</a:t>
            </a:r>
            <a:endParaRPr lang="en-US" sz="1400" dirty="0">
              <a:effectLst/>
              <a:ea typeface="Calibri" panose="020F0502020204030204" pitchFamily="34" charset="0"/>
            </a:endParaRPr>
          </a:p>
        </p:txBody>
      </p:sp>
      <p:cxnSp>
        <p:nvCxnSpPr>
          <p:cNvPr id="38" name="Straight Arrow Connector 37"/>
          <p:cNvCxnSpPr/>
          <p:nvPr/>
        </p:nvCxnSpPr>
        <p:spPr>
          <a:xfrm flipV="1">
            <a:off x="4108503" y="2043442"/>
            <a:ext cx="1411710" cy="21768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flipH="1">
            <a:off x="5765037" y="780991"/>
            <a:ext cx="1101609" cy="41952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27">
            <a:extLst>
              <a:ext uri="{FF2B5EF4-FFF2-40B4-BE49-F238E27FC236}">
                <a16:creationId xmlns:a16="http://schemas.microsoft.com/office/drawing/2014/main" id="{40A75AD9-C931-44B0-8DF9-941D706C1FF4}"/>
              </a:ext>
            </a:extLst>
          </p:cNvPr>
          <p:cNvSpPr txBox="1"/>
          <p:nvPr/>
        </p:nvSpPr>
        <p:spPr>
          <a:xfrm>
            <a:off x="7228277" y="1453765"/>
            <a:ext cx="117634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400" i="1" kern="12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New Nursing</a:t>
            </a:r>
            <a:endParaRPr lang="en-US" sz="1400" dirty="0">
              <a:effectLst/>
              <a:latin typeface="+mj-lt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400" i="1" kern="12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Sim Lab and </a:t>
            </a:r>
            <a:endParaRPr lang="en-US" sz="1400" dirty="0">
              <a:effectLst/>
              <a:latin typeface="+mj-lt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400" i="1" kern="12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Control Room</a:t>
            </a:r>
            <a:endParaRPr lang="en-US" sz="1400" dirty="0">
              <a:effectLst/>
              <a:latin typeface="+mj-lt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400" i="1" kern="12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1,813 ASF</a:t>
            </a:r>
            <a:endParaRPr lang="en-US" sz="1400" dirty="0">
              <a:effectLst/>
              <a:latin typeface="+mj-lt"/>
              <a:ea typeface="Calibri" panose="020F0502020204030204" pitchFamily="34" charset="0"/>
            </a:endParaRPr>
          </a:p>
        </p:txBody>
      </p:sp>
      <p:cxnSp>
        <p:nvCxnSpPr>
          <p:cNvPr id="45" name="Straight Arrow Connector 44"/>
          <p:cNvCxnSpPr/>
          <p:nvPr/>
        </p:nvCxnSpPr>
        <p:spPr>
          <a:xfrm flipH="1" flipV="1">
            <a:off x="6240949" y="1447800"/>
            <a:ext cx="1032538" cy="16994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6041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 descr="F:\TODAY is JULY 25\TSJC FMP 2020-21\1-DRAFT FMP\Graphics\Alamosa Watercolor-Proposal.jpg"/>
          <p:cNvPicPr preferRelativeResize="0">
            <a:picLocks noChangeAspect="1"/>
          </p:cNvPicPr>
          <p:nvPr/>
        </p:nvPicPr>
        <p:blipFill rotWithShape="1"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00" t="39196" r="11739" b="11911"/>
          <a:stretch/>
        </p:blipFill>
        <p:spPr bwMode="auto">
          <a:xfrm>
            <a:off x="2673544" y="1219200"/>
            <a:ext cx="4151527" cy="342900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654296" y="6690360"/>
            <a:ext cx="4489704" cy="182880"/>
          </a:xfrm>
          <a:prstGeom prst="rect">
            <a:avLst/>
          </a:prstGeom>
          <a:solidFill>
            <a:srgbClr val="F2C212"/>
          </a:solidFill>
        </p:spPr>
        <p:txBody>
          <a:bodyPr wrap="square" rtlCol="0">
            <a:spAutoFit/>
          </a:bodyPr>
          <a:lstStyle/>
          <a:p>
            <a:endParaRPr lang="en-US" dirty="0">
              <a:solidFill>
                <a:srgbClr val="F2C212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95400" y="4761"/>
            <a:ext cx="1143000" cy="457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80987" y="1"/>
            <a:ext cx="938213" cy="3657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82824" y="6355358"/>
            <a:ext cx="24251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bg1">
                    <a:lumMod val="75000"/>
                  </a:schemeClr>
                </a:solidFill>
              </a:rPr>
              <a:t>Informal Lounge   Office</a:t>
            </a:r>
          </a:p>
        </p:txBody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4626211" y="5318760"/>
            <a:ext cx="4545874" cy="1371600"/>
          </a:xfrm>
        </p:spPr>
        <p:txBody>
          <a:bodyPr>
            <a:noAutofit/>
          </a:bodyPr>
          <a:lstStyle/>
          <a:p>
            <a:pPr algn="l"/>
            <a:br>
              <a:rPr lang="en-US" sz="3200" b="1" dirty="0">
                <a:solidFill>
                  <a:srgbClr val="023173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600" b="1" dirty="0">
                <a:solidFill>
                  <a:srgbClr val="02317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FMP Project 2: Increase campus identity,</a:t>
            </a:r>
            <a:br>
              <a:rPr lang="en-US" sz="1600" b="1" dirty="0">
                <a:solidFill>
                  <a:srgbClr val="023173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600" b="1" dirty="0">
                <a:solidFill>
                  <a:srgbClr val="02317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awareness/security, wayfinding</a:t>
            </a:r>
            <a:br>
              <a:rPr lang="en-US" sz="1600" b="1" dirty="0">
                <a:solidFill>
                  <a:srgbClr val="023173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200" b="1" dirty="0">
                <a:solidFill>
                  <a:srgbClr val="02317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Site Improvements</a:t>
            </a:r>
            <a:br>
              <a:rPr lang="en-US" sz="3200" b="1" dirty="0">
                <a:solidFill>
                  <a:srgbClr val="023173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b="1" dirty="0">
                <a:solidFill>
                  <a:srgbClr val="02317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Various</a:t>
            </a:r>
            <a:br>
              <a:rPr lang="en-US" sz="3200" b="1" dirty="0">
                <a:solidFill>
                  <a:srgbClr val="023173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3200" b="1" dirty="0">
              <a:solidFill>
                <a:srgbClr val="02317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2" name="Text Box 4123"/>
          <p:cNvSpPr txBox="1"/>
          <p:nvPr/>
        </p:nvSpPr>
        <p:spPr>
          <a:xfrm>
            <a:off x="16529" y="2801587"/>
            <a:ext cx="2072180" cy="1382718"/>
          </a:xfrm>
          <a:prstGeom prst="rect">
            <a:avLst/>
          </a:prstGeom>
          <a:solidFill>
            <a:sysClr val="window" lastClr="FFFFFF"/>
          </a:solidFill>
          <a:ln w="6350"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400" i="1" dirty="0">
                <a:effectLst/>
                <a:ea typeface="Calibri" panose="020F0502020204030204" pitchFamily="34" charset="0"/>
              </a:rPr>
              <a:t>Partial height, semi-private courtyards, “outdoor rooms” – for informal lounge, informal meetings, study. </a:t>
            </a:r>
            <a:endParaRPr lang="en-US" sz="1400" dirty="0">
              <a:effectLst/>
              <a:ea typeface="Calibri" panose="020F0502020204030204" pitchFamily="34" charset="0"/>
            </a:endParaRPr>
          </a:p>
        </p:txBody>
      </p:sp>
      <p:sp>
        <p:nvSpPr>
          <p:cNvPr id="53" name="Text Box 4127"/>
          <p:cNvSpPr txBox="1"/>
          <p:nvPr/>
        </p:nvSpPr>
        <p:spPr>
          <a:xfrm>
            <a:off x="6913626" y="2682874"/>
            <a:ext cx="2077974" cy="1377831"/>
          </a:xfrm>
          <a:prstGeom prst="rect">
            <a:avLst/>
          </a:prstGeom>
          <a:solidFill>
            <a:sysClr val="window" lastClr="FFFFFF"/>
          </a:solidFill>
          <a:ln w="6350"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400" i="1" dirty="0"/>
              <a:t>New digital signage,</a:t>
            </a:r>
            <a:endParaRPr lang="en-US" sz="1400" dirty="0"/>
          </a:p>
          <a:p>
            <a:r>
              <a:rPr lang="en-US" sz="1400" i="1" dirty="0"/>
              <a:t>strategically designed and placed to replace existing monument sign. Source: </a:t>
            </a:r>
          </a:p>
          <a:p>
            <a:r>
              <a:rPr lang="en-US" sz="1400" i="1" dirty="0">
                <a:effectLst/>
                <a:ea typeface="Calibri" panose="020F0502020204030204" pitchFamily="34" charset="0"/>
              </a:rPr>
              <a:t>University Business.</a:t>
            </a:r>
            <a:endParaRPr lang="en-US" sz="1400" dirty="0">
              <a:effectLst/>
              <a:ea typeface="Calibri" panose="020F050202020403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32"/>
          <a:stretch/>
        </p:blipFill>
        <p:spPr>
          <a:xfrm>
            <a:off x="804302" y="-27061"/>
            <a:ext cx="2425776" cy="1452613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725789" y="1401237"/>
            <a:ext cx="205740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dirty="0">
                <a:ea typeface="Calibri" panose="020F0502020204030204" pitchFamily="34" charset="0"/>
              </a:rPr>
              <a:t>Example of main entrance with signage. Architect: Wilkinson Eyre Architects. Source: </a:t>
            </a:r>
            <a:r>
              <a:rPr lang="en-US" sz="1400" i="1" dirty="0" err="1">
                <a:ea typeface="Calibri" panose="020F0502020204030204" pitchFamily="34" charset="0"/>
              </a:rPr>
              <a:t>Bendheim</a:t>
            </a:r>
            <a:r>
              <a:rPr lang="en-US" sz="1400" i="1" dirty="0">
                <a:ea typeface="Calibri" panose="020F0502020204030204" pitchFamily="34" charset="0"/>
              </a:rPr>
              <a:t> Channel Glass. </a:t>
            </a:r>
            <a:endParaRPr lang="en-US" sz="1400" b="1" dirty="0">
              <a:ea typeface="Calibri" panose="020F0502020204030204" pitchFamily="34" charset="0"/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2582548" y="2312752"/>
            <a:ext cx="2101632" cy="913844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tailEnd type="triangle"/>
          </a:ln>
          <a:effectLst/>
        </p:spPr>
      </p:cxnSp>
      <p:sp>
        <p:nvSpPr>
          <p:cNvPr id="24" name="Flowchart: Connector 23"/>
          <p:cNvSpPr>
            <a:spLocks noChangeAspect="1"/>
          </p:cNvSpPr>
          <p:nvPr/>
        </p:nvSpPr>
        <p:spPr>
          <a:xfrm>
            <a:off x="6971903" y="1008167"/>
            <a:ext cx="1645920" cy="1645920"/>
          </a:xfrm>
          <a:prstGeom prst="flowChartConnector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pic>
        <p:nvPicPr>
          <p:cNvPr id="25" name="Picture 24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8709" y="3985865"/>
            <a:ext cx="584835" cy="575945"/>
          </a:xfrm>
          <a:prstGeom prst="rect">
            <a:avLst/>
          </a:prstGeom>
        </p:spPr>
      </p:pic>
      <p:pic>
        <p:nvPicPr>
          <p:cNvPr id="26" name="Picture 25" descr="K:\Trinidad State Junior College\TSJC Facilities Master Plan &amp; Audits 2021\2021 Facility Audits-Individual Bldgs\Alamosa-Main Campus\Alamosa-Main Bldg 3-29-21(AAH)\IMG_9225.JPG"/>
          <p:cNvPicPr preferRelativeResize="0"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89" b="16176"/>
          <a:stretch/>
        </p:blipFill>
        <p:spPr bwMode="auto">
          <a:xfrm>
            <a:off x="7002633" y="3831382"/>
            <a:ext cx="2143760" cy="114446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27" name="Straight Arrow Connector 26"/>
          <p:cNvCxnSpPr/>
          <p:nvPr/>
        </p:nvCxnSpPr>
        <p:spPr>
          <a:xfrm flipH="1" flipV="1">
            <a:off x="5562601" y="3648502"/>
            <a:ext cx="1981199" cy="821640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tailEnd type="triangle"/>
          </a:ln>
          <a:effectLst/>
        </p:spPr>
      </p:cxnSp>
      <p:sp>
        <p:nvSpPr>
          <p:cNvPr id="33" name="Oval 3"/>
          <p:cNvSpPr/>
          <p:nvPr/>
        </p:nvSpPr>
        <p:spPr>
          <a:xfrm>
            <a:off x="4730944" y="2406927"/>
            <a:ext cx="442465" cy="869674"/>
          </a:xfrm>
          <a:custGeom>
            <a:avLst/>
            <a:gdLst>
              <a:gd name="connsiteX0" fmla="*/ 0 w 685800"/>
              <a:gd name="connsiteY0" fmla="*/ 0 h 1028700"/>
              <a:gd name="connsiteX1" fmla="*/ 685800 w 685800"/>
              <a:gd name="connsiteY1" fmla="*/ 0 h 1028700"/>
              <a:gd name="connsiteX2" fmla="*/ 685800 w 685800"/>
              <a:gd name="connsiteY2" fmla="*/ 1028700 h 1028700"/>
              <a:gd name="connsiteX3" fmla="*/ 0 w 685800"/>
              <a:gd name="connsiteY3" fmla="*/ 1028700 h 1028700"/>
              <a:gd name="connsiteX4" fmla="*/ 0 w 685800"/>
              <a:gd name="connsiteY4" fmla="*/ 0 h 1028700"/>
              <a:gd name="connsiteX0" fmla="*/ 0 w 685800"/>
              <a:gd name="connsiteY0" fmla="*/ 0 h 1028700"/>
              <a:gd name="connsiteX1" fmla="*/ 685800 w 685800"/>
              <a:gd name="connsiteY1" fmla="*/ 0 h 1028700"/>
              <a:gd name="connsiteX2" fmla="*/ 676275 w 685800"/>
              <a:gd name="connsiteY2" fmla="*/ 495300 h 1028700"/>
              <a:gd name="connsiteX3" fmla="*/ 685800 w 685800"/>
              <a:gd name="connsiteY3" fmla="*/ 1028700 h 1028700"/>
              <a:gd name="connsiteX4" fmla="*/ 0 w 685800"/>
              <a:gd name="connsiteY4" fmla="*/ 1028700 h 1028700"/>
              <a:gd name="connsiteX5" fmla="*/ 0 w 685800"/>
              <a:gd name="connsiteY5" fmla="*/ 0 h 1028700"/>
              <a:gd name="connsiteX0" fmla="*/ 0 w 685800"/>
              <a:gd name="connsiteY0" fmla="*/ 0 h 1028700"/>
              <a:gd name="connsiteX1" fmla="*/ 685800 w 685800"/>
              <a:gd name="connsiteY1" fmla="*/ 0 h 1028700"/>
              <a:gd name="connsiteX2" fmla="*/ 676275 w 685800"/>
              <a:gd name="connsiteY2" fmla="*/ 495300 h 1028700"/>
              <a:gd name="connsiteX3" fmla="*/ 676275 w 685800"/>
              <a:gd name="connsiteY3" fmla="*/ 495300 h 1028700"/>
              <a:gd name="connsiteX4" fmla="*/ 685800 w 685800"/>
              <a:gd name="connsiteY4" fmla="*/ 1028700 h 1028700"/>
              <a:gd name="connsiteX5" fmla="*/ 0 w 685800"/>
              <a:gd name="connsiteY5" fmla="*/ 1028700 h 1028700"/>
              <a:gd name="connsiteX6" fmla="*/ 0 w 685800"/>
              <a:gd name="connsiteY6" fmla="*/ 0 h 1028700"/>
              <a:gd name="connsiteX0" fmla="*/ 0 w 685800"/>
              <a:gd name="connsiteY0" fmla="*/ 0 h 1028700"/>
              <a:gd name="connsiteX1" fmla="*/ 685800 w 685800"/>
              <a:gd name="connsiteY1" fmla="*/ 0 h 1028700"/>
              <a:gd name="connsiteX2" fmla="*/ 676275 w 685800"/>
              <a:gd name="connsiteY2" fmla="*/ 495300 h 1028700"/>
              <a:gd name="connsiteX3" fmla="*/ 676275 w 685800"/>
              <a:gd name="connsiteY3" fmla="*/ 495300 h 1028700"/>
              <a:gd name="connsiteX4" fmla="*/ 685800 w 685800"/>
              <a:gd name="connsiteY4" fmla="*/ 714375 h 1028700"/>
              <a:gd name="connsiteX5" fmla="*/ 685800 w 685800"/>
              <a:gd name="connsiteY5" fmla="*/ 1028700 h 1028700"/>
              <a:gd name="connsiteX6" fmla="*/ 0 w 685800"/>
              <a:gd name="connsiteY6" fmla="*/ 1028700 h 1028700"/>
              <a:gd name="connsiteX7" fmla="*/ 0 w 685800"/>
              <a:gd name="connsiteY7" fmla="*/ 0 h 1028700"/>
              <a:gd name="connsiteX0" fmla="*/ 0 w 685800"/>
              <a:gd name="connsiteY0" fmla="*/ 0 h 1028700"/>
              <a:gd name="connsiteX1" fmla="*/ 685800 w 685800"/>
              <a:gd name="connsiteY1" fmla="*/ 0 h 1028700"/>
              <a:gd name="connsiteX2" fmla="*/ 676275 w 685800"/>
              <a:gd name="connsiteY2" fmla="*/ 495300 h 1028700"/>
              <a:gd name="connsiteX3" fmla="*/ 666750 w 685800"/>
              <a:gd name="connsiteY3" fmla="*/ 266700 h 1028700"/>
              <a:gd name="connsiteX4" fmla="*/ 685800 w 685800"/>
              <a:gd name="connsiteY4" fmla="*/ 714375 h 1028700"/>
              <a:gd name="connsiteX5" fmla="*/ 685800 w 685800"/>
              <a:gd name="connsiteY5" fmla="*/ 1028700 h 1028700"/>
              <a:gd name="connsiteX6" fmla="*/ 0 w 685800"/>
              <a:gd name="connsiteY6" fmla="*/ 1028700 h 1028700"/>
              <a:gd name="connsiteX7" fmla="*/ 0 w 685800"/>
              <a:gd name="connsiteY7" fmla="*/ 0 h 1028700"/>
              <a:gd name="connsiteX0" fmla="*/ 0 w 952500"/>
              <a:gd name="connsiteY0" fmla="*/ 0 h 1028700"/>
              <a:gd name="connsiteX1" fmla="*/ 685800 w 952500"/>
              <a:gd name="connsiteY1" fmla="*/ 0 h 1028700"/>
              <a:gd name="connsiteX2" fmla="*/ 952500 w 952500"/>
              <a:gd name="connsiteY2" fmla="*/ 276225 h 1028700"/>
              <a:gd name="connsiteX3" fmla="*/ 666750 w 952500"/>
              <a:gd name="connsiteY3" fmla="*/ 266700 h 1028700"/>
              <a:gd name="connsiteX4" fmla="*/ 685800 w 952500"/>
              <a:gd name="connsiteY4" fmla="*/ 714375 h 1028700"/>
              <a:gd name="connsiteX5" fmla="*/ 685800 w 952500"/>
              <a:gd name="connsiteY5" fmla="*/ 1028700 h 1028700"/>
              <a:gd name="connsiteX6" fmla="*/ 0 w 952500"/>
              <a:gd name="connsiteY6" fmla="*/ 1028700 h 1028700"/>
              <a:gd name="connsiteX7" fmla="*/ 0 w 952500"/>
              <a:gd name="connsiteY7" fmla="*/ 0 h 1028700"/>
              <a:gd name="connsiteX0" fmla="*/ 0 w 952500"/>
              <a:gd name="connsiteY0" fmla="*/ 0 h 1133475"/>
              <a:gd name="connsiteX1" fmla="*/ 685800 w 952500"/>
              <a:gd name="connsiteY1" fmla="*/ 0 h 1133475"/>
              <a:gd name="connsiteX2" fmla="*/ 952500 w 952500"/>
              <a:gd name="connsiteY2" fmla="*/ 276225 h 1133475"/>
              <a:gd name="connsiteX3" fmla="*/ 666750 w 952500"/>
              <a:gd name="connsiteY3" fmla="*/ 266700 h 1133475"/>
              <a:gd name="connsiteX4" fmla="*/ 895350 w 952500"/>
              <a:gd name="connsiteY4" fmla="*/ 1133475 h 1133475"/>
              <a:gd name="connsiteX5" fmla="*/ 685800 w 952500"/>
              <a:gd name="connsiteY5" fmla="*/ 1028700 h 1133475"/>
              <a:gd name="connsiteX6" fmla="*/ 0 w 952500"/>
              <a:gd name="connsiteY6" fmla="*/ 1028700 h 1133475"/>
              <a:gd name="connsiteX7" fmla="*/ 0 w 952500"/>
              <a:gd name="connsiteY7" fmla="*/ 0 h 1133475"/>
              <a:gd name="connsiteX0" fmla="*/ 0 w 952500"/>
              <a:gd name="connsiteY0" fmla="*/ 0 h 1133475"/>
              <a:gd name="connsiteX1" fmla="*/ 685800 w 952500"/>
              <a:gd name="connsiteY1" fmla="*/ 0 h 1133475"/>
              <a:gd name="connsiteX2" fmla="*/ 952500 w 952500"/>
              <a:gd name="connsiteY2" fmla="*/ 276225 h 1133475"/>
              <a:gd name="connsiteX3" fmla="*/ 476250 w 952500"/>
              <a:gd name="connsiteY3" fmla="*/ 638175 h 1133475"/>
              <a:gd name="connsiteX4" fmla="*/ 895350 w 952500"/>
              <a:gd name="connsiteY4" fmla="*/ 1133475 h 1133475"/>
              <a:gd name="connsiteX5" fmla="*/ 685800 w 952500"/>
              <a:gd name="connsiteY5" fmla="*/ 1028700 h 1133475"/>
              <a:gd name="connsiteX6" fmla="*/ 0 w 952500"/>
              <a:gd name="connsiteY6" fmla="*/ 1028700 h 1133475"/>
              <a:gd name="connsiteX7" fmla="*/ 0 w 952500"/>
              <a:gd name="connsiteY7" fmla="*/ 0 h 1133475"/>
              <a:gd name="connsiteX0" fmla="*/ 0 w 895350"/>
              <a:gd name="connsiteY0" fmla="*/ 0 h 1133475"/>
              <a:gd name="connsiteX1" fmla="*/ 685800 w 895350"/>
              <a:gd name="connsiteY1" fmla="*/ 0 h 1133475"/>
              <a:gd name="connsiteX2" fmla="*/ 695325 w 895350"/>
              <a:gd name="connsiteY2" fmla="*/ 342900 h 1133475"/>
              <a:gd name="connsiteX3" fmla="*/ 476250 w 895350"/>
              <a:gd name="connsiteY3" fmla="*/ 638175 h 1133475"/>
              <a:gd name="connsiteX4" fmla="*/ 895350 w 895350"/>
              <a:gd name="connsiteY4" fmla="*/ 1133475 h 1133475"/>
              <a:gd name="connsiteX5" fmla="*/ 685800 w 895350"/>
              <a:gd name="connsiteY5" fmla="*/ 1028700 h 1133475"/>
              <a:gd name="connsiteX6" fmla="*/ 0 w 895350"/>
              <a:gd name="connsiteY6" fmla="*/ 1028700 h 1133475"/>
              <a:gd name="connsiteX7" fmla="*/ 0 w 895350"/>
              <a:gd name="connsiteY7" fmla="*/ 0 h 1133475"/>
              <a:gd name="connsiteX0" fmla="*/ 0 w 895350"/>
              <a:gd name="connsiteY0" fmla="*/ 0 h 1133475"/>
              <a:gd name="connsiteX1" fmla="*/ 685800 w 895350"/>
              <a:gd name="connsiteY1" fmla="*/ 0 h 1133475"/>
              <a:gd name="connsiteX2" fmla="*/ 695325 w 895350"/>
              <a:gd name="connsiteY2" fmla="*/ 342900 h 1133475"/>
              <a:gd name="connsiteX3" fmla="*/ 847725 w 895350"/>
              <a:gd name="connsiteY3" fmla="*/ 361950 h 1133475"/>
              <a:gd name="connsiteX4" fmla="*/ 895350 w 895350"/>
              <a:gd name="connsiteY4" fmla="*/ 1133475 h 1133475"/>
              <a:gd name="connsiteX5" fmla="*/ 685800 w 895350"/>
              <a:gd name="connsiteY5" fmla="*/ 1028700 h 1133475"/>
              <a:gd name="connsiteX6" fmla="*/ 0 w 895350"/>
              <a:gd name="connsiteY6" fmla="*/ 1028700 h 1133475"/>
              <a:gd name="connsiteX7" fmla="*/ 0 w 895350"/>
              <a:gd name="connsiteY7" fmla="*/ 0 h 1133475"/>
              <a:gd name="connsiteX0" fmla="*/ 0 w 847725"/>
              <a:gd name="connsiteY0" fmla="*/ 0 h 1143000"/>
              <a:gd name="connsiteX1" fmla="*/ 685800 w 847725"/>
              <a:gd name="connsiteY1" fmla="*/ 0 h 1143000"/>
              <a:gd name="connsiteX2" fmla="*/ 695325 w 847725"/>
              <a:gd name="connsiteY2" fmla="*/ 342900 h 1143000"/>
              <a:gd name="connsiteX3" fmla="*/ 847725 w 847725"/>
              <a:gd name="connsiteY3" fmla="*/ 361950 h 1143000"/>
              <a:gd name="connsiteX4" fmla="*/ 847725 w 847725"/>
              <a:gd name="connsiteY4" fmla="*/ 1143000 h 1143000"/>
              <a:gd name="connsiteX5" fmla="*/ 685800 w 847725"/>
              <a:gd name="connsiteY5" fmla="*/ 1028700 h 1143000"/>
              <a:gd name="connsiteX6" fmla="*/ 0 w 847725"/>
              <a:gd name="connsiteY6" fmla="*/ 1028700 h 1143000"/>
              <a:gd name="connsiteX7" fmla="*/ 0 w 847725"/>
              <a:gd name="connsiteY7" fmla="*/ 0 h 1143000"/>
              <a:gd name="connsiteX0" fmla="*/ 0 w 847725"/>
              <a:gd name="connsiteY0" fmla="*/ 0 h 1143000"/>
              <a:gd name="connsiteX1" fmla="*/ 685800 w 847725"/>
              <a:gd name="connsiteY1" fmla="*/ 0 h 1143000"/>
              <a:gd name="connsiteX2" fmla="*/ 695325 w 847725"/>
              <a:gd name="connsiteY2" fmla="*/ 342900 h 1143000"/>
              <a:gd name="connsiteX3" fmla="*/ 847725 w 847725"/>
              <a:gd name="connsiteY3" fmla="*/ 361950 h 1143000"/>
              <a:gd name="connsiteX4" fmla="*/ 847725 w 847725"/>
              <a:gd name="connsiteY4" fmla="*/ 1143000 h 1143000"/>
              <a:gd name="connsiteX5" fmla="*/ 685800 w 847725"/>
              <a:gd name="connsiteY5" fmla="*/ 1028700 h 1143000"/>
              <a:gd name="connsiteX6" fmla="*/ 0 w 847725"/>
              <a:gd name="connsiteY6" fmla="*/ 1028700 h 1143000"/>
              <a:gd name="connsiteX7" fmla="*/ 0 w 847725"/>
              <a:gd name="connsiteY7" fmla="*/ 0 h 1143000"/>
              <a:gd name="connsiteX0" fmla="*/ 0 w 847725"/>
              <a:gd name="connsiteY0" fmla="*/ 0 h 1143000"/>
              <a:gd name="connsiteX1" fmla="*/ 685800 w 847725"/>
              <a:gd name="connsiteY1" fmla="*/ 0 h 1143000"/>
              <a:gd name="connsiteX2" fmla="*/ 695325 w 847725"/>
              <a:gd name="connsiteY2" fmla="*/ 342900 h 1143000"/>
              <a:gd name="connsiteX3" fmla="*/ 847725 w 847725"/>
              <a:gd name="connsiteY3" fmla="*/ 314325 h 1143000"/>
              <a:gd name="connsiteX4" fmla="*/ 847725 w 847725"/>
              <a:gd name="connsiteY4" fmla="*/ 1143000 h 1143000"/>
              <a:gd name="connsiteX5" fmla="*/ 685800 w 847725"/>
              <a:gd name="connsiteY5" fmla="*/ 1028700 h 1143000"/>
              <a:gd name="connsiteX6" fmla="*/ 0 w 847725"/>
              <a:gd name="connsiteY6" fmla="*/ 1028700 h 1143000"/>
              <a:gd name="connsiteX7" fmla="*/ 0 w 847725"/>
              <a:gd name="connsiteY7" fmla="*/ 0 h 1143000"/>
              <a:gd name="connsiteX0" fmla="*/ 0 w 847725"/>
              <a:gd name="connsiteY0" fmla="*/ 0 h 1143000"/>
              <a:gd name="connsiteX1" fmla="*/ 685800 w 847725"/>
              <a:gd name="connsiteY1" fmla="*/ 0 h 1143000"/>
              <a:gd name="connsiteX2" fmla="*/ 685800 w 847725"/>
              <a:gd name="connsiteY2" fmla="*/ 323850 h 1143000"/>
              <a:gd name="connsiteX3" fmla="*/ 847725 w 847725"/>
              <a:gd name="connsiteY3" fmla="*/ 314325 h 1143000"/>
              <a:gd name="connsiteX4" fmla="*/ 847725 w 847725"/>
              <a:gd name="connsiteY4" fmla="*/ 1143000 h 1143000"/>
              <a:gd name="connsiteX5" fmla="*/ 685800 w 847725"/>
              <a:gd name="connsiteY5" fmla="*/ 1028700 h 1143000"/>
              <a:gd name="connsiteX6" fmla="*/ 0 w 847725"/>
              <a:gd name="connsiteY6" fmla="*/ 1028700 h 1143000"/>
              <a:gd name="connsiteX7" fmla="*/ 0 w 847725"/>
              <a:gd name="connsiteY7" fmla="*/ 0 h 1143000"/>
              <a:gd name="connsiteX0" fmla="*/ 0 w 847725"/>
              <a:gd name="connsiteY0" fmla="*/ 0 h 1143000"/>
              <a:gd name="connsiteX1" fmla="*/ 685800 w 847725"/>
              <a:gd name="connsiteY1" fmla="*/ 0 h 1143000"/>
              <a:gd name="connsiteX2" fmla="*/ 685800 w 847725"/>
              <a:gd name="connsiteY2" fmla="*/ 323850 h 1143000"/>
              <a:gd name="connsiteX3" fmla="*/ 847725 w 847725"/>
              <a:gd name="connsiteY3" fmla="*/ 314325 h 1143000"/>
              <a:gd name="connsiteX4" fmla="*/ 847725 w 847725"/>
              <a:gd name="connsiteY4" fmla="*/ 1143000 h 1143000"/>
              <a:gd name="connsiteX5" fmla="*/ 581025 w 847725"/>
              <a:gd name="connsiteY5" fmla="*/ 923925 h 1143000"/>
              <a:gd name="connsiteX6" fmla="*/ 0 w 847725"/>
              <a:gd name="connsiteY6" fmla="*/ 1028700 h 1143000"/>
              <a:gd name="connsiteX7" fmla="*/ 0 w 847725"/>
              <a:gd name="connsiteY7" fmla="*/ 0 h 1143000"/>
              <a:gd name="connsiteX0" fmla="*/ 0 w 847725"/>
              <a:gd name="connsiteY0" fmla="*/ 0 h 1143000"/>
              <a:gd name="connsiteX1" fmla="*/ 685800 w 847725"/>
              <a:gd name="connsiteY1" fmla="*/ 0 h 1143000"/>
              <a:gd name="connsiteX2" fmla="*/ 685800 w 847725"/>
              <a:gd name="connsiteY2" fmla="*/ 323850 h 1143000"/>
              <a:gd name="connsiteX3" fmla="*/ 847725 w 847725"/>
              <a:gd name="connsiteY3" fmla="*/ 314325 h 1143000"/>
              <a:gd name="connsiteX4" fmla="*/ 847725 w 847725"/>
              <a:gd name="connsiteY4" fmla="*/ 1143000 h 1143000"/>
              <a:gd name="connsiteX5" fmla="*/ 581025 w 847725"/>
              <a:gd name="connsiteY5" fmla="*/ 923925 h 1143000"/>
              <a:gd name="connsiteX6" fmla="*/ 714375 w 847725"/>
              <a:gd name="connsiteY6" fmla="*/ 1038225 h 1143000"/>
              <a:gd name="connsiteX7" fmla="*/ 0 w 847725"/>
              <a:gd name="connsiteY7" fmla="*/ 1028700 h 1143000"/>
              <a:gd name="connsiteX8" fmla="*/ 0 w 847725"/>
              <a:gd name="connsiteY8" fmla="*/ 0 h 1143000"/>
              <a:gd name="connsiteX0" fmla="*/ 0 w 847725"/>
              <a:gd name="connsiteY0" fmla="*/ 0 h 1143000"/>
              <a:gd name="connsiteX1" fmla="*/ 685800 w 847725"/>
              <a:gd name="connsiteY1" fmla="*/ 0 h 1143000"/>
              <a:gd name="connsiteX2" fmla="*/ 685800 w 847725"/>
              <a:gd name="connsiteY2" fmla="*/ 323850 h 1143000"/>
              <a:gd name="connsiteX3" fmla="*/ 847725 w 847725"/>
              <a:gd name="connsiteY3" fmla="*/ 314325 h 1143000"/>
              <a:gd name="connsiteX4" fmla="*/ 847725 w 847725"/>
              <a:gd name="connsiteY4" fmla="*/ 1143000 h 1143000"/>
              <a:gd name="connsiteX5" fmla="*/ 581025 w 847725"/>
              <a:gd name="connsiteY5" fmla="*/ 923925 h 1143000"/>
              <a:gd name="connsiteX6" fmla="*/ 685800 w 847725"/>
              <a:gd name="connsiteY6" fmla="*/ 1133475 h 1143000"/>
              <a:gd name="connsiteX7" fmla="*/ 0 w 847725"/>
              <a:gd name="connsiteY7" fmla="*/ 1028700 h 1143000"/>
              <a:gd name="connsiteX8" fmla="*/ 0 w 847725"/>
              <a:gd name="connsiteY8" fmla="*/ 0 h 1143000"/>
              <a:gd name="connsiteX0" fmla="*/ 0 w 847725"/>
              <a:gd name="connsiteY0" fmla="*/ 0 h 1143000"/>
              <a:gd name="connsiteX1" fmla="*/ 685800 w 847725"/>
              <a:gd name="connsiteY1" fmla="*/ 0 h 1143000"/>
              <a:gd name="connsiteX2" fmla="*/ 685800 w 847725"/>
              <a:gd name="connsiteY2" fmla="*/ 323850 h 1143000"/>
              <a:gd name="connsiteX3" fmla="*/ 847725 w 847725"/>
              <a:gd name="connsiteY3" fmla="*/ 314325 h 1143000"/>
              <a:gd name="connsiteX4" fmla="*/ 847725 w 847725"/>
              <a:gd name="connsiteY4" fmla="*/ 1143000 h 1143000"/>
              <a:gd name="connsiteX5" fmla="*/ 581025 w 847725"/>
              <a:gd name="connsiteY5" fmla="*/ 923925 h 1143000"/>
              <a:gd name="connsiteX6" fmla="*/ 209550 w 847725"/>
              <a:gd name="connsiteY6" fmla="*/ 704850 h 1143000"/>
              <a:gd name="connsiteX7" fmla="*/ 0 w 847725"/>
              <a:gd name="connsiteY7" fmla="*/ 1028700 h 1143000"/>
              <a:gd name="connsiteX8" fmla="*/ 0 w 847725"/>
              <a:gd name="connsiteY8" fmla="*/ 0 h 1143000"/>
              <a:gd name="connsiteX0" fmla="*/ 0 w 847725"/>
              <a:gd name="connsiteY0" fmla="*/ 0 h 1143000"/>
              <a:gd name="connsiteX1" fmla="*/ 685800 w 847725"/>
              <a:gd name="connsiteY1" fmla="*/ 0 h 1143000"/>
              <a:gd name="connsiteX2" fmla="*/ 685800 w 847725"/>
              <a:gd name="connsiteY2" fmla="*/ 323850 h 1143000"/>
              <a:gd name="connsiteX3" fmla="*/ 847725 w 847725"/>
              <a:gd name="connsiteY3" fmla="*/ 314325 h 1143000"/>
              <a:gd name="connsiteX4" fmla="*/ 847725 w 847725"/>
              <a:gd name="connsiteY4" fmla="*/ 1143000 h 1143000"/>
              <a:gd name="connsiteX5" fmla="*/ 781050 w 847725"/>
              <a:gd name="connsiteY5" fmla="*/ 1133475 h 1143000"/>
              <a:gd name="connsiteX6" fmla="*/ 209550 w 847725"/>
              <a:gd name="connsiteY6" fmla="*/ 704850 h 1143000"/>
              <a:gd name="connsiteX7" fmla="*/ 0 w 847725"/>
              <a:gd name="connsiteY7" fmla="*/ 1028700 h 1143000"/>
              <a:gd name="connsiteX8" fmla="*/ 0 w 847725"/>
              <a:gd name="connsiteY8" fmla="*/ 0 h 1143000"/>
              <a:gd name="connsiteX0" fmla="*/ 0 w 847725"/>
              <a:gd name="connsiteY0" fmla="*/ 0 h 1143000"/>
              <a:gd name="connsiteX1" fmla="*/ 685800 w 847725"/>
              <a:gd name="connsiteY1" fmla="*/ 0 h 1143000"/>
              <a:gd name="connsiteX2" fmla="*/ 685800 w 847725"/>
              <a:gd name="connsiteY2" fmla="*/ 323850 h 1143000"/>
              <a:gd name="connsiteX3" fmla="*/ 847725 w 847725"/>
              <a:gd name="connsiteY3" fmla="*/ 314325 h 1143000"/>
              <a:gd name="connsiteX4" fmla="*/ 847725 w 847725"/>
              <a:gd name="connsiteY4" fmla="*/ 1143000 h 1143000"/>
              <a:gd name="connsiteX5" fmla="*/ 695325 w 847725"/>
              <a:gd name="connsiteY5" fmla="*/ 1123950 h 1143000"/>
              <a:gd name="connsiteX6" fmla="*/ 209550 w 847725"/>
              <a:gd name="connsiteY6" fmla="*/ 704850 h 1143000"/>
              <a:gd name="connsiteX7" fmla="*/ 0 w 847725"/>
              <a:gd name="connsiteY7" fmla="*/ 1028700 h 1143000"/>
              <a:gd name="connsiteX8" fmla="*/ 0 w 847725"/>
              <a:gd name="connsiteY8" fmla="*/ 0 h 1143000"/>
              <a:gd name="connsiteX0" fmla="*/ 0 w 847725"/>
              <a:gd name="connsiteY0" fmla="*/ 0 h 1143000"/>
              <a:gd name="connsiteX1" fmla="*/ 685800 w 847725"/>
              <a:gd name="connsiteY1" fmla="*/ 0 h 1143000"/>
              <a:gd name="connsiteX2" fmla="*/ 685800 w 847725"/>
              <a:gd name="connsiteY2" fmla="*/ 323850 h 1143000"/>
              <a:gd name="connsiteX3" fmla="*/ 847725 w 847725"/>
              <a:gd name="connsiteY3" fmla="*/ 314325 h 1143000"/>
              <a:gd name="connsiteX4" fmla="*/ 847725 w 847725"/>
              <a:gd name="connsiteY4" fmla="*/ 1143000 h 1143000"/>
              <a:gd name="connsiteX5" fmla="*/ 695325 w 847725"/>
              <a:gd name="connsiteY5" fmla="*/ 1123950 h 1143000"/>
              <a:gd name="connsiteX6" fmla="*/ 209550 w 847725"/>
              <a:gd name="connsiteY6" fmla="*/ 704850 h 1143000"/>
              <a:gd name="connsiteX7" fmla="*/ 104775 w 847725"/>
              <a:gd name="connsiteY7" fmla="*/ 866775 h 1143000"/>
              <a:gd name="connsiteX8" fmla="*/ 0 w 847725"/>
              <a:gd name="connsiteY8" fmla="*/ 1028700 h 1143000"/>
              <a:gd name="connsiteX9" fmla="*/ 0 w 847725"/>
              <a:gd name="connsiteY9" fmla="*/ 0 h 1143000"/>
              <a:gd name="connsiteX0" fmla="*/ 0 w 847725"/>
              <a:gd name="connsiteY0" fmla="*/ 0 h 1143000"/>
              <a:gd name="connsiteX1" fmla="*/ 685800 w 847725"/>
              <a:gd name="connsiteY1" fmla="*/ 0 h 1143000"/>
              <a:gd name="connsiteX2" fmla="*/ 685800 w 847725"/>
              <a:gd name="connsiteY2" fmla="*/ 323850 h 1143000"/>
              <a:gd name="connsiteX3" fmla="*/ 847725 w 847725"/>
              <a:gd name="connsiteY3" fmla="*/ 314325 h 1143000"/>
              <a:gd name="connsiteX4" fmla="*/ 847725 w 847725"/>
              <a:gd name="connsiteY4" fmla="*/ 1143000 h 1143000"/>
              <a:gd name="connsiteX5" fmla="*/ 695325 w 847725"/>
              <a:gd name="connsiteY5" fmla="*/ 1123950 h 1143000"/>
              <a:gd name="connsiteX6" fmla="*/ 704850 w 847725"/>
              <a:gd name="connsiteY6" fmla="*/ 1000125 h 1143000"/>
              <a:gd name="connsiteX7" fmla="*/ 104775 w 847725"/>
              <a:gd name="connsiteY7" fmla="*/ 866775 h 1143000"/>
              <a:gd name="connsiteX8" fmla="*/ 0 w 847725"/>
              <a:gd name="connsiteY8" fmla="*/ 1028700 h 1143000"/>
              <a:gd name="connsiteX9" fmla="*/ 0 w 847725"/>
              <a:gd name="connsiteY9" fmla="*/ 0 h 1143000"/>
              <a:gd name="connsiteX0" fmla="*/ 0 w 847725"/>
              <a:gd name="connsiteY0" fmla="*/ 0 h 1143000"/>
              <a:gd name="connsiteX1" fmla="*/ 685800 w 847725"/>
              <a:gd name="connsiteY1" fmla="*/ 0 h 1143000"/>
              <a:gd name="connsiteX2" fmla="*/ 685800 w 847725"/>
              <a:gd name="connsiteY2" fmla="*/ 323850 h 1143000"/>
              <a:gd name="connsiteX3" fmla="*/ 847725 w 847725"/>
              <a:gd name="connsiteY3" fmla="*/ 314325 h 1143000"/>
              <a:gd name="connsiteX4" fmla="*/ 847725 w 847725"/>
              <a:gd name="connsiteY4" fmla="*/ 1143000 h 1143000"/>
              <a:gd name="connsiteX5" fmla="*/ 695325 w 847725"/>
              <a:gd name="connsiteY5" fmla="*/ 1123950 h 1143000"/>
              <a:gd name="connsiteX6" fmla="*/ 704850 w 847725"/>
              <a:gd name="connsiteY6" fmla="*/ 1000125 h 1143000"/>
              <a:gd name="connsiteX7" fmla="*/ 600075 w 847725"/>
              <a:gd name="connsiteY7" fmla="*/ 981075 h 1143000"/>
              <a:gd name="connsiteX8" fmla="*/ 0 w 847725"/>
              <a:gd name="connsiteY8" fmla="*/ 1028700 h 1143000"/>
              <a:gd name="connsiteX9" fmla="*/ 0 w 847725"/>
              <a:gd name="connsiteY9" fmla="*/ 0 h 1143000"/>
              <a:gd name="connsiteX0" fmla="*/ 0 w 847725"/>
              <a:gd name="connsiteY0" fmla="*/ 0 h 1143000"/>
              <a:gd name="connsiteX1" fmla="*/ 685800 w 847725"/>
              <a:gd name="connsiteY1" fmla="*/ 0 h 1143000"/>
              <a:gd name="connsiteX2" fmla="*/ 685800 w 847725"/>
              <a:gd name="connsiteY2" fmla="*/ 323850 h 1143000"/>
              <a:gd name="connsiteX3" fmla="*/ 847725 w 847725"/>
              <a:gd name="connsiteY3" fmla="*/ 314325 h 1143000"/>
              <a:gd name="connsiteX4" fmla="*/ 847725 w 847725"/>
              <a:gd name="connsiteY4" fmla="*/ 1143000 h 1143000"/>
              <a:gd name="connsiteX5" fmla="*/ 695325 w 847725"/>
              <a:gd name="connsiteY5" fmla="*/ 1123950 h 1143000"/>
              <a:gd name="connsiteX6" fmla="*/ 704850 w 847725"/>
              <a:gd name="connsiteY6" fmla="*/ 1000125 h 1143000"/>
              <a:gd name="connsiteX7" fmla="*/ 600075 w 847725"/>
              <a:gd name="connsiteY7" fmla="*/ 981075 h 1143000"/>
              <a:gd name="connsiteX8" fmla="*/ 0 w 847725"/>
              <a:gd name="connsiteY8" fmla="*/ 1028700 h 1143000"/>
              <a:gd name="connsiteX9" fmla="*/ 0 w 847725"/>
              <a:gd name="connsiteY9" fmla="*/ 0 h 1143000"/>
              <a:gd name="connsiteX0" fmla="*/ 0 w 847725"/>
              <a:gd name="connsiteY0" fmla="*/ 0 h 1143000"/>
              <a:gd name="connsiteX1" fmla="*/ 685800 w 847725"/>
              <a:gd name="connsiteY1" fmla="*/ 0 h 1143000"/>
              <a:gd name="connsiteX2" fmla="*/ 685800 w 847725"/>
              <a:gd name="connsiteY2" fmla="*/ 323850 h 1143000"/>
              <a:gd name="connsiteX3" fmla="*/ 847725 w 847725"/>
              <a:gd name="connsiteY3" fmla="*/ 314325 h 1143000"/>
              <a:gd name="connsiteX4" fmla="*/ 847725 w 847725"/>
              <a:gd name="connsiteY4" fmla="*/ 1143000 h 1143000"/>
              <a:gd name="connsiteX5" fmla="*/ 695325 w 847725"/>
              <a:gd name="connsiteY5" fmla="*/ 1123950 h 1143000"/>
              <a:gd name="connsiteX6" fmla="*/ 704850 w 847725"/>
              <a:gd name="connsiteY6" fmla="*/ 1000125 h 1143000"/>
              <a:gd name="connsiteX7" fmla="*/ 409575 w 847725"/>
              <a:gd name="connsiteY7" fmla="*/ 909637 h 1143000"/>
              <a:gd name="connsiteX8" fmla="*/ 0 w 847725"/>
              <a:gd name="connsiteY8" fmla="*/ 1028700 h 1143000"/>
              <a:gd name="connsiteX9" fmla="*/ 0 w 847725"/>
              <a:gd name="connsiteY9" fmla="*/ 0 h 1143000"/>
              <a:gd name="connsiteX0" fmla="*/ 0 w 847725"/>
              <a:gd name="connsiteY0" fmla="*/ 0 h 1143000"/>
              <a:gd name="connsiteX1" fmla="*/ 685800 w 847725"/>
              <a:gd name="connsiteY1" fmla="*/ 0 h 1143000"/>
              <a:gd name="connsiteX2" fmla="*/ 685800 w 847725"/>
              <a:gd name="connsiteY2" fmla="*/ 323850 h 1143000"/>
              <a:gd name="connsiteX3" fmla="*/ 847725 w 847725"/>
              <a:gd name="connsiteY3" fmla="*/ 314325 h 1143000"/>
              <a:gd name="connsiteX4" fmla="*/ 847725 w 847725"/>
              <a:gd name="connsiteY4" fmla="*/ 1143000 h 1143000"/>
              <a:gd name="connsiteX5" fmla="*/ 695325 w 847725"/>
              <a:gd name="connsiteY5" fmla="*/ 1123950 h 1143000"/>
              <a:gd name="connsiteX6" fmla="*/ 704850 w 847725"/>
              <a:gd name="connsiteY6" fmla="*/ 1000125 h 1143000"/>
              <a:gd name="connsiteX7" fmla="*/ 409575 w 847725"/>
              <a:gd name="connsiteY7" fmla="*/ 909637 h 1143000"/>
              <a:gd name="connsiteX8" fmla="*/ 528638 w 847725"/>
              <a:gd name="connsiteY8" fmla="*/ 952500 h 1143000"/>
              <a:gd name="connsiteX9" fmla="*/ 0 w 847725"/>
              <a:gd name="connsiteY9" fmla="*/ 1028700 h 1143000"/>
              <a:gd name="connsiteX10" fmla="*/ 0 w 847725"/>
              <a:gd name="connsiteY10" fmla="*/ 0 h 1143000"/>
              <a:gd name="connsiteX0" fmla="*/ 0 w 847725"/>
              <a:gd name="connsiteY0" fmla="*/ 0 h 1143000"/>
              <a:gd name="connsiteX1" fmla="*/ 685800 w 847725"/>
              <a:gd name="connsiteY1" fmla="*/ 0 h 1143000"/>
              <a:gd name="connsiteX2" fmla="*/ 685800 w 847725"/>
              <a:gd name="connsiteY2" fmla="*/ 323850 h 1143000"/>
              <a:gd name="connsiteX3" fmla="*/ 847725 w 847725"/>
              <a:gd name="connsiteY3" fmla="*/ 314325 h 1143000"/>
              <a:gd name="connsiteX4" fmla="*/ 847725 w 847725"/>
              <a:gd name="connsiteY4" fmla="*/ 1143000 h 1143000"/>
              <a:gd name="connsiteX5" fmla="*/ 695325 w 847725"/>
              <a:gd name="connsiteY5" fmla="*/ 1123950 h 1143000"/>
              <a:gd name="connsiteX6" fmla="*/ 704850 w 847725"/>
              <a:gd name="connsiteY6" fmla="*/ 1000125 h 1143000"/>
              <a:gd name="connsiteX7" fmla="*/ 409575 w 847725"/>
              <a:gd name="connsiteY7" fmla="*/ 909637 h 1143000"/>
              <a:gd name="connsiteX8" fmla="*/ 204788 w 847725"/>
              <a:gd name="connsiteY8" fmla="*/ 966787 h 1143000"/>
              <a:gd name="connsiteX9" fmla="*/ 0 w 847725"/>
              <a:gd name="connsiteY9" fmla="*/ 1028700 h 1143000"/>
              <a:gd name="connsiteX10" fmla="*/ 0 w 847725"/>
              <a:gd name="connsiteY10" fmla="*/ 0 h 1143000"/>
              <a:gd name="connsiteX0" fmla="*/ 0 w 847725"/>
              <a:gd name="connsiteY0" fmla="*/ 0 h 1143000"/>
              <a:gd name="connsiteX1" fmla="*/ 685800 w 847725"/>
              <a:gd name="connsiteY1" fmla="*/ 0 h 1143000"/>
              <a:gd name="connsiteX2" fmla="*/ 685800 w 847725"/>
              <a:gd name="connsiteY2" fmla="*/ 323850 h 1143000"/>
              <a:gd name="connsiteX3" fmla="*/ 847725 w 847725"/>
              <a:gd name="connsiteY3" fmla="*/ 314325 h 1143000"/>
              <a:gd name="connsiteX4" fmla="*/ 847725 w 847725"/>
              <a:gd name="connsiteY4" fmla="*/ 1143000 h 1143000"/>
              <a:gd name="connsiteX5" fmla="*/ 695325 w 847725"/>
              <a:gd name="connsiteY5" fmla="*/ 1123950 h 1143000"/>
              <a:gd name="connsiteX6" fmla="*/ 704850 w 847725"/>
              <a:gd name="connsiteY6" fmla="*/ 1000125 h 1143000"/>
              <a:gd name="connsiteX7" fmla="*/ 561975 w 847725"/>
              <a:gd name="connsiteY7" fmla="*/ 962025 h 1143000"/>
              <a:gd name="connsiteX8" fmla="*/ 204788 w 847725"/>
              <a:gd name="connsiteY8" fmla="*/ 966787 h 1143000"/>
              <a:gd name="connsiteX9" fmla="*/ 0 w 847725"/>
              <a:gd name="connsiteY9" fmla="*/ 1028700 h 1143000"/>
              <a:gd name="connsiteX10" fmla="*/ 0 w 847725"/>
              <a:gd name="connsiteY10" fmla="*/ 0 h 1143000"/>
              <a:gd name="connsiteX0" fmla="*/ 0 w 847725"/>
              <a:gd name="connsiteY0" fmla="*/ 0 h 1143000"/>
              <a:gd name="connsiteX1" fmla="*/ 685800 w 847725"/>
              <a:gd name="connsiteY1" fmla="*/ 0 h 1143000"/>
              <a:gd name="connsiteX2" fmla="*/ 685800 w 847725"/>
              <a:gd name="connsiteY2" fmla="*/ 323850 h 1143000"/>
              <a:gd name="connsiteX3" fmla="*/ 847725 w 847725"/>
              <a:gd name="connsiteY3" fmla="*/ 314325 h 1143000"/>
              <a:gd name="connsiteX4" fmla="*/ 847725 w 847725"/>
              <a:gd name="connsiteY4" fmla="*/ 1143000 h 1143000"/>
              <a:gd name="connsiteX5" fmla="*/ 695325 w 847725"/>
              <a:gd name="connsiteY5" fmla="*/ 1123950 h 1143000"/>
              <a:gd name="connsiteX6" fmla="*/ 704850 w 847725"/>
              <a:gd name="connsiteY6" fmla="*/ 1000125 h 1143000"/>
              <a:gd name="connsiteX7" fmla="*/ 561975 w 847725"/>
              <a:gd name="connsiteY7" fmla="*/ 962025 h 1143000"/>
              <a:gd name="connsiteX8" fmla="*/ 338138 w 847725"/>
              <a:gd name="connsiteY8" fmla="*/ 966788 h 1143000"/>
              <a:gd name="connsiteX9" fmla="*/ 204788 w 847725"/>
              <a:gd name="connsiteY9" fmla="*/ 966787 h 1143000"/>
              <a:gd name="connsiteX10" fmla="*/ 0 w 847725"/>
              <a:gd name="connsiteY10" fmla="*/ 1028700 h 1143000"/>
              <a:gd name="connsiteX11" fmla="*/ 0 w 847725"/>
              <a:gd name="connsiteY11" fmla="*/ 0 h 1143000"/>
              <a:gd name="connsiteX0" fmla="*/ 0 w 847725"/>
              <a:gd name="connsiteY0" fmla="*/ 0 h 1143000"/>
              <a:gd name="connsiteX1" fmla="*/ 685800 w 847725"/>
              <a:gd name="connsiteY1" fmla="*/ 0 h 1143000"/>
              <a:gd name="connsiteX2" fmla="*/ 685800 w 847725"/>
              <a:gd name="connsiteY2" fmla="*/ 323850 h 1143000"/>
              <a:gd name="connsiteX3" fmla="*/ 847725 w 847725"/>
              <a:gd name="connsiteY3" fmla="*/ 314325 h 1143000"/>
              <a:gd name="connsiteX4" fmla="*/ 847725 w 847725"/>
              <a:gd name="connsiteY4" fmla="*/ 1143000 h 1143000"/>
              <a:gd name="connsiteX5" fmla="*/ 695325 w 847725"/>
              <a:gd name="connsiteY5" fmla="*/ 1123950 h 1143000"/>
              <a:gd name="connsiteX6" fmla="*/ 704850 w 847725"/>
              <a:gd name="connsiteY6" fmla="*/ 1000125 h 1143000"/>
              <a:gd name="connsiteX7" fmla="*/ 561975 w 847725"/>
              <a:gd name="connsiteY7" fmla="*/ 962025 h 1143000"/>
              <a:gd name="connsiteX8" fmla="*/ 552450 w 847725"/>
              <a:gd name="connsiteY8" fmla="*/ 1143000 h 1143000"/>
              <a:gd name="connsiteX9" fmla="*/ 204788 w 847725"/>
              <a:gd name="connsiteY9" fmla="*/ 966787 h 1143000"/>
              <a:gd name="connsiteX10" fmla="*/ 0 w 847725"/>
              <a:gd name="connsiteY10" fmla="*/ 1028700 h 1143000"/>
              <a:gd name="connsiteX11" fmla="*/ 0 w 847725"/>
              <a:gd name="connsiteY11" fmla="*/ 0 h 1143000"/>
              <a:gd name="connsiteX0" fmla="*/ 0 w 847725"/>
              <a:gd name="connsiteY0" fmla="*/ 0 h 1143000"/>
              <a:gd name="connsiteX1" fmla="*/ 685800 w 847725"/>
              <a:gd name="connsiteY1" fmla="*/ 0 h 1143000"/>
              <a:gd name="connsiteX2" fmla="*/ 685800 w 847725"/>
              <a:gd name="connsiteY2" fmla="*/ 323850 h 1143000"/>
              <a:gd name="connsiteX3" fmla="*/ 847725 w 847725"/>
              <a:gd name="connsiteY3" fmla="*/ 314325 h 1143000"/>
              <a:gd name="connsiteX4" fmla="*/ 847725 w 847725"/>
              <a:gd name="connsiteY4" fmla="*/ 1143000 h 1143000"/>
              <a:gd name="connsiteX5" fmla="*/ 695325 w 847725"/>
              <a:gd name="connsiteY5" fmla="*/ 1123950 h 1143000"/>
              <a:gd name="connsiteX6" fmla="*/ 704850 w 847725"/>
              <a:gd name="connsiteY6" fmla="*/ 1000125 h 1143000"/>
              <a:gd name="connsiteX7" fmla="*/ 561975 w 847725"/>
              <a:gd name="connsiteY7" fmla="*/ 962025 h 1143000"/>
              <a:gd name="connsiteX8" fmla="*/ 552450 w 847725"/>
              <a:gd name="connsiteY8" fmla="*/ 1143000 h 1143000"/>
              <a:gd name="connsiteX9" fmla="*/ 338138 w 847725"/>
              <a:gd name="connsiteY9" fmla="*/ 1042988 h 1143000"/>
              <a:gd name="connsiteX10" fmla="*/ 204788 w 847725"/>
              <a:gd name="connsiteY10" fmla="*/ 966787 h 1143000"/>
              <a:gd name="connsiteX11" fmla="*/ 0 w 847725"/>
              <a:gd name="connsiteY11" fmla="*/ 1028700 h 1143000"/>
              <a:gd name="connsiteX12" fmla="*/ 0 w 847725"/>
              <a:gd name="connsiteY12" fmla="*/ 0 h 1143000"/>
              <a:gd name="connsiteX0" fmla="*/ 0 w 847725"/>
              <a:gd name="connsiteY0" fmla="*/ 0 h 1166813"/>
              <a:gd name="connsiteX1" fmla="*/ 685800 w 847725"/>
              <a:gd name="connsiteY1" fmla="*/ 0 h 1166813"/>
              <a:gd name="connsiteX2" fmla="*/ 685800 w 847725"/>
              <a:gd name="connsiteY2" fmla="*/ 323850 h 1166813"/>
              <a:gd name="connsiteX3" fmla="*/ 847725 w 847725"/>
              <a:gd name="connsiteY3" fmla="*/ 314325 h 1166813"/>
              <a:gd name="connsiteX4" fmla="*/ 847725 w 847725"/>
              <a:gd name="connsiteY4" fmla="*/ 1143000 h 1166813"/>
              <a:gd name="connsiteX5" fmla="*/ 695325 w 847725"/>
              <a:gd name="connsiteY5" fmla="*/ 1123950 h 1166813"/>
              <a:gd name="connsiteX6" fmla="*/ 704850 w 847725"/>
              <a:gd name="connsiteY6" fmla="*/ 1000125 h 1166813"/>
              <a:gd name="connsiteX7" fmla="*/ 561975 w 847725"/>
              <a:gd name="connsiteY7" fmla="*/ 962025 h 1166813"/>
              <a:gd name="connsiteX8" fmla="*/ 552450 w 847725"/>
              <a:gd name="connsiteY8" fmla="*/ 1143000 h 1166813"/>
              <a:gd name="connsiteX9" fmla="*/ 280988 w 847725"/>
              <a:gd name="connsiteY9" fmla="*/ 1166813 h 1166813"/>
              <a:gd name="connsiteX10" fmla="*/ 204788 w 847725"/>
              <a:gd name="connsiteY10" fmla="*/ 966787 h 1166813"/>
              <a:gd name="connsiteX11" fmla="*/ 0 w 847725"/>
              <a:gd name="connsiteY11" fmla="*/ 1028700 h 1166813"/>
              <a:gd name="connsiteX12" fmla="*/ 0 w 847725"/>
              <a:gd name="connsiteY12" fmla="*/ 0 h 1166813"/>
              <a:gd name="connsiteX0" fmla="*/ 0 w 847725"/>
              <a:gd name="connsiteY0" fmla="*/ 0 h 1166813"/>
              <a:gd name="connsiteX1" fmla="*/ 685800 w 847725"/>
              <a:gd name="connsiteY1" fmla="*/ 0 h 1166813"/>
              <a:gd name="connsiteX2" fmla="*/ 685800 w 847725"/>
              <a:gd name="connsiteY2" fmla="*/ 323850 h 1166813"/>
              <a:gd name="connsiteX3" fmla="*/ 847725 w 847725"/>
              <a:gd name="connsiteY3" fmla="*/ 314325 h 1166813"/>
              <a:gd name="connsiteX4" fmla="*/ 847725 w 847725"/>
              <a:gd name="connsiteY4" fmla="*/ 1143000 h 1166813"/>
              <a:gd name="connsiteX5" fmla="*/ 695325 w 847725"/>
              <a:gd name="connsiteY5" fmla="*/ 1123950 h 1166813"/>
              <a:gd name="connsiteX6" fmla="*/ 704850 w 847725"/>
              <a:gd name="connsiteY6" fmla="*/ 1000125 h 1166813"/>
              <a:gd name="connsiteX7" fmla="*/ 561975 w 847725"/>
              <a:gd name="connsiteY7" fmla="*/ 962025 h 1166813"/>
              <a:gd name="connsiteX8" fmla="*/ 552450 w 847725"/>
              <a:gd name="connsiteY8" fmla="*/ 1143000 h 1166813"/>
              <a:gd name="connsiteX9" fmla="*/ 280988 w 847725"/>
              <a:gd name="connsiteY9" fmla="*/ 1166813 h 1166813"/>
              <a:gd name="connsiteX10" fmla="*/ 295276 w 847725"/>
              <a:gd name="connsiteY10" fmla="*/ 1043008 h 1166813"/>
              <a:gd name="connsiteX11" fmla="*/ 0 w 847725"/>
              <a:gd name="connsiteY11" fmla="*/ 1028700 h 1166813"/>
              <a:gd name="connsiteX12" fmla="*/ 0 w 847725"/>
              <a:gd name="connsiteY12" fmla="*/ 0 h 1166813"/>
              <a:gd name="connsiteX0" fmla="*/ 0 w 847725"/>
              <a:gd name="connsiteY0" fmla="*/ 0 h 1166813"/>
              <a:gd name="connsiteX1" fmla="*/ 685800 w 847725"/>
              <a:gd name="connsiteY1" fmla="*/ 0 h 1166813"/>
              <a:gd name="connsiteX2" fmla="*/ 685800 w 847725"/>
              <a:gd name="connsiteY2" fmla="*/ 323850 h 1166813"/>
              <a:gd name="connsiteX3" fmla="*/ 847725 w 847725"/>
              <a:gd name="connsiteY3" fmla="*/ 314325 h 1166813"/>
              <a:gd name="connsiteX4" fmla="*/ 847725 w 847725"/>
              <a:gd name="connsiteY4" fmla="*/ 1143000 h 1166813"/>
              <a:gd name="connsiteX5" fmla="*/ 695325 w 847725"/>
              <a:gd name="connsiteY5" fmla="*/ 1123950 h 1166813"/>
              <a:gd name="connsiteX6" fmla="*/ 704850 w 847725"/>
              <a:gd name="connsiteY6" fmla="*/ 1000125 h 1166813"/>
              <a:gd name="connsiteX7" fmla="*/ 561975 w 847725"/>
              <a:gd name="connsiteY7" fmla="*/ 962025 h 1166813"/>
              <a:gd name="connsiteX8" fmla="*/ 552450 w 847725"/>
              <a:gd name="connsiteY8" fmla="*/ 1143000 h 1166813"/>
              <a:gd name="connsiteX9" fmla="*/ 280988 w 847725"/>
              <a:gd name="connsiteY9" fmla="*/ 1166813 h 1166813"/>
              <a:gd name="connsiteX10" fmla="*/ 295276 w 847725"/>
              <a:gd name="connsiteY10" fmla="*/ 1043008 h 1166813"/>
              <a:gd name="connsiteX11" fmla="*/ 0 w 847725"/>
              <a:gd name="connsiteY11" fmla="*/ 1028700 h 1166813"/>
              <a:gd name="connsiteX12" fmla="*/ 0 w 847725"/>
              <a:gd name="connsiteY12" fmla="*/ 0 h 1166813"/>
              <a:gd name="connsiteX0" fmla="*/ 0 w 847725"/>
              <a:gd name="connsiteY0" fmla="*/ 0 h 1166813"/>
              <a:gd name="connsiteX1" fmla="*/ 685800 w 847725"/>
              <a:gd name="connsiteY1" fmla="*/ 0 h 1166813"/>
              <a:gd name="connsiteX2" fmla="*/ 685800 w 847725"/>
              <a:gd name="connsiteY2" fmla="*/ 323850 h 1166813"/>
              <a:gd name="connsiteX3" fmla="*/ 847725 w 847725"/>
              <a:gd name="connsiteY3" fmla="*/ 314325 h 1166813"/>
              <a:gd name="connsiteX4" fmla="*/ 847725 w 847725"/>
              <a:gd name="connsiteY4" fmla="*/ 1143000 h 1166813"/>
              <a:gd name="connsiteX5" fmla="*/ 695325 w 847725"/>
              <a:gd name="connsiteY5" fmla="*/ 1143006 h 1166813"/>
              <a:gd name="connsiteX6" fmla="*/ 704850 w 847725"/>
              <a:gd name="connsiteY6" fmla="*/ 1000125 h 1166813"/>
              <a:gd name="connsiteX7" fmla="*/ 561975 w 847725"/>
              <a:gd name="connsiteY7" fmla="*/ 962025 h 1166813"/>
              <a:gd name="connsiteX8" fmla="*/ 552450 w 847725"/>
              <a:gd name="connsiteY8" fmla="*/ 1143000 h 1166813"/>
              <a:gd name="connsiteX9" fmla="*/ 280988 w 847725"/>
              <a:gd name="connsiteY9" fmla="*/ 1166813 h 1166813"/>
              <a:gd name="connsiteX10" fmla="*/ 295276 w 847725"/>
              <a:gd name="connsiteY10" fmla="*/ 1043008 h 1166813"/>
              <a:gd name="connsiteX11" fmla="*/ 0 w 847725"/>
              <a:gd name="connsiteY11" fmla="*/ 1028700 h 1166813"/>
              <a:gd name="connsiteX12" fmla="*/ 0 w 847725"/>
              <a:gd name="connsiteY12" fmla="*/ 0 h 1166813"/>
              <a:gd name="connsiteX0" fmla="*/ 0 w 847725"/>
              <a:gd name="connsiteY0" fmla="*/ 0 h 1166813"/>
              <a:gd name="connsiteX1" fmla="*/ 685800 w 847725"/>
              <a:gd name="connsiteY1" fmla="*/ 0 h 1166813"/>
              <a:gd name="connsiteX2" fmla="*/ 685800 w 847725"/>
              <a:gd name="connsiteY2" fmla="*/ 323850 h 1166813"/>
              <a:gd name="connsiteX3" fmla="*/ 847725 w 847725"/>
              <a:gd name="connsiteY3" fmla="*/ 314325 h 1166813"/>
              <a:gd name="connsiteX4" fmla="*/ 847725 w 847725"/>
              <a:gd name="connsiteY4" fmla="*/ 1143000 h 1166813"/>
              <a:gd name="connsiteX5" fmla="*/ 695325 w 847725"/>
              <a:gd name="connsiteY5" fmla="*/ 1143006 h 1166813"/>
              <a:gd name="connsiteX6" fmla="*/ 704850 w 847725"/>
              <a:gd name="connsiteY6" fmla="*/ 1000125 h 1166813"/>
              <a:gd name="connsiteX7" fmla="*/ 557213 w 847725"/>
              <a:gd name="connsiteY7" fmla="*/ 985845 h 1166813"/>
              <a:gd name="connsiteX8" fmla="*/ 552450 w 847725"/>
              <a:gd name="connsiteY8" fmla="*/ 1143000 h 1166813"/>
              <a:gd name="connsiteX9" fmla="*/ 280988 w 847725"/>
              <a:gd name="connsiteY9" fmla="*/ 1166813 h 1166813"/>
              <a:gd name="connsiteX10" fmla="*/ 295276 w 847725"/>
              <a:gd name="connsiteY10" fmla="*/ 1043008 h 1166813"/>
              <a:gd name="connsiteX11" fmla="*/ 0 w 847725"/>
              <a:gd name="connsiteY11" fmla="*/ 1028700 h 1166813"/>
              <a:gd name="connsiteX12" fmla="*/ 0 w 847725"/>
              <a:gd name="connsiteY12" fmla="*/ 0 h 1166813"/>
              <a:gd name="connsiteX0" fmla="*/ 0 w 847725"/>
              <a:gd name="connsiteY0" fmla="*/ 0 h 1147758"/>
              <a:gd name="connsiteX1" fmla="*/ 685800 w 847725"/>
              <a:gd name="connsiteY1" fmla="*/ 0 h 1147758"/>
              <a:gd name="connsiteX2" fmla="*/ 685800 w 847725"/>
              <a:gd name="connsiteY2" fmla="*/ 323850 h 1147758"/>
              <a:gd name="connsiteX3" fmla="*/ 847725 w 847725"/>
              <a:gd name="connsiteY3" fmla="*/ 314325 h 1147758"/>
              <a:gd name="connsiteX4" fmla="*/ 847725 w 847725"/>
              <a:gd name="connsiteY4" fmla="*/ 1143000 h 1147758"/>
              <a:gd name="connsiteX5" fmla="*/ 695325 w 847725"/>
              <a:gd name="connsiteY5" fmla="*/ 1143006 h 1147758"/>
              <a:gd name="connsiteX6" fmla="*/ 704850 w 847725"/>
              <a:gd name="connsiteY6" fmla="*/ 1000125 h 1147758"/>
              <a:gd name="connsiteX7" fmla="*/ 557213 w 847725"/>
              <a:gd name="connsiteY7" fmla="*/ 985845 h 1147758"/>
              <a:gd name="connsiteX8" fmla="*/ 552450 w 847725"/>
              <a:gd name="connsiteY8" fmla="*/ 1143000 h 1147758"/>
              <a:gd name="connsiteX9" fmla="*/ 314326 w 847725"/>
              <a:gd name="connsiteY9" fmla="*/ 1147758 h 1147758"/>
              <a:gd name="connsiteX10" fmla="*/ 295276 w 847725"/>
              <a:gd name="connsiteY10" fmla="*/ 1043008 h 1147758"/>
              <a:gd name="connsiteX11" fmla="*/ 0 w 847725"/>
              <a:gd name="connsiteY11" fmla="*/ 1028700 h 1147758"/>
              <a:gd name="connsiteX12" fmla="*/ 0 w 847725"/>
              <a:gd name="connsiteY12" fmla="*/ 0 h 1147758"/>
              <a:gd name="connsiteX0" fmla="*/ 9525 w 857250"/>
              <a:gd name="connsiteY0" fmla="*/ 0 h 1147758"/>
              <a:gd name="connsiteX1" fmla="*/ 695325 w 857250"/>
              <a:gd name="connsiteY1" fmla="*/ 0 h 1147758"/>
              <a:gd name="connsiteX2" fmla="*/ 695325 w 857250"/>
              <a:gd name="connsiteY2" fmla="*/ 323850 h 1147758"/>
              <a:gd name="connsiteX3" fmla="*/ 857250 w 857250"/>
              <a:gd name="connsiteY3" fmla="*/ 314325 h 1147758"/>
              <a:gd name="connsiteX4" fmla="*/ 857250 w 857250"/>
              <a:gd name="connsiteY4" fmla="*/ 1143000 h 1147758"/>
              <a:gd name="connsiteX5" fmla="*/ 704850 w 857250"/>
              <a:gd name="connsiteY5" fmla="*/ 1143006 h 1147758"/>
              <a:gd name="connsiteX6" fmla="*/ 714375 w 857250"/>
              <a:gd name="connsiteY6" fmla="*/ 1000125 h 1147758"/>
              <a:gd name="connsiteX7" fmla="*/ 566738 w 857250"/>
              <a:gd name="connsiteY7" fmla="*/ 985845 h 1147758"/>
              <a:gd name="connsiteX8" fmla="*/ 561975 w 857250"/>
              <a:gd name="connsiteY8" fmla="*/ 1143000 h 1147758"/>
              <a:gd name="connsiteX9" fmla="*/ 323851 w 857250"/>
              <a:gd name="connsiteY9" fmla="*/ 1147758 h 1147758"/>
              <a:gd name="connsiteX10" fmla="*/ 304801 w 857250"/>
              <a:gd name="connsiteY10" fmla="*/ 1043008 h 1147758"/>
              <a:gd name="connsiteX11" fmla="*/ 0 w 857250"/>
              <a:gd name="connsiteY11" fmla="*/ 1042990 h 1147758"/>
              <a:gd name="connsiteX12" fmla="*/ 9525 w 857250"/>
              <a:gd name="connsiteY12" fmla="*/ 0 h 1147758"/>
              <a:gd name="connsiteX0" fmla="*/ 9525 w 857250"/>
              <a:gd name="connsiteY0" fmla="*/ 0 h 1147758"/>
              <a:gd name="connsiteX1" fmla="*/ 695325 w 857250"/>
              <a:gd name="connsiteY1" fmla="*/ 0 h 1147758"/>
              <a:gd name="connsiteX2" fmla="*/ 695325 w 857250"/>
              <a:gd name="connsiteY2" fmla="*/ 323850 h 1147758"/>
              <a:gd name="connsiteX3" fmla="*/ 857250 w 857250"/>
              <a:gd name="connsiteY3" fmla="*/ 314325 h 1147758"/>
              <a:gd name="connsiteX4" fmla="*/ 857250 w 857250"/>
              <a:gd name="connsiteY4" fmla="*/ 1143000 h 1147758"/>
              <a:gd name="connsiteX5" fmla="*/ 704850 w 857250"/>
              <a:gd name="connsiteY5" fmla="*/ 1143006 h 1147758"/>
              <a:gd name="connsiteX6" fmla="*/ 714375 w 857250"/>
              <a:gd name="connsiteY6" fmla="*/ 1000125 h 1147758"/>
              <a:gd name="connsiteX7" fmla="*/ 566738 w 857250"/>
              <a:gd name="connsiteY7" fmla="*/ 985845 h 1147758"/>
              <a:gd name="connsiteX8" fmla="*/ 561975 w 857250"/>
              <a:gd name="connsiteY8" fmla="*/ 1143000 h 1147758"/>
              <a:gd name="connsiteX9" fmla="*/ 304801 w 857250"/>
              <a:gd name="connsiteY9" fmla="*/ 1147758 h 1147758"/>
              <a:gd name="connsiteX10" fmla="*/ 304801 w 857250"/>
              <a:gd name="connsiteY10" fmla="*/ 1043008 h 1147758"/>
              <a:gd name="connsiteX11" fmla="*/ 0 w 857250"/>
              <a:gd name="connsiteY11" fmla="*/ 1042990 h 1147758"/>
              <a:gd name="connsiteX12" fmla="*/ 9525 w 857250"/>
              <a:gd name="connsiteY12" fmla="*/ 0 h 1147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57250" h="1147758">
                <a:moveTo>
                  <a:pt x="9525" y="0"/>
                </a:moveTo>
                <a:lnTo>
                  <a:pt x="695325" y="0"/>
                </a:lnTo>
                <a:lnTo>
                  <a:pt x="695325" y="323850"/>
                </a:lnTo>
                <a:lnTo>
                  <a:pt x="857250" y="314325"/>
                </a:lnTo>
                <a:lnTo>
                  <a:pt x="857250" y="1143000"/>
                </a:lnTo>
                <a:lnTo>
                  <a:pt x="704850" y="1143006"/>
                </a:lnTo>
                <a:lnTo>
                  <a:pt x="714375" y="1000125"/>
                </a:lnTo>
                <a:lnTo>
                  <a:pt x="566738" y="985845"/>
                </a:lnTo>
                <a:lnTo>
                  <a:pt x="561975" y="1143000"/>
                </a:lnTo>
                <a:lnTo>
                  <a:pt x="304801" y="1147758"/>
                </a:lnTo>
                <a:lnTo>
                  <a:pt x="304801" y="1043008"/>
                </a:lnTo>
                <a:lnTo>
                  <a:pt x="0" y="1042990"/>
                </a:lnTo>
                <a:lnTo>
                  <a:pt x="9525" y="0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  <a:alpha val="61000"/>
            </a:schemeClr>
          </a:solidFill>
          <a:ln w="38100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/>
          </a:p>
        </p:txBody>
      </p:sp>
      <p:sp>
        <p:nvSpPr>
          <p:cNvPr id="20" name="Down Arrow 19"/>
          <p:cNvSpPr/>
          <p:nvPr/>
        </p:nvSpPr>
        <p:spPr>
          <a:xfrm rot="7800000" flipV="1">
            <a:off x="4473881" y="2805806"/>
            <a:ext cx="139294" cy="420370"/>
          </a:xfrm>
          <a:prstGeom prst="downArrow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40" name="Flowchart: Connector 39"/>
          <p:cNvSpPr/>
          <p:nvPr/>
        </p:nvSpPr>
        <p:spPr>
          <a:xfrm>
            <a:off x="4972893" y="3444190"/>
            <a:ext cx="320040" cy="320040"/>
          </a:xfrm>
          <a:prstGeom prst="flowChartConnector">
            <a:avLst/>
          </a:prstGeom>
          <a:noFill/>
          <a:ln>
            <a:solidFill>
              <a:srgbClr val="F4A10C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Flowchart: Connector 43"/>
          <p:cNvSpPr/>
          <p:nvPr/>
        </p:nvSpPr>
        <p:spPr>
          <a:xfrm>
            <a:off x="5415985" y="3517162"/>
            <a:ext cx="320040" cy="320040"/>
          </a:xfrm>
          <a:prstGeom prst="flowChartConnector">
            <a:avLst/>
          </a:prstGeom>
          <a:noFill/>
          <a:ln>
            <a:solidFill>
              <a:srgbClr val="F4A10C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Flowchart: Connector 44"/>
          <p:cNvSpPr/>
          <p:nvPr/>
        </p:nvSpPr>
        <p:spPr>
          <a:xfrm>
            <a:off x="7543800" y="4339739"/>
            <a:ext cx="320040" cy="320040"/>
          </a:xfrm>
          <a:prstGeom prst="flowChartConnector">
            <a:avLst/>
          </a:prstGeom>
          <a:noFill/>
          <a:ln>
            <a:solidFill>
              <a:srgbClr val="F4A10C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Flowchart: Connector 45"/>
          <p:cNvSpPr/>
          <p:nvPr/>
        </p:nvSpPr>
        <p:spPr>
          <a:xfrm>
            <a:off x="5343988" y="2108434"/>
            <a:ext cx="320040" cy="320040"/>
          </a:xfrm>
          <a:prstGeom prst="flowChartConnector">
            <a:avLst/>
          </a:prstGeom>
          <a:noFill/>
          <a:ln>
            <a:solidFill>
              <a:srgbClr val="F4A10C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Arrow Connector 28"/>
          <p:cNvCxnSpPr/>
          <p:nvPr/>
        </p:nvCxnSpPr>
        <p:spPr>
          <a:xfrm flipH="1" flipV="1">
            <a:off x="2820160" y="4151060"/>
            <a:ext cx="3459186" cy="16473"/>
          </a:xfrm>
          <a:prstGeom prst="straightConnector1">
            <a:avLst/>
          </a:prstGeom>
          <a:ln w="38100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 Box 4123"/>
          <p:cNvSpPr txBox="1"/>
          <p:nvPr/>
        </p:nvSpPr>
        <p:spPr>
          <a:xfrm>
            <a:off x="3850075" y="4239827"/>
            <a:ext cx="1895475" cy="530187"/>
          </a:xfrm>
          <a:prstGeom prst="rect">
            <a:avLst/>
          </a:prstGeom>
          <a:noFill/>
          <a:ln w="6350"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400" i="1" dirty="0">
                <a:effectLst/>
                <a:ea typeface="Calibri" panose="020F0502020204030204" pitchFamily="34" charset="0"/>
              </a:rPr>
              <a:t>West-bound traffic –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400" i="1" dirty="0">
                <a:effectLst/>
                <a:ea typeface="Calibri" panose="020F0502020204030204" pitchFamily="34" charset="0"/>
              </a:rPr>
              <a:t>US Highway 160</a:t>
            </a:r>
            <a:endParaRPr lang="en-US" sz="1400" dirty="0">
              <a:effectLst/>
              <a:ea typeface="Calibri" panose="020F0502020204030204" pitchFamily="34" charset="0"/>
            </a:endParaRPr>
          </a:p>
        </p:txBody>
      </p:sp>
      <p:cxnSp>
        <p:nvCxnSpPr>
          <p:cNvPr id="50" name="Straight Arrow Connector 49"/>
          <p:cNvCxnSpPr>
            <a:endCxn id="40" idx="2"/>
          </p:cNvCxnSpPr>
          <p:nvPr/>
        </p:nvCxnSpPr>
        <p:spPr>
          <a:xfrm flipV="1">
            <a:off x="1991442" y="3604210"/>
            <a:ext cx="2981451" cy="6728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tailEnd type="triangle"/>
          </a:ln>
          <a:effectLst/>
        </p:spPr>
      </p:cxnSp>
      <p:cxnSp>
        <p:nvCxnSpPr>
          <p:cNvPr id="54" name="Straight Arrow Connector 53"/>
          <p:cNvCxnSpPr/>
          <p:nvPr/>
        </p:nvCxnSpPr>
        <p:spPr>
          <a:xfrm flipV="1">
            <a:off x="4621353" y="2385046"/>
            <a:ext cx="865593" cy="1212436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tailEnd type="triangle"/>
          </a:ln>
          <a:effectLst/>
        </p:spPr>
      </p:cxnSp>
      <p:pic>
        <p:nvPicPr>
          <p:cNvPr id="56" name="Picture 55" descr="K:\Trinidad State Junior College\TSJC Facilities Master Plan &amp; Audits 2021\2021 Facility Audits-Individual Bldgs\Alamosa-Main Campus\Alamosa-Main Bldg 3-29-21(AAH)\IMG_9226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29" y="3963750"/>
            <a:ext cx="1672809" cy="1805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Picture 56" descr="K:\Trinidad State Junior College\valley campus facility audit 2018\july 19 &amp; 20 2018\DSC_6539.JP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103" y="-9093"/>
            <a:ext cx="2064557" cy="1382475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Text Box 4123"/>
          <p:cNvSpPr txBox="1"/>
          <p:nvPr/>
        </p:nvSpPr>
        <p:spPr>
          <a:xfrm>
            <a:off x="-12045" y="5761693"/>
            <a:ext cx="1078846" cy="242867"/>
          </a:xfrm>
          <a:prstGeom prst="rect">
            <a:avLst/>
          </a:prstGeom>
          <a:noFill/>
          <a:ln w="6350"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400" i="1" dirty="0">
                <a:effectLst/>
                <a:ea typeface="Calibri" panose="020F0502020204030204" pitchFamily="34" charset="0"/>
              </a:rPr>
              <a:t>Main Street</a:t>
            </a:r>
            <a:endParaRPr lang="en-US" sz="1400" dirty="0">
              <a:effectLst/>
              <a:ea typeface="Calibri" panose="020F0502020204030204" pitchFamily="34" charset="0"/>
            </a:endParaRPr>
          </a:p>
        </p:txBody>
      </p:sp>
      <p:sp>
        <p:nvSpPr>
          <p:cNvPr id="59" name="Text Box 4123"/>
          <p:cNvSpPr txBox="1"/>
          <p:nvPr/>
        </p:nvSpPr>
        <p:spPr>
          <a:xfrm>
            <a:off x="5820981" y="902270"/>
            <a:ext cx="1119662" cy="268099"/>
          </a:xfrm>
          <a:prstGeom prst="rect">
            <a:avLst/>
          </a:prstGeom>
          <a:noFill/>
          <a:ln w="6350"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400" i="1" dirty="0">
                <a:ea typeface="Calibri" panose="020F0502020204030204" pitchFamily="34" charset="0"/>
              </a:rPr>
              <a:t>Bell Avenue</a:t>
            </a:r>
            <a:endParaRPr lang="en-US" sz="1400" dirty="0">
              <a:effectLst/>
              <a:ea typeface="Calibri" panose="020F0502020204030204" pitchFamily="34" charset="0"/>
            </a:endParaRPr>
          </a:p>
        </p:txBody>
      </p:sp>
      <p:pic>
        <p:nvPicPr>
          <p:cNvPr id="60" name="Picture 59" descr="F:\TSC Travel_OCTOBER 6\photos\IMG_4001-scaled rammed earth walls.jpg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9733" y="4646013"/>
            <a:ext cx="1419910" cy="1589720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Text Box 4123"/>
          <p:cNvSpPr txBox="1"/>
          <p:nvPr/>
        </p:nvSpPr>
        <p:spPr>
          <a:xfrm>
            <a:off x="3130038" y="5007149"/>
            <a:ext cx="1441962" cy="504350"/>
          </a:xfrm>
          <a:prstGeom prst="rect">
            <a:avLst/>
          </a:prstGeom>
          <a:noFill/>
          <a:ln w="6350"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400" i="1" dirty="0">
                <a:ea typeface="Calibri" panose="020F0502020204030204" pitchFamily="34" charset="0"/>
              </a:rPr>
              <a:t>Source: Originate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400" i="1" dirty="0">
                <a:ea typeface="Calibri" panose="020F0502020204030204" pitchFamily="34" charset="0"/>
              </a:rPr>
              <a:t>Natural Building. </a:t>
            </a:r>
            <a:endParaRPr lang="en-US" sz="1400" dirty="0">
              <a:effectLst/>
              <a:ea typeface="Calibri" panose="020F0502020204030204" pitchFamily="34" charset="0"/>
            </a:endParaRPr>
          </a:p>
        </p:txBody>
      </p:sp>
      <p:pic>
        <p:nvPicPr>
          <p:cNvPr id="63" name="Picture 62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139"/>
          <a:stretch/>
        </p:blipFill>
        <p:spPr>
          <a:xfrm>
            <a:off x="5874659" y="0"/>
            <a:ext cx="2590904" cy="944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9376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 descr="F:\TODAY is JULY 25\TSJC FMP 2020-21\1-DRAFT FMP\Graphics\Alamosa Watercolor-Proposal.jpg"/>
          <p:cNvPicPr preferRelativeResize="0"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00" t="14208" r="11739" b="11909"/>
          <a:stretch/>
        </p:blipFill>
        <p:spPr bwMode="auto">
          <a:xfrm>
            <a:off x="2673544" y="304800"/>
            <a:ext cx="4151527" cy="518160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654296" y="6690360"/>
            <a:ext cx="4489704" cy="182880"/>
          </a:xfrm>
          <a:prstGeom prst="rect">
            <a:avLst/>
          </a:prstGeom>
          <a:solidFill>
            <a:srgbClr val="F2C212"/>
          </a:solidFill>
        </p:spPr>
        <p:txBody>
          <a:bodyPr wrap="square" rtlCol="0">
            <a:spAutoFit/>
          </a:bodyPr>
          <a:lstStyle/>
          <a:p>
            <a:endParaRPr lang="en-US" dirty="0">
              <a:solidFill>
                <a:srgbClr val="F2C212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95400" y="4761"/>
            <a:ext cx="1143000" cy="457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80987" y="1"/>
            <a:ext cx="938213" cy="3657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82824" y="6355358"/>
            <a:ext cx="26474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bg1">
                    <a:lumMod val="75000"/>
                  </a:schemeClr>
                </a:solidFill>
              </a:rPr>
              <a:t>Provide additional parking</a:t>
            </a:r>
          </a:p>
        </p:txBody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4626211" y="5585834"/>
            <a:ext cx="4545874" cy="1104526"/>
          </a:xfrm>
        </p:spPr>
        <p:txBody>
          <a:bodyPr>
            <a:noAutofit/>
          </a:bodyPr>
          <a:lstStyle/>
          <a:p>
            <a:pPr algn="l"/>
            <a:br>
              <a:rPr lang="en-US" sz="3200" b="1" dirty="0">
                <a:solidFill>
                  <a:srgbClr val="023173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600" b="1" dirty="0">
                <a:solidFill>
                  <a:srgbClr val="02317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FMP Project 3: </a:t>
            </a:r>
            <a:br>
              <a:rPr lang="en-US" sz="1600" b="1" dirty="0">
                <a:solidFill>
                  <a:srgbClr val="023173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200" b="1" dirty="0">
                <a:solidFill>
                  <a:srgbClr val="02317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New Parking Lot</a:t>
            </a:r>
            <a:br>
              <a:rPr lang="en-US" sz="3200" b="1" dirty="0">
                <a:solidFill>
                  <a:srgbClr val="023173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b="1" dirty="0">
                <a:solidFill>
                  <a:srgbClr val="02317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Approx. 30 spaces</a:t>
            </a:r>
            <a:br>
              <a:rPr lang="en-US" sz="2400" b="1" dirty="0">
                <a:solidFill>
                  <a:srgbClr val="023173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2400" b="1" dirty="0">
              <a:solidFill>
                <a:srgbClr val="02317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2" name="Text Box 4123"/>
          <p:cNvSpPr txBox="1"/>
          <p:nvPr/>
        </p:nvSpPr>
        <p:spPr>
          <a:xfrm>
            <a:off x="73299" y="1543050"/>
            <a:ext cx="2072180" cy="2038350"/>
          </a:xfrm>
          <a:prstGeom prst="rect">
            <a:avLst/>
          </a:prstGeom>
          <a:solidFill>
            <a:sysClr val="window" lastClr="FFFFFF"/>
          </a:solidFill>
          <a:ln w="6350"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400" i="1" dirty="0">
                <a:effectLst/>
                <a:ea typeface="Calibri" panose="020F0502020204030204" pitchFamily="34" charset="0"/>
              </a:rPr>
              <a:t>After the completion of Phase 1B – moving Allied Health programs into the Main Building - demolish Allied Health </a:t>
            </a:r>
            <a:r>
              <a:rPr lang="en-US" sz="1400" i="1" dirty="0">
                <a:ea typeface="Calibri" panose="020F0502020204030204" pitchFamily="34" charset="0"/>
              </a:rPr>
              <a:t>Building to build new p</a:t>
            </a:r>
            <a:r>
              <a:rPr lang="en-US" sz="1400" i="1" dirty="0">
                <a:effectLst/>
                <a:ea typeface="Calibri" panose="020F0502020204030204" pitchFamily="34" charset="0"/>
              </a:rPr>
              <a:t>arking lot. Provide lighting and monitor with security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400" i="1" dirty="0">
                <a:ea typeface="Calibri" panose="020F0502020204030204" pitchFamily="34" charset="0"/>
              </a:rPr>
              <a:t>cameras.</a:t>
            </a:r>
            <a:r>
              <a:rPr lang="en-US" sz="1400" i="1" dirty="0">
                <a:effectLst/>
                <a:ea typeface="Calibri" panose="020F0502020204030204" pitchFamily="34" charset="0"/>
              </a:rPr>
              <a:t> </a:t>
            </a:r>
            <a:endParaRPr lang="en-US" sz="1400" dirty="0">
              <a:effectLst/>
              <a:ea typeface="Calibri" panose="020F0502020204030204" pitchFamily="34" charset="0"/>
            </a:endParaRPr>
          </a:p>
        </p:txBody>
      </p:sp>
      <p:pic>
        <p:nvPicPr>
          <p:cNvPr id="25" name="Picture 24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9148" y="4910456"/>
            <a:ext cx="584835" cy="575945"/>
          </a:xfrm>
          <a:prstGeom prst="rect">
            <a:avLst/>
          </a:prstGeom>
        </p:spPr>
      </p:pic>
      <p:sp>
        <p:nvSpPr>
          <p:cNvPr id="33" name="Oval 3"/>
          <p:cNvSpPr/>
          <p:nvPr/>
        </p:nvSpPr>
        <p:spPr>
          <a:xfrm>
            <a:off x="4745879" y="3276600"/>
            <a:ext cx="435722" cy="869674"/>
          </a:xfrm>
          <a:custGeom>
            <a:avLst/>
            <a:gdLst>
              <a:gd name="connsiteX0" fmla="*/ 0 w 685800"/>
              <a:gd name="connsiteY0" fmla="*/ 0 h 1028700"/>
              <a:gd name="connsiteX1" fmla="*/ 685800 w 685800"/>
              <a:gd name="connsiteY1" fmla="*/ 0 h 1028700"/>
              <a:gd name="connsiteX2" fmla="*/ 685800 w 685800"/>
              <a:gd name="connsiteY2" fmla="*/ 1028700 h 1028700"/>
              <a:gd name="connsiteX3" fmla="*/ 0 w 685800"/>
              <a:gd name="connsiteY3" fmla="*/ 1028700 h 1028700"/>
              <a:gd name="connsiteX4" fmla="*/ 0 w 685800"/>
              <a:gd name="connsiteY4" fmla="*/ 0 h 1028700"/>
              <a:gd name="connsiteX0" fmla="*/ 0 w 685800"/>
              <a:gd name="connsiteY0" fmla="*/ 0 h 1028700"/>
              <a:gd name="connsiteX1" fmla="*/ 685800 w 685800"/>
              <a:gd name="connsiteY1" fmla="*/ 0 h 1028700"/>
              <a:gd name="connsiteX2" fmla="*/ 676275 w 685800"/>
              <a:gd name="connsiteY2" fmla="*/ 495300 h 1028700"/>
              <a:gd name="connsiteX3" fmla="*/ 685800 w 685800"/>
              <a:gd name="connsiteY3" fmla="*/ 1028700 h 1028700"/>
              <a:gd name="connsiteX4" fmla="*/ 0 w 685800"/>
              <a:gd name="connsiteY4" fmla="*/ 1028700 h 1028700"/>
              <a:gd name="connsiteX5" fmla="*/ 0 w 685800"/>
              <a:gd name="connsiteY5" fmla="*/ 0 h 1028700"/>
              <a:gd name="connsiteX0" fmla="*/ 0 w 685800"/>
              <a:gd name="connsiteY0" fmla="*/ 0 h 1028700"/>
              <a:gd name="connsiteX1" fmla="*/ 685800 w 685800"/>
              <a:gd name="connsiteY1" fmla="*/ 0 h 1028700"/>
              <a:gd name="connsiteX2" fmla="*/ 676275 w 685800"/>
              <a:gd name="connsiteY2" fmla="*/ 495300 h 1028700"/>
              <a:gd name="connsiteX3" fmla="*/ 676275 w 685800"/>
              <a:gd name="connsiteY3" fmla="*/ 495300 h 1028700"/>
              <a:gd name="connsiteX4" fmla="*/ 685800 w 685800"/>
              <a:gd name="connsiteY4" fmla="*/ 1028700 h 1028700"/>
              <a:gd name="connsiteX5" fmla="*/ 0 w 685800"/>
              <a:gd name="connsiteY5" fmla="*/ 1028700 h 1028700"/>
              <a:gd name="connsiteX6" fmla="*/ 0 w 685800"/>
              <a:gd name="connsiteY6" fmla="*/ 0 h 1028700"/>
              <a:gd name="connsiteX0" fmla="*/ 0 w 685800"/>
              <a:gd name="connsiteY0" fmla="*/ 0 h 1028700"/>
              <a:gd name="connsiteX1" fmla="*/ 685800 w 685800"/>
              <a:gd name="connsiteY1" fmla="*/ 0 h 1028700"/>
              <a:gd name="connsiteX2" fmla="*/ 676275 w 685800"/>
              <a:gd name="connsiteY2" fmla="*/ 495300 h 1028700"/>
              <a:gd name="connsiteX3" fmla="*/ 676275 w 685800"/>
              <a:gd name="connsiteY3" fmla="*/ 495300 h 1028700"/>
              <a:gd name="connsiteX4" fmla="*/ 685800 w 685800"/>
              <a:gd name="connsiteY4" fmla="*/ 714375 h 1028700"/>
              <a:gd name="connsiteX5" fmla="*/ 685800 w 685800"/>
              <a:gd name="connsiteY5" fmla="*/ 1028700 h 1028700"/>
              <a:gd name="connsiteX6" fmla="*/ 0 w 685800"/>
              <a:gd name="connsiteY6" fmla="*/ 1028700 h 1028700"/>
              <a:gd name="connsiteX7" fmla="*/ 0 w 685800"/>
              <a:gd name="connsiteY7" fmla="*/ 0 h 1028700"/>
              <a:gd name="connsiteX0" fmla="*/ 0 w 685800"/>
              <a:gd name="connsiteY0" fmla="*/ 0 h 1028700"/>
              <a:gd name="connsiteX1" fmla="*/ 685800 w 685800"/>
              <a:gd name="connsiteY1" fmla="*/ 0 h 1028700"/>
              <a:gd name="connsiteX2" fmla="*/ 676275 w 685800"/>
              <a:gd name="connsiteY2" fmla="*/ 495300 h 1028700"/>
              <a:gd name="connsiteX3" fmla="*/ 666750 w 685800"/>
              <a:gd name="connsiteY3" fmla="*/ 266700 h 1028700"/>
              <a:gd name="connsiteX4" fmla="*/ 685800 w 685800"/>
              <a:gd name="connsiteY4" fmla="*/ 714375 h 1028700"/>
              <a:gd name="connsiteX5" fmla="*/ 685800 w 685800"/>
              <a:gd name="connsiteY5" fmla="*/ 1028700 h 1028700"/>
              <a:gd name="connsiteX6" fmla="*/ 0 w 685800"/>
              <a:gd name="connsiteY6" fmla="*/ 1028700 h 1028700"/>
              <a:gd name="connsiteX7" fmla="*/ 0 w 685800"/>
              <a:gd name="connsiteY7" fmla="*/ 0 h 1028700"/>
              <a:gd name="connsiteX0" fmla="*/ 0 w 952500"/>
              <a:gd name="connsiteY0" fmla="*/ 0 h 1028700"/>
              <a:gd name="connsiteX1" fmla="*/ 685800 w 952500"/>
              <a:gd name="connsiteY1" fmla="*/ 0 h 1028700"/>
              <a:gd name="connsiteX2" fmla="*/ 952500 w 952500"/>
              <a:gd name="connsiteY2" fmla="*/ 276225 h 1028700"/>
              <a:gd name="connsiteX3" fmla="*/ 666750 w 952500"/>
              <a:gd name="connsiteY3" fmla="*/ 266700 h 1028700"/>
              <a:gd name="connsiteX4" fmla="*/ 685800 w 952500"/>
              <a:gd name="connsiteY4" fmla="*/ 714375 h 1028700"/>
              <a:gd name="connsiteX5" fmla="*/ 685800 w 952500"/>
              <a:gd name="connsiteY5" fmla="*/ 1028700 h 1028700"/>
              <a:gd name="connsiteX6" fmla="*/ 0 w 952500"/>
              <a:gd name="connsiteY6" fmla="*/ 1028700 h 1028700"/>
              <a:gd name="connsiteX7" fmla="*/ 0 w 952500"/>
              <a:gd name="connsiteY7" fmla="*/ 0 h 1028700"/>
              <a:gd name="connsiteX0" fmla="*/ 0 w 952500"/>
              <a:gd name="connsiteY0" fmla="*/ 0 h 1133475"/>
              <a:gd name="connsiteX1" fmla="*/ 685800 w 952500"/>
              <a:gd name="connsiteY1" fmla="*/ 0 h 1133475"/>
              <a:gd name="connsiteX2" fmla="*/ 952500 w 952500"/>
              <a:gd name="connsiteY2" fmla="*/ 276225 h 1133475"/>
              <a:gd name="connsiteX3" fmla="*/ 666750 w 952500"/>
              <a:gd name="connsiteY3" fmla="*/ 266700 h 1133475"/>
              <a:gd name="connsiteX4" fmla="*/ 895350 w 952500"/>
              <a:gd name="connsiteY4" fmla="*/ 1133475 h 1133475"/>
              <a:gd name="connsiteX5" fmla="*/ 685800 w 952500"/>
              <a:gd name="connsiteY5" fmla="*/ 1028700 h 1133475"/>
              <a:gd name="connsiteX6" fmla="*/ 0 w 952500"/>
              <a:gd name="connsiteY6" fmla="*/ 1028700 h 1133475"/>
              <a:gd name="connsiteX7" fmla="*/ 0 w 952500"/>
              <a:gd name="connsiteY7" fmla="*/ 0 h 1133475"/>
              <a:gd name="connsiteX0" fmla="*/ 0 w 952500"/>
              <a:gd name="connsiteY0" fmla="*/ 0 h 1133475"/>
              <a:gd name="connsiteX1" fmla="*/ 685800 w 952500"/>
              <a:gd name="connsiteY1" fmla="*/ 0 h 1133475"/>
              <a:gd name="connsiteX2" fmla="*/ 952500 w 952500"/>
              <a:gd name="connsiteY2" fmla="*/ 276225 h 1133475"/>
              <a:gd name="connsiteX3" fmla="*/ 476250 w 952500"/>
              <a:gd name="connsiteY3" fmla="*/ 638175 h 1133475"/>
              <a:gd name="connsiteX4" fmla="*/ 895350 w 952500"/>
              <a:gd name="connsiteY4" fmla="*/ 1133475 h 1133475"/>
              <a:gd name="connsiteX5" fmla="*/ 685800 w 952500"/>
              <a:gd name="connsiteY5" fmla="*/ 1028700 h 1133475"/>
              <a:gd name="connsiteX6" fmla="*/ 0 w 952500"/>
              <a:gd name="connsiteY6" fmla="*/ 1028700 h 1133475"/>
              <a:gd name="connsiteX7" fmla="*/ 0 w 952500"/>
              <a:gd name="connsiteY7" fmla="*/ 0 h 1133475"/>
              <a:gd name="connsiteX0" fmla="*/ 0 w 895350"/>
              <a:gd name="connsiteY0" fmla="*/ 0 h 1133475"/>
              <a:gd name="connsiteX1" fmla="*/ 685800 w 895350"/>
              <a:gd name="connsiteY1" fmla="*/ 0 h 1133475"/>
              <a:gd name="connsiteX2" fmla="*/ 695325 w 895350"/>
              <a:gd name="connsiteY2" fmla="*/ 342900 h 1133475"/>
              <a:gd name="connsiteX3" fmla="*/ 476250 w 895350"/>
              <a:gd name="connsiteY3" fmla="*/ 638175 h 1133475"/>
              <a:gd name="connsiteX4" fmla="*/ 895350 w 895350"/>
              <a:gd name="connsiteY4" fmla="*/ 1133475 h 1133475"/>
              <a:gd name="connsiteX5" fmla="*/ 685800 w 895350"/>
              <a:gd name="connsiteY5" fmla="*/ 1028700 h 1133475"/>
              <a:gd name="connsiteX6" fmla="*/ 0 w 895350"/>
              <a:gd name="connsiteY6" fmla="*/ 1028700 h 1133475"/>
              <a:gd name="connsiteX7" fmla="*/ 0 w 895350"/>
              <a:gd name="connsiteY7" fmla="*/ 0 h 1133475"/>
              <a:gd name="connsiteX0" fmla="*/ 0 w 895350"/>
              <a:gd name="connsiteY0" fmla="*/ 0 h 1133475"/>
              <a:gd name="connsiteX1" fmla="*/ 685800 w 895350"/>
              <a:gd name="connsiteY1" fmla="*/ 0 h 1133475"/>
              <a:gd name="connsiteX2" fmla="*/ 695325 w 895350"/>
              <a:gd name="connsiteY2" fmla="*/ 342900 h 1133475"/>
              <a:gd name="connsiteX3" fmla="*/ 847725 w 895350"/>
              <a:gd name="connsiteY3" fmla="*/ 361950 h 1133475"/>
              <a:gd name="connsiteX4" fmla="*/ 895350 w 895350"/>
              <a:gd name="connsiteY4" fmla="*/ 1133475 h 1133475"/>
              <a:gd name="connsiteX5" fmla="*/ 685800 w 895350"/>
              <a:gd name="connsiteY5" fmla="*/ 1028700 h 1133475"/>
              <a:gd name="connsiteX6" fmla="*/ 0 w 895350"/>
              <a:gd name="connsiteY6" fmla="*/ 1028700 h 1133475"/>
              <a:gd name="connsiteX7" fmla="*/ 0 w 895350"/>
              <a:gd name="connsiteY7" fmla="*/ 0 h 1133475"/>
              <a:gd name="connsiteX0" fmla="*/ 0 w 847725"/>
              <a:gd name="connsiteY0" fmla="*/ 0 h 1143000"/>
              <a:gd name="connsiteX1" fmla="*/ 685800 w 847725"/>
              <a:gd name="connsiteY1" fmla="*/ 0 h 1143000"/>
              <a:gd name="connsiteX2" fmla="*/ 695325 w 847725"/>
              <a:gd name="connsiteY2" fmla="*/ 342900 h 1143000"/>
              <a:gd name="connsiteX3" fmla="*/ 847725 w 847725"/>
              <a:gd name="connsiteY3" fmla="*/ 361950 h 1143000"/>
              <a:gd name="connsiteX4" fmla="*/ 847725 w 847725"/>
              <a:gd name="connsiteY4" fmla="*/ 1143000 h 1143000"/>
              <a:gd name="connsiteX5" fmla="*/ 685800 w 847725"/>
              <a:gd name="connsiteY5" fmla="*/ 1028700 h 1143000"/>
              <a:gd name="connsiteX6" fmla="*/ 0 w 847725"/>
              <a:gd name="connsiteY6" fmla="*/ 1028700 h 1143000"/>
              <a:gd name="connsiteX7" fmla="*/ 0 w 847725"/>
              <a:gd name="connsiteY7" fmla="*/ 0 h 1143000"/>
              <a:gd name="connsiteX0" fmla="*/ 0 w 847725"/>
              <a:gd name="connsiteY0" fmla="*/ 0 h 1143000"/>
              <a:gd name="connsiteX1" fmla="*/ 685800 w 847725"/>
              <a:gd name="connsiteY1" fmla="*/ 0 h 1143000"/>
              <a:gd name="connsiteX2" fmla="*/ 695325 w 847725"/>
              <a:gd name="connsiteY2" fmla="*/ 342900 h 1143000"/>
              <a:gd name="connsiteX3" fmla="*/ 847725 w 847725"/>
              <a:gd name="connsiteY3" fmla="*/ 361950 h 1143000"/>
              <a:gd name="connsiteX4" fmla="*/ 847725 w 847725"/>
              <a:gd name="connsiteY4" fmla="*/ 1143000 h 1143000"/>
              <a:gd name="connsiteX5" fmla="*/ 685800 w 847725"/>
              <a:gd name="connsiteY5" fmla="*/ 1028700 h 1143000"/>
              <a:gd name="connsiteX6" fmla="*/ 0 w 847725"/>
              <a:gd name="connsiteY6" fmla="*/ 1028700 h 1143000"/>
              <a:gd name="connsiteX7" fmla="*/ 0 w 847725"/>
              <a:gd name="connsiteY7" fmla="*/ 0 h 1143000"/>
              <a:gd name="connsiteX0" fmla="*/ 0 w 847725"/>
              <a:gd name="connsiteY0" fmla="*/ 0 h 1143000"/>
              <a:gd name="connsiteX1" fmla="*/ 685800 w 847725"/>
              <a:gd name="connsiteY1" fmla="*/ 0 h 1143000"/>
              <a:gd name="connsiteX2" fmla="*/ 695325 w 847725"/>
              <a:gd name="connsiteY2" fmla="*/ 342900 h 1143000"/>
              <a:gd name="connsiteX3" fmla="*/ 847725 w 847725"/>
              <a:gd name="connsiteY3" fmla="*/ 314325 h 1143000"/>
              <a:gd name="connsiteX4" fmla="*/ 847725 w 847725"/>
              <a:gd name="connsiteY4" fmla="*/ 1143000 h 1143000"/>
              <a:gd name="connsiteX5" fmla="*/ 685800 w 847725"/>
              <a:gd name="connsiteY5" fmla="*/ 1028700 h 1143000"/>
              <a:gd name="connsiteX6" fmla="*/ 0 w 847725"/>
              <a:gd name="connsiteY6" fmla="*/ 1028700 h 1143000"/>
              <a:gd name="connsiteX7" fmla="*/ 0 w 847725"/>
              <a:gd name="connsiteY7" fmla="*/ 0 h 1143000"/>
              <a:gd name="connsiteX0" fmla="*/ 0 w 847725"/>
              <a:gd name="connsiteY0" fmla="*/ 0 h 1143000"/>
              <a:gd name="connsiteX1" fmla="*/ 685800 w 847725"/>
              <a:gd name="connsiteY1" fmla="*/ 0 h 1143000"/>
              <a:gd name="connsiteX2" fmla="*/ 685800 w 847725"/>
              <a:gd name="connsiteY2" fmla="*/ 323850 h 1143000"/>
              <a:gd name="connsiteX3" fmla="*/ 847725 w 847725"/>
              <a:gd name="connsiteY3" fmla="*/ 314325 h 1143000"/>
              <a:gd name="connsiteX4" fmla="*/ 847725 w 847725"/>
              <a:gd name="connsiteY4" fmla="*/ 1143000 h 1143000"/>
              <a:gd name="connsiteX5" fmla="*/ 685800 w 847725"/>
              <a:gd name="connsiteY5" fmla="*/ 1028700 h 1143000"/>
              <a:gd name="connsiteX6" fmla="*/ 0 w 847725"/>
              <a:gd name="connsiteY6" fmla="*/ 1028700 h 1143000"/>
              <a:gd name="connsiteX7" fmla="*/ 0 w 847725"/>
              <a:gd name="connsiteY7" fmla="*/ 0 h 1143000"/>
              <a:gd name="connsiteX0" fmla="*/ 0 w 847725"/>
              <a:gd name="connsiteY0" fmla="*/ 0 h 1143000"/>
              <a:gd name="connsiteX1" fmla="*/ 685800 w 847725"/>
              <a:gd name="connsiteY1" fmla="*/ 0 h 1143000"/>
              <a:gd name="connsiteX2" fmla="*/ 685800 w 847725"/>
              <a:gd name="connsiteY2" fmla="*/ 323850 h 1143000"/>
              <a:gd name="connsiteX3" fmla="*/ 847725 w 847725"/>
              <a:gd name="connsiteY3" fmla="*/ 314325 h 1143000"/>
              <a:gd name="connsiteX4" fmla="*/ 847725 w 847725"/>
              <a:gd name="connsiteY4" fmla="*/ 1143000 h 1143000"/>
              <a:gd name="connsiteX5" fmla="*/ 581025 w 847725"/>
              <a:gd name="connsiteY5" fmla="*/ 923925 h 1143000"/>
              <a:gd name="connsiteX6" fmla="*/ 0 w 847725"/>
              <a:gd name="connsiteY6" fmla="*/ 1028700 h 1143000"/>
              <a:gd name="connsiteX7" fmla="*/ 0 w 847725"/>
              <a:gd name="connsiteY7" fmla="*/ 0 h 1143000"/>
              <a:gd name="connsiteX0" fmla="*/ 0 w 847725"/>
              <a:gd name="connsiteY0" fmla="*/ 0 h 1143000"/>
              <a:gd name="connsiteX1" fmla="*/ 685800 w 847725"/>
              <a:gd name="connsiteY1" fmla="*/ 0 h 1143000"/>
              <a:gd name="connsiteX2" fmla="*/ 685800 w 847725"/>
              <a:gd name="connsiteY2" fmla="*/ 323850 h 1143000"/>
              <a:gd name="connsiteX3" fmla="*/ 847725 w 847725"/>
              <a:gd name="connsiteY3" fmla="*/ 314325 h 1143000"/>
              <a:gd name="connsiteX4" fmla="*/ 847725 w 847725"/>
              <a:gd name="connsiteY4" fmla="*/ 1143000 h 1143000"/>
              <a:gd name="connsiteX5" fmla="*/ 581025 w 847725"/>
              <a:gd name="connsiteY5" fmla="*/ 923925 h 1143000"/>
              <a:gd name="connsiteX6" fmla="*/ 714375 w 847725"/>
              <a:gd name="connsiteY6" fmla="*/ 1038225 h 1143000"/>
              <a:gd name="connsiteX7" fmla="*/ 0 w 847725"/>
              <a:gd name="connsiteY7" fmla="*/ 1028700 h 1143000"/>
              <a:gd name="connsiteX8" fmla="*/ 0 w 847725"/>
              <a:gd name="connsiteY8" fmla="*/ 0 h 1143000"/>
              <a:gd name="connsiteX0" fmla="*/ 0 w 847725"/>
              <a:gd name="connsiteY0" fmla="*/ 0 h 1143000"/>
              <a:gd name="connsiteX1" fmla="*/ 685800 w 847725"/>
              <a:gd name="connsiteY1" fmla="*/ 0 h 1143000"/>
              <a:gd name="connsiteX2" fmla="*/ 685800 w 847725"/>
              <a:gd name="connsiteY2" fmla="*/ 323850 h 1143000"/>
              <a:gd name="connsiteX3" fmla="*/ 847725 w 847725"/>
              <a:gd name="connsiteY3" fmla="*/ 314325 h 1143000"/>
              <a:gd name="connsiteX4" fmla="*/ 847725 w 847725"/>
              <a:gd name="connsiteY4" fmla="*/ 1143000 h 1143000"/>
              <a:gd name="connsiteX5" fmla="*/ 581025 w 847725"/>
              <a:gd name="connsiteY5" fmla="*/ 923925 h 1143000"/>
              <a:gd name="connsiteX6" fmla="*/ 685800 w 847725"/>
              <a:gd name="connsiteY6" fmla="*/ 1133475 h 1143000"/>
              <a:gd name="connsiteX7" fmla="*/ 0 w 847725"/>
              <a:gd name="connsiteY7" fmla="*/ 1028700 h 1143000"/>
              <a:gd name="connsiteX8" fmla="*/ 0 w 847725"/>
              <a:gd name="connsiteY8" fmla="*/ 0 h 1143000"/>
              <a:gd name="connsiteX0" fmla="*/ 0 w 847725"/>
              <a:gd name="connsiteY0" fmla="*/ 0 h 1143000"/>
              <a:gd name="connsiteX1" fmla="*/ 685800 w 847725"/>
              <a:gd name="connsiteY1" fmla="*/ 0 h 1143000"/>
              <a:gd name="connsiteX2" fmla="*/ 685800 w 847725"/>
              <a:gd name="connsiteY2" fmla="*/ 323850 h 1143000"/>
              <a:gd name="connsiteX3" fmla="*/ 847725 w 847725"/>
              <a:gd name="connsiteY3" fmla="*/ 314325 h 1143000"/>
              <a:gd name="connsiteX4" fmla="*/ 847725 w 847725"/>
              <a:gd name="connsiteY4" fmla="*/ 1143000 h 1143000"/>
              <a:gd name="connsiteX5" fmla="*/ 581025 w 847725"/>
              <a:gd name="connsiteY5" fmla="*/ 923925 h 1143000"/>
              <a:gd name="connsiteX6" fmla="*/ 209550 w 847725"/>
              <a:gd name="connsiteY6" fmla="*/ 704850 h 1143000"/>
              <a:gd name="connsiteX7" fmla="*/ 0 w 847725"/>
              <a:gd name="connsiteY7" fmla="*/ 1028700 h 1143000"/>
              <a:gd name="connsiteX8" fmla="*/ 0 w 847725"/>
              <a:gd name="connsiteY8" fmla="*/ 0 h 1143000"/>
              <a:gd name="connsiteX0" fmla="*/ 0 w 847725"/>
              <a:gd name="connsiteY0" fmla="*/ 0 h 1143000"/>
              <a:gd name="connsiteX1" fmla="*/ 685800 w 847725"/>
              <a:gd name="connsiteY1" fmla="*/ 0 h 1143000"/>
              <a:gd name="connsiteX2" fmla="*/ 685800 w 847725"/>
              <a:gd name="connsiteY2" fmla="*/ 323850 h 1143000"/>
              <a:gd name="connsiteX3" fmla="*/ 847725 w 847725"/>
              <a:gd name="connsiteY3" fmla="*/ 314325 h 1143000"/>
              <a:gd name="connsiteX4" fmla="*/ 847725 w 847725"/>
              <a:gd name="connsiteY4" fmla="*/ 1143000 h 1143000"/>
              <a:gd name="connsiteX5" fmla="*/ 781050 w 847725"/>
              <a:gd name="connsiteY5" fmla="*/ 1133475 h 1143000"/>
              <a:gd name="connsiteX6" fmla="*/ 209550 w 847725"/>
              <a:gd name="connsiteY6" fmla="*/ 704850 h 1143000"/>
              <a:gd name="connsiteX7" fmla="*/ 0 w 847725"/>
              <a:gd name="connsiteY7" fmla="*/ 1028700 h 1143000"/>
              <a:gd name="connsiteX8" fmla="*/ 0 w 847725"/>
              <a:gd name="connsiteY8" fmla="*/ 0 h 1143000"/>
              <a:gd name="connsiteX0" fmla="*/ 0 w 847725"/>
              <a:gd name="connsiteY0" fmla="*/ 0 h 1143000"/>
              <a:gd name="connsiteX1" fmla="*/ 685800 w 847725"/>
              <a:gd name="connsiteY1" fmla="*/ 0 h 1143000"/>
              <a:gd name="connsiteX2" fmla="*/ 685800 w 847725"/>
              <a:gd name="connsiteY2" fmla="*/ 323850 h 1143000"/>
              <a:gd name="connsiteX3" fmla="*/ 847725 w 847725"/>
              <a:gd name="connsiteY3" fmla="*/ 314325 h 1143000"/>
              <a:gd name="connsiteX4" fmla="*/ 847725 w 847725"/>
              <a:gd name="connsiteY4" fmla="*/ 1143000 h 1143000"/>
              <a:gd name="connsiteX5" fmla="*/ 695325 w 847725"/>
              <a:gd name="connsiteY5" fmla="*/ 1123950 h 1143000"/>
              <a:gd name="connsiteX6" fmla="*/ 209550 w 847725"/>
              <a:gd name="connsiteY6" fmla="*/ 704850 h 1143000"/>
              <a:gd name="connsiteX7" fmla="*/ 0 w 847725"/>
              <a:gd name="connsiteY7" fmla="*/ 1028700 h 1143000"/>
              <a:gd name="connsiteX8" fmla="*/ 0 w 847725"/>
              <a:gd name="connsiteY8" fmla="*/ 0 h 1143000"/>
              <a:gd name="connsiteX0" fmla="*/ 0 w 847725"/>
              <a:gd name="connsiteY0" fmla="*/ 0 h 1143000"/>
              <a:gd name="connsiteX1" fmla="*/ 685800 w 847725"/>
              <a:gd name="connsiteY1" fmla="*/ 0 h 1143000"/>
              <a:gd name="connsiteX2" fmla="*/ 685800 w 847725"/>
              <a:gd name="connsiteY2" fmla="*/ 323850 h 1143000"/>
              <a:gd name="connsiteX3" fmla="*/ 847725 w 847725"/>
              <a:gd name="connsiteY3" fmla="*/ 314325 h 1143000"/>
              <a:gd name="connsiteX4" fmla="*/ 847725 w 847725"/>
              <a:gd name="connsiteY4" fmla="*/ 1143000 h 1143000"/>
              <a:gd name="connsiteX5" fmla="*/ 695325 w 847725"/>
              <a:gd name="connsiteY5" fmla="*/ 1123950 h 1143000"/>
              <a:gd name="connsiteX6" fmla="*/ 209550 w 847725"/>
              <a:gd name="connsiteY6" fmla="*/ 704850 h 1143000"/>
              <a:gd name="connsiteX7" fmla="*/ 104775 w 847725"/>
              <a:gd name="connsiteY7" fmla="*/ 866775 h 1143000"/>
              <a:gd name="connsiteX8" fmla="*/ 0 w 847725"/>
              <a:gd name="connsiteY8" fmla="*/ 1028700 h 1143000"/>
              <a:gd name="connsiteX9" fmla="*/ 0 w 847725"/>
              <a:gd name="connsiteY9" fmla="*/ 0 h 1143000"/>
              <a:gd name="connsiteX0" fmla="*/ 0 w 847725"/>
              <a:gd name="connsiteY0" fmla="*/ 0 h 1143000"/>
              <a:gd name="connsiteX1" fmla="*/ 685800 w 847725"/>
              <a:gd name="connsiteY1" fmla="*/ 0 h 1143000"/>
              <a:gd name="connsiteX2" fmla="*/ 685800 w 847725"/>
              <a:gd name="connsiteY2" fmla="*/ 323850 h 1143000"/>
              <a:gd name="connsiteX3" fmla="*/ 847725 w 847725"/>
              <a:gd name="connsiteY3" fmla="*/ 314325 h 1143000"/>
              <a:gd name="connsiteX4" fmla="*/ 847725 w 847725"/>
              <a:gd name="connsiteY4" fmla="*/ 1143000 h 1143000"/>
              <a:gd name="connsiteX5" fmla="*/ 695325 w 847725"/>
              <a:gd name="connsiteY5" fmla="*/ 1123950 h 1143000"/>
              <a:gd name="connsiteX6" fmla="*/ 704850 w 847725"/>
              <a:gd name="connsiteY6" fmla="*/ 1000125 h 1143000"/>
              <a:gd name="connsiteX7" fmla="*/ 104775 w 847725"/>
              <a:gd name="connsiteY7" fmla="*/ 866775 h 1143000"/>
              <a:gd name="connsiteX8" fmla="*/ 0 w 847725"/>
              <a:gd name="connsiteY8" fmla="*/ 1028700 h 1143000"/>
              <a:gd name="connsiteX9" fmla="*/ 0 w 847725"/>
              <a:gd name="connsiteY9" fmla="*/ 0 h 1143000"/>
              <a:gd name="connsiteX0" fmla="*/ 0 w 847725"/>
              <a:gd name="connsiteY0" fmla="*/ 0 h 1143000"/>
              <a:gd name="connsiteX1" fmla="*/ 685800 w 847725"/>
              <a:gd name="connsiteY1" fmla="*/ 0 h 1143000"/>
              <a:gd name="connsiteX2" fmla="*/ 685800 w 847725"/>
              <a:gd name="connsiteY2" fmla="*/ 323850 h 1143000"/>
              <a:gd name="connsiteX3" fmla="*/ 847725 w 847725"/>
              <a:gd name="connsiteY3" fmla="*/ 314325 h 1143000"/>
              <a:gd name="connsiteX4" fmla="*/ 847725 w 847725"/>
              <a:gd name="connsiteY4" fmla="*/ 1143000 h 1143000"/>
              <a:gd name="connsiteX5" fmla="*/ 695325 w 847725"/>
              <a:gd name="connsiteY5" fmla="*/ 1123950 h 1143000"/>
              <a:gd name="connsiteX6" fmla="*/ 704850 w 847725"/>
              <a:gd name="connsiteY6" fmla="*/ 1000125 h 1143000"/>
              <a:gd name="connsiteX7" fmla="*/ 600075 w 847725"/>
              <a:gd name="connsiteY7" fmla="*/ 981075 h 1143000"/>
              <a:gd name="connsiteX8" fmla="*/ 0 w 847725"/>
              <a:gd name="connsiteY8" fmla="*/ 1028700 h 1143000"/>
              <a:gd name="connsiteX9" fmla="*/ 0 w 847725"/>
              <a:gd name="connsiteY9" fmla="*/ 0 h 1143000"/>
              <a:gd name="connsiteX0" fmla="*/ 0 w 847725"/>
              <a:gd name="connsiteY0" fmla="*/ 0 h 1143000"/>
              <a:gd name="connsiteX1" fmla="*/ 685800 w 847725"/>
              <a:gd name="connsiteY1" fmla="*/ 0 h 1143000"/>
              <a:gd name="connsiteX2" fmla="*/ 685800 w 847725"/>
              <a:gd name="connsiteY2" fmla="*/ 323850 h 1143000"/>
              <a:gd name="connsiteX3" fmla="*/ 847725 w 847725"/>
              <a:gd name="connsiteY3" fmla="*/ 314325 h 1143000"/>
              <a:gd name="connsiteX4" fmla="*/ 847725 w 847725"/>
              <a:gd name="connsiteY4" fmla="*/ 1143000 h 1143000"/>
              <a:gd name="connsiteX5" fmla="*/ 695325 w 847725"/>
              <a:gd name="connsiteY5" fmla="*/ 1123950 h 1143000"/>
              <a:gd name="connsiteX6" fmla="*/ 704850 w 847725"/>
              <a:gd name="connsiteY6" fmla="*/ 1000125 h 1143000"/>
              <a:gd name="connsiteX7" fmla="*/ 600075 w 847725"/>
              <a:gd name="connsiteY7" fmla="*/ 981075 h 1143000"/>
              <a:gd name="connsiteX8" fmla="*/ 0 w 847725"/>
              <a:gd name="connsiteY8" fmla="*/ 1028700 h 1143000"/>
              <a:gd name="connsiteX9" fmla="*/ 0 w 847725"/>
              <a:gd name="connsiteY9" fmla="*/ 0 h 1143000"/>
              <a:gd name="connsiteX0" fmla="*/ 0 w 847725"/>
              <a:gd name="connsiteY0" fmla="*/ 0 h 1143000"/>
              <a:gd name="connsiteX1" fmla="*/ 685800 w 847725"/>
              <a:gd name="connsiteY1" fmla="*/ 0 h 1143000"/>
              <a:gd name="connsiteX2" fmla="*/ 685800 w 847725"/>
              <a:gd name="connsiteY2" fmla="*/ 323850 h 1143000"/>
              <a:gd name="connsiteX3" fmla="*/ 847725 w 847725"/>
              <a:gd name="connsiteY3" fmla="*/ 314325 h 1143000"/>
              <a:gd name="connsiteX4" fmla="*/ 847725 w 847725"/>
              <a:gd name="connsiteY4" fmla="*/ 1143000 h 1143000"/>
              <a:gd name="connsiteX5" fmla="*/ 695325 w 847725"/>
              <a:gd name="connsiteY5" fmla="*/ 1123950 h 1143000"/>
              <a:gd name="connsiteX6" fmla="*/ 704850 w 847725"/>
              <a:gd name="connsiteY6" fmla="*/ 1000125 h 1143000"/>
              <a:gd name="connsiteX7" fmla="*/ 409575 w 847725"/>
              <a:gd name="connsiteY7" fmla="*/ 909637 h 1143000"/>
              <a:gd name="connsiteX8" fmla="*/ 0 w 847725"/>
              <a:gd name="connsiteY8" fmla="*/ 1028700 h 1143000"/>
              <a:gd name="connsiteX9" fmla="*/ 0 w 847725"/>
              <a:gd name="connsiteY9" fmla="*/ 0 h 1143000"/>
              <a:gd name="connsiteX0" fmla="*/ 0 w 847725"/>
              <a:gd name="connsiteY0" fmla="*/ 0 h 1143000"/>
              <a:gd name="connsiteX1" fmla="*/ 685800 w 847725"/>
              <a:gd name="connsiteY1" fmla="*/ 0 h 1143000"/>
              <a:gd name="connsiteX2" fmla="*/ 685800 w 847725"/>
              <a:gd name="connsiteY2" fmla="*/ 323850 h 1143000"/>
              <a:gd name="connsiteX3" fmla="*/ 847725 w 847725"/>
              <a:gd name="connsiteY3" fmla="*/ 314325 h 1143000"/>
              <a:gd name="connsiteX4" fmla="*/ 847725 w 847725"/>
              <a:gd name="connsiteY4" fmla="*/ 1143000 h 1143000"/>
              <a:gd name="connsiteX5" fmla="*/ 695325 w 847725"/>
              <a:gd name="connsiteY5" fmla="*/ 1123950 h 1143000"/>
              <a:gd name="connsiteX6" fmla="*/ 704850 w 847725"/>
              <a:gd name="connsiteY6" fmla="*/ 1000125 h 1143000"/>
              <a:gd name="connsiteX7" fmla="*/ 409575 w 847725"/>
              <a:gd name="connsiteY7" fmla="*/ 909637 h 1143000"/>
              <a:gd name="connsiteX8" fmla="*/ 528638 w 847725"/>
              <a:gd name="connsiteY8" fmla="*/ 952500 h 1143000"/>
              <a:gd name="connsiteX9" fmla="*/ 0 w 847725"/>
              <a:gd name="connsiteY9" fmla="*/ 1028700 h 1143000"/>
              <a:gd name="connsiteX10" fmla="*/ 0 w 847725"/>
              <a:gd name="connsiteY10" fmla="*/ 0 h 1143000"/>
              <a:gd name="connsiteX0" fmla="*/ 0 w 847725"/>
              <a:gd name="connsiteY0" fmla="*/ 0 h 1143000"/>
              <a:gd name="connsiteX1" fmla="*/ 685800 w 847725"/>
              <a:gd name="connsiteY1" fmla="*/ 0 h 1143000"/>
              <a:gd name="connsiteX2" fmla="*/ 685800 w 847725"/>
              <a:gd name="connsiteY2" fmla="*/ 323850 h 1143000"/>
              <a:gd name="connsiteX3" fmla="*/ 847725 w 847725"/>
              <a:gd name="connsiteY3" fmla="*/ 314325 h 1143000"/>
              <a:gd name="connsiteX4" fmla="*/ 847725 w 847725"/>
              <a:gd name="connsiteY4" fmla="*/ 1143000 h 1143000"/>
              <a:gd name="connsiteX5" fmla="*/ 695325 w 847725"/>
              <a:gd name="connsiteY5" fmla="*/ 1123950 h 1143000"/>
              <a:gd name="connsiteX6" fmla="*/ 704850 w 847725"/>
              <a:gd name="connsiteY6" fmla="*/ 1000125 h 1143000"/>
              <a:gd name="connsiteX7" fmla="*/ 409575 w 847725"/>
              <a:gd name="connsiteY7" fmla="*/ 909637 h 1143000"/>
              <a:gd name="connsiteX8" fmla="*/ 204788 w 847725"/>
              <a:gd name="connsiteY8" fmla="*/ 966787 h 1143000"/>
              <a:gd name="connsiteX9" fmla="*/ 0 w 847725"/>
              <a:gd name="connsiteY9" fmla="*/ 1028700 h 1143000"/>
              <a:gd name="connsiteX10" fmla="*/ 0 w 847725"/>
              <a:gd name="connsiteY10" fmla="*/ 0 h 1143000"/>
              <a:gd name="connsiteX0" fmla="*/ 0 w 847725"/>
              <a:gd name="connsiteY0" fmla="*/ 0 h 1143000"/>
              <a:gd name="connsiteX1" fmla="*/ 685800 w 847725"/>
              <a:gd name="connsiteY1" fmla="*/ 0 h 1143000"/>
              <a:gd name="connsiteX2" fmla="*/ 685800 w 847725"/>
              <a:gd name="connsiteY2" fmla="*/ 323850 h 1143000"/>
              <a:gd name="connsiteX3" fmla="*/ 847725 w 847725"/>
              <a:gd name="connsiteY3" fmla="*/ 314325 h 1143000"/>
              <a:gd name="connsiteX4" fmla="*/ 847725 w 847725"/>
              <a:gd name="connsiteY4" fmla="*/ 1143000 h 1143000"/>
              <a:gd name="connsiteX5" fmla="*/ 695325 w 847725"/>
              <a:gd name="connsiteY5" fmla="*/ 1123950 h 1143000"/>
              <a:gd name="connsiteX6" fmla="*/ 704850 w 847725"/>
              <a:gd name="connsiteY6" fmla="*/ 1000125 h 1143000"/>
              <a:gd name="connsiteX7" fmla="*/ 561975 w 847725"/>
              <a:gd name="connsiteY7" fmla="*/ 962025 h 1143000"/>
              <a:gd name="connsiteX8" fmla="*/ 204788 w 847725"/>
              <a:gd name="connsiteY8" fmla="*/ 966787 h 1143000"/>
              <a:gd name="connsiteX9" fmla="*/ 0 w 847725"/>
              <a:gd name="connsiteY9" fmla="*/ 1028700 h 1143000"/>
              <a:gd name="connsiteX10" fmla="*/ 0 w 847725"/>
              <a:gd name="connsiteY10" fmla="*/ 0 h 1143000"/>
              <a:gd name="connsiteX0" fmla="*/ 0 w 847725"/>
              <a:gd name="connsiteY0" fmla="*/ 0 h 1143000"/>
              <a:gd name="connsiteX1" fmla="*/ 685800 w 847725"/>
              <a:gd name="connsiteY1" fmla="*/ 0 h 1143000"/>
              <a:gd name="connsiteX2" fmla="*/ 685800 w 847725"/>
              <a:gd name="connsiteY2" fmla="*/ 323850 h 1143000"/>
              <a:gd name="connsiteX3" fmla="*/ 847725 w 847725"/>
              <a:gd name="connsiteY3" fmla="*/ 314325 h 1143000"/>
              <a:gd name="connsiteX4" fmla="*/ 847725 w 847725"/>
              <a:gd name="connsiteY4" fmla="*/ 1143000 h 1143000"/>
              <a:gd name="connsiteX5" fmla="*/ 695325 w 847725"/>
              <a:gd name="connsiteY5" fmla="*/ 1123950 h 1143000"/>
              <a:gd name="connsiteX6" fmla="*/ 704850 w 847725"/>
              <a:gd name="connsiteY6" fmla="*/ 1000125 h 1143000"/>
              <a:gd name="connsiteX7" fmla="*/ 561975 w 847725"/>
              <a:gd name="connsiteY7" fmla="*/ 962025 h 1143000"/>
              <a:gd name="connsiteX8" fmla="*/ 338138 w 847725"/>
              <a:gd name="connsiteY8" fmla="*/ 966788 h 1143000"/>
              <a:gd name="connsiteX9" fmla="*/ 204788 w 847725"/>
              <a:gd name="connsiteY9" fmla="*/ 966787 h 1143000"/>
              <a:gd name="connsiteX10" fmla="*/ 0 w 847725"/>
              <a:gd name="connsiteY10" fmla="*/ 1028700 h 1143000"/>
              <a:gd name="connsiteX11" fmla="*/ 0 w 847725"/>
              <a:gd name="connsiteY11" fmla="*/ 0 h 1143000"/>
              <a:gd name="connsiteX0" fmla="*/ 0 w 847725"/>
              <a:gd name="connsiteY0" fmla="*/ 0 h 1143000"/>
              <a:gd name="connsiteX1" fmla="*/ 685800 w 847725"/>
              <a:gd name="connsiteY1" fmla="*/ 0 h 1143000"/>
              <a:gd name="connsiteX2" fmla="*/ 685800 w 847725"/>
              <a:gd name="connsiteY2" fmla="*/ 323850 h 1143000"/>
              <a:gd name="connsiteX3" fmla="*/ 847725 w 847725"/>
              <a:gd name="connsiteY3" fmla="*/ 314325 h 1143000"/>
              <a:gd name="connsiteX4" fmla="*/ 847725 w 847725"/>
              <a:gd name="connsiteY4" fmla="*/ 1143000 h 1143000"/>
              <a:gd name="connsiteX5" fmla="*/ 695325 w 847725"/>
              <a:gd name="connsiteY5" fmla="*/ 1123950 h 1143000"/>
              <a:gd name="connsiteX6" fmla="*/ 704850 w 847725"/>
              <a:gd name="connsiteY6" fmla="*/ 1000125 h 1143000"/>
              <a:gd name="connsiteX7" fmla="*/ 561975 w 847725"/>
              <a:gd name="connsiteY7" fmla="*/ 962025 h 1143000"/>
              <a:gd name="connsiteX8" fmla="*/ 552450 w 847725"/>
              <a:gd name="connsiteY8" fmla="*/ 1143000 h 1143000"/>
              <a:gd name="connsiteX9" fmla="*/ 204788 w 847725"/>
              <a:gd name="connsiteY9" fmla="*/ 966787 h 1143000"/>
              <a:gd name="connsiteX10" fmla="*/ 0 w 847725"/>
              <a:gd name="connsiteY10" fmla="*/ 1028700 h 1143000"/>
              <a:gd name="connsiteX11" fmla="*/ 0 w 847725"/>
              <a:gd name="connsiteY11" fmla="*/ 0 h 1143000"/>
              <a:gd name="connsiteX0" fmla="*/ 0 w 847725"/>
              <a:gd name="connsiteY0" fmla="*/ 0 h 1143000"/>
              <a:gd name="connsiteX1" fmla="*/ 685800 w 847725"/>
              <a:gd name="connsiteY1" fmla="*/ 0 h 1143000"/>
              <a:gd name="connsiteX2" fmla="*/ 685800 w 847725"/>
              <a:gd name="connsiteY2" fmla="*/ 323850 h 1143000"/>
              <a:gd name="connsiteX3" fmla="*/ 847725 w 847725"/>
              <a:gd name="connsiteY3" fmla="*/ 314325 h 1143000"/>
              <a:gd name="connsiteX4" fmla="*/ 847725 w 847725"/>
              <a:gd name="connsiteY4" fmla="*/ 1143000 h 1143000"/>
              <a:gd name="connsiteX5" fmla="*/ 695325 w 847725"/>
              <a:gd name="connsiteY5" fmla="*/ 1123950 h 1143000"/>
              <a:gd name="connsiteX6" fmla="*/ 704850 w 847725"/>
              <a:gd name="connsiteY6" fmla="*/ 1000125 h 1143000"/>
              <a:gd name="connsiteX7" fmla="*/ 561975 w 847725"/>
              <a:gd name="connsiteY7" fmla="*/ 962025 h 1143000"/>
              <a:gd name="connsiteX8" fmla="*/ 552450 w 847725"/>
              <a:gd name="connsiteY8" fmla="*/ 1143000 h 1143000"/>
              <a:gd name="connsiteX9" fmla="*/ 338138 w 847725"/>
              <a:gd name="connsiteY9" fmla="*/ 1042988 h 1143000"/>
              <a:gd name="connsiteX10" fmla="*/ 204788 w 847725"/>
              <a:gd name="connsiteY10" fmla="*/ 966787 h 1143000"/>
              <a:gd name="connsiteX11" fmla="*/ 0 w 847725"/>
              <a:gd name="connsiteY11" fmla="*/ 1028700 h 1143000"/>
              <a:gd name="connsiteX12" fmla="*/ 0 w 847725"/>
              <a:gd name="connsiteY12" fmla="*/ 0 h 1143000"/>
              <a:gd name="connsiteX0" fmla="*/ 0 w 847725"/>
              <a:gd name="connsiteY0" fmla="*/ 0 h 1166813"/>
              <a:gd name="connsiteX1" fmla="*/ 685800 w 847725"/>
              <a:gd name="connsiteY1" fmla="*/ 0 h 1166813"/>
              <a:gd name="connsiteX2" fmla="*/ 685800 w 847725"/>
              <a:gd name="connsiteY2" fmla="*/ 323850 h 1166813"/>
              <a:gd name="connsiteX3" fmla="*/ 847725 w 847725"/>
              <a:gd name="connsiteY3" fmla="*/ 314325 h 1166813"/>
              <a:gd name="connsiteX4" fmla="*/ 847725 w 847725"/>
              <a:gd name="connsiteY4" fmla="*/ 1143000 h 1166813"/>
              <a:gd name="connsiteX5" fmla="*/ 695325 w 847725"/>
              <a:gd name="connsiteY5" fmla="*/ 1123950 h 1166813"/>
              <a:gd name="connsiteX6" fmla="*/ 704850 w 847725"/>
              <a:gd name="connsiteY6" fmla="*/ 1000125 h 1166813"/>
              <a:gd name="connsiteX7" fmla="*/ 561975 w 847725"/>
              <a:gd name="connsiteY7" fmla="*/ 962025 h 1166813"/>
              <a:gd name="connsiteX8" fmla="*/ 552450 w 847725"/>
              <a:gd name="connsiteY8" fmla="*/ 1143000 h 1166813"/>
              <a:gd name="connsiteX9" fmla="*/ 280988 w 847725"/>
              <a:gd name="connsiteY9" fmla="*/ 1166813 h 1166813"/>
              <a:gd name="connsiteX10" fmla="*/ 204788 w 847725"/>
              <a:gd name="connsiteY10" fmla="*/ 966787 h 1166813"/>
              <a:gd name="connsiteX11" fmla="*/ 0 w 847725"/>
              <a:gd name="connsiteY11" fmla="*/ 1028700 h 1166813"/>
              <a:gd name="connsiteX12" fmla="*/ 0 w 847725"/>
              <a:gd name="connsiteY12" fmla="*/ 0 h 1166813"/>
              <a:gd name="connsiteX0" fmla="*/ 0 w 847725"/>
              <a:gd name="connsiteY0" fmla="*/ 0 h 1166813"/>
              <a:gd name="connsiteX1" fmla="*/ 685800 w 847725"/>
              <a:gd name="connsiteY1" fmla="*/ 0 h 1166813"/>
              <a:gd name="connsiteX2" fmla="*/ 685800 w 847725"/>
              <a:gd name="connsiteY2" fmla="*/ 323850 h 1166813"/>
              <a:gd name="connsiteX3" fmla="*/ 847725 w 847725"/>
              <a:gd name="connsiteY3" fmla="*/ 314325 h 1166813"/>
              <a:gd name="connsiteX4" fmla="*/ 847725 w 847725"/>
              <a:gd name="connsiteY4" fmla="*/ 1143000 h 1166813"/>
              <a:gd name="connsiteX5" fmla="*/ 695325 w 847725"/>
              <a:gd name="connsiteY5" fmla="*/ 1123950 h 1166813"/>
              <a:gd name="connsiteX6" fmla="*/ 704850 w 847725"/>
              <a:gd name="connsiteY6" fmla="*/ 1000125 h 1166813"/>
              <a:gd name="connsiteX7" fmla="*/ 561975 w 847725"/>
              <a:gd name="connsiteY7" fmla="*/ 962025 h 1166813"/>
              <a:gd name="connsiteX8" fmla="*/ 552450 w 847725"/>
              <a:gd name="connsiteY8" fmla="*/ 1143000 h 1166813"/>
              <a:gd name="connsiteX9" fmla="*/ 280988 w 847725"/>
              <a:gd name="connsiteY9" fmla="*/ 1166813 h 1166813"/>
              <a:gd name="connsiteX10" fmla="*/ 295276 w 847725"/>
              <a:gd name="connsiteY10" fmla="*/ 1043008 h 1166813"/>
              <a:gd name="connsiteX11" fmla="*/ 0 w 847725"/>
              <a:gd name="connsiteY11" fmla="*/ 1028700 h 1166813"/>
              <a:gd name="connsiteX12" fmla="*/ 0 w 847725"/>
              <a:gd name="connsiteY12" fmla="*/ 0 h 1166813"/>
              <a:gd name="connsiteX0" fmla="*/ 0 w 847725"/>
              <a:gd name="connsiteY0" fmla="*/ 0 h 1166813"/>
              <a:gd name="connsiteX1" fmla="*/ 685800 w 847725"/>
              <a:gd name="connsiteY1" fmla="*/ 0 h 1166813"/>
              <a:gd name="connsiteX2" fmla="*/ 685800 w 847725"/>
              <a:gd name="connsiteY2" fmla="*/ 323850 h 1166813"/>
              <a:gd name="connsiteX3" fmla="*/ 847725 w 847725"/>
              <a:gd name="connsiteY3" fmla="*/ 314325 h 1166813"/>
              <a:gd name="connsiteX4" fmla="*/ 847725 w 847725"/>
              <a:gd name="connsiteY4" fmla="*/ 1143000 h 1166813"/>
              <a:gd name="connsiteX5" fmla="*/ 695325 w 847725"/>
              <a:gd name="connsiteY5" fmla="*/ 1123950 h 1166813"/>
              <a:gd name="connsiteX6" fmla="*/ 704850 w 847725"/>
              <a:gd name="connsiteY6" fmla="*/ 1000125 h 1166813"/>
              <a:gd name="connsiteX7" fmla="*/ 561975 w 847725"/>
              <a:gd name="connsiteY7" fmla="*/ 962025 h 1166813"/>
              <a:gd name="connsiteX8" fmla="*/ 552450 w 847725"/>
              <a:gd name="connsiteY8" fmla="*/ 1143000 h 1166813"/>
              <a:gd name="connsiteX9" fmla="*/ 280988 w 847725"/>
              <a:gd name="connsiteY9" fmla="*/ 1166813 h 1166813"/>
              <a:gd name="connsiteX10" fmla="*/ 295276 w 847725"/>
              <a:gd name="connsiteY10" fmla="*/ 1043008 h 1166813"/>
              <a:gd name="connsiteX11" fmla="*/ 0 w 847725"/>
              <a:gd name="connsiteY11" fmla="*/ 1028700 h 1166813"/>
              <a:gd name="connsiteX12" fmla="*/ 0 w 847725"/>
              <a:gd name="connsiteY12" fmla="*/ 0 h 1166813"/>
              <a:gd name="connsiteX0" fmla="*/ 0 w 847725"/>
              <a:gd name="connsiteY0" fmla="*/ 0 h 1166813"/>
              <a:gd name="connsiteX1" fmla="*/ 685800 w 847725"/>
              <a:gd name="connsiteY1" fmla="*/ 0 h 1166813"/>
              <a:gd name="connsiteX2" fmla="*/ 685800 w 847725"/>
              <a:gd name="connsiteY2" fmla="*/ 323850 h 1166813"/>
              <a:gd name="connsiteX3" fmla="*/ 847725 w 847725"/>
              <a:gd name="connsiteY3" fmla="*/ 314325 h 1166813"/>
              <a:gd name="connsiteX4" fmla="*/ 847725 w 847725"/>
              <a:gd name="connsiteY4" fmla="*/ 1143000 h 1166813"/>
              <a:gd name="connsiteX5" fmla="*/ 695325 w 847725"/>
              <a:gd name="connsiteY5" fmla="*/ 1143006 h 1166813"/>
              <a:gd name="connsiteX6" fmla="*/ 704850 w 847725"/>
              <a:gd name="connsiteY6" fmla="*/ 1000125 h 1166813"/>
              <a:gd name="connsiteX7" fmla="*/ 561975 w 847725"/>
              <a:gd name="connsiteY7" fmla="*/ 962025 h 1166813"/>
              <a:gd name="connsiteX8" fmla="*/ 552450 w 847725"/>
              <a:gd name="connsiteY8" fmla="*/ 1143000 h 1166813"/>
              <a:gd name="connsiteX9" fmla="*/ 280988 w 847725"/>
              <a:gd name="connsiteY9" fmla="*/ 1166813 h 1166813"/>
              <a:gd name="connsiteX10" fmla="*/ 295276 w 847725"/>
              <a:gd name="connsiteY10" fmla="*/ 1043008 h 1166813"/>
              <a:gd name="connsiteX11" fmla="*/ 0 w 847725"/>
              <a:gd name="connsiteY11" fmla="*/ 1028700 h 1166813"/>
              <a:gd name="connsiteX12" fmla="*/ 0 w 847725"/>
              <a:gd name="connsiteY12" fmla="*/ 0 h 1166813"/>
              <a:gd name="connsiteX0" fmla="*/ 0 w 847725"/>
              <a:gd name="connsiteY0" fmla="*/ 0 h 1166813"/>
              <a:gd name="connsiteX1" fmla="*/ 685800 w 847725"/>
              <a:gd name="connsiteY1" fmla="*/ 0 h 1166813"/>
              <a:gd name="connsiteX2" fmla="*/ 685800 w 847725"/>
              <a:gd name="connsiteY2" fmla="*/ 323850 h 1166813"/>
              <a:gd name="connsiteX3" fmla="*/ 847725 w 847725"/>
              <a:gd name="connsiteY3" fmla="*/ 314325 h 1166813"/>
              <a:gd name="connsiteX4" fmla="*/ 847725 w 847725"/>
              <a:gd name="connsiteY4" fmla="*/ 1143000 h 1166813"/>
              <a:gd name="connsiteX5" fmla="*/ 695325 w 847725"/>
              <a:gd name="connsiteY5" fmla="*/ 1143006 h 1166813"/>
              <a:gd name="connsiteX6" fmla="*/ 704850 w 847725"/>
              <a:gd name="connsiteY6" fmla="*/ 1000125 h 1166813"/>
              <a:gd name="connsiteX7" fmla="*/ 557213 w 847725"/>
              <a:gd name="connsiteY7" fmla="*/ 985845 h 1166813"/>
              <a:gd name="connsiteX8" fmla="*/ 552450 w 847725"/>
              <a:gd name="connsiteY8" fmla="*/ 1143000 h 1166813"/>
              <a:gd name="connsiteX9" fmla="*/ 280988 w 847725"/>
              <a:gd name="connsiteY9" fmla="*/ 1166813 h 1166813"/>
              <a:gd name="connsiteX10" fmla="*/ 295276 w 847725"/>
              <a:gd name="connsiteY10" fmla="*/ 1043008 h 1166813"/>
              <a:gd name="connsiteX11" fmla="*/ 0 w 847725"/>
              <a:gd name="connsiteY11" fmla="*/ 1028700 h 1166813"/>
              <a:gd name="connsiteX12" fmla="*/ 0 w 847725"/>
              <a:gd name="connsiteY12" fmla="*/ 0 h 1166813"/>
              <a:gd name="connsiteX0" fmla="*/ 0 w 847725"/>
              <a:gd name="connsiteY0" fmla="*/ 0 h 1147758"/>
              <a:gd name="connsiteX1" fmla="*/ 685800 w 847725"/>
              <a:gd name="connsiteY1" fmla="*/ 0 h 1147758"/>
              <a:gd name="connsiteX2" fmla="*/ 685800 w 847725"/>
              <a:gd name="connsiteY2" fmla="*/ 323850 h 1147758"/>
              <a:gd name="connsiteX3" fmla="*/ 847725 w 847725"/>
              <a:gd name="connsiteY3" fmla="*/ 314325 h 1147758"/>
              <a:gd name="connsiteX4" fmla="*/ 847725 w 847725"/>
              <a:gd name="connsiteY4" fmla="*/ 1143000 h 1147758"/>
              <a:gd name="connsiteX5" fmla="*/ 695325 w 847725"/>
              <a:gd name="connsiteY5" fmla="*/ 1143006 h 1147758"/>
              <a:gd name="connsiteX6" fmla="*/ 704850 w 847725"/>
              <a:gd name="connsiteY6" fmla="*/ 1000125 h 1147758"/>
              <a:gd name="connsiteX7" fmla="*/ 557213 w 847725"/>
              <a:gd name="connsiteY7" fmla="*/ 985845 h 1147758"/>
              <a:gd name="connsiteX8" fmla="*/ 552450 w 847725"/>
              <a:gd name="connsiteY8" fmla="*/ 1143000 h 1147758"/>
              <a:gd name="connsiteX9" fmla="*/ 314326 w 847725"/>
              <a:gd name="connsiteY9" fmla="*/ 1147758 h 1147758"/>
              <a:gd name="connsiteX10" fmla="*/ 295276 w 847725"/>
              <a:gd name="connsiteY10" fmla="*/ 1043008 h 1147758"/>
              <a:gd name="connsiteX11" fmla="*/ 0 w 847725"/>
              <a:gd name="connsiteY11" fmla="*/ 1028700 h 1147758"/>
              <a:gd name="connsiteX12" fmla="*/ 0 w 847725"/>
              <a:gd name="connsiteY12" fmla="*/ 0 h 1147758"/>
              <a:gd name="connsiteX0" fmla="*/ 9525 w 857250"/>
              <a:gd name="connsiteY0" fmla="*/ 0 h 1147758"/>
              <a:gd name="connsiteX1" fmla="*/ 695325 w 857250"/>
              <a:gd name="connsiteY1" fmla="*/ 0 h 1147758"/>
              <a:gd name="connsiteX2" fmla="*/ 695325 w 857250"/>
              <a:gd name="connsiteY2" fmla="*/ 323850 h 1147758"/>
              <a:gd name="connsiteX3" fmla="*/ 857250 w 857250"/>
              <a:gd name="connsiteY3" fmla="*/ 314325 h 1147758"/>
              <a:gd name="connsiteX4" fmla="*/ 857250 w 857250"/>
              <a:gd name="connsiteY4" fmla="*/ 1143000 h 1147758"/>
              <a:gd name="connsiteX5" fmla="*/ 704850 w 857250"/>
              <a:gd name="connsiteY5" fmla="*/ 1143006 h 1147758"/>
              <a:gd name="connsiteX6" fmla="*/ 714375 w 857250"/>
              <a:gd name="connsiteY6" fmla="*/ 1000125 h 1147758"/>
              <a:gd name="connsiteX7" fmla="*/ 566738 w 857250"/>
              <a:gd name="connsiteY7" fmla="*/ 985845 h 1147758"/>
              <a:gd name="connsiteX8" fmla="*/ 561975 w 857250"/>
              <a:gd name="connsiteY8" fmla="*/ 1143000 h 1147758"/>
              <a:gd name="connsiteX9" fmla="*/ 323851 w 857250"/>
              <a:gd name="connsiteY9" fmla="*/ 1147758 h 1147758"/>
              <a:gd name="connsiteX10" fmla="*/ 304801 w 857250"/>
              <a:gd name="connsiteY10" fmla="*/ 1043008 h 1147758"/>
              <a:gd name="connsiteX11" fmla="*/ 0 w 857250"/>
              <a:gd name="connsiteY11" fmla="*/ 1042990 h 1147758"/>
              <a:gd name="connsiteX12" fmla="*/ 9525 w 857250"/>
              <a:gd name="connsiteY12" fmla="*/ 0 h 1147758"/>
              <a:gd name="connsiteX0" fmla="*/ 9525 w 857250"/>
              <a:gd name="connsiteY0" fmla="*/ 0 h 1147758"/>
              <a:gd name="connsiteX1" fmla="*/ 695325 w 857250"/>
              <a:gd name="connsiteY1" fmla="*/ 0 h 1147758"/>
              <a:gd name="connsiteX2" fmla="*/ 695325 w 857250"/>
              <a:gd name="connsiteY2" fmla="*/ 323850 h 1147758"/>
              <a:gd name="connsiteX3" fmla="*/ 857250 w 857250"/>
              <a:gd name="connsiteY3" fmla="*/ 314325 h 1147758"/>
              <a:gd name="connsiteX4" fmla="*/ 857250 w 857250"/>
              <a:gd name="connsiteY4" fmla="*/ 1143000 h 1147758"/>
              <a:gd name="connsiteX5" fmla="*/ 704850 w 857250"/>
              <a:gd name="connsiteY5" fmla="*/ 1143006 h 1147758"/>
              <a:gd name="connsiteX6" fmla="*/ 714375 w 857250"/>
              <a:gd name="connsiteY6" fmla="*/ 1000125 h 1147758"/>
              <a:gd name="connsiteX7" fmla="*/ 566738 w 857250"/>
              <a:gd name="connsiteY7" fmla="*/ 985845 h 1147758"/>
              <a:gd name="connsiteX8" fmla="*/ 561975 w 857250"/>
              <a:gd name="connsiteY8" fmla="*/ 1143000 h 1147758"/>
              <a:gd name="connsiteX9" fmla="*/ 304801 w 857250"/>
              <a:gd name="connsiteY9" fmla="*/ 1147758 h 1147758"/>
              <a:gd name="connsiteX10" fmla="*/ 304801 w 857250"/>
              <a:gd name="connsiteY10" fmla="*/ 1043008 h 1147758"/>
              <a:gd name="connsiteX11" fmla="*/ 0 w 857250"/>
              <a:gd name="connsiteY11" fmla="*/ 1042990 h 1147758"/>
              <a:gd name="connsiteX12" fmla="*/ 9525 w 857250"/>
              <a:gd name="connsiteY12" fmla="*/ 0 h 1147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57250" h="1147758">
                <a:moveTo>
                  <a:pt x="9525" y="0"/>
                </a:moveTo>
                <a:lnTo>
                  <a:pt x="695325" y="0"/>
                </a:lnTo>
                <a:lnTo>
                  <a:pt x="695325" y="323850"/>
                </a:lnTo>
                <a:lnTo>
                  <a:pt x="857250" y="314325"/>
                </a:lnTo>
                <a:lnTo>
                  <a:pt x="857250" y="1143000"/>
                </a:lnTo>
                <a:lnTo>
                  <a:pt x="704850" y="1143006"/>
                </a:lnTo>
                <a:lnTo>
                  <a:pt x="714375" y="1000125"/>
                </a:lnTo>
                <a:lnTo>
                  <a:pt x="566738" y="985845"/>
                </a:lnTo>
                <a:lnTo>
                  <a:pt x="561975" y="1143000"/>
                </a:lnTo>
                <a:lnTo>
                  <a:pt x="304801" y="1147758"/>
                </a:lnTo>
                <a:lnTo>
                  <a:pt x="304801" y="1043008"/>
                </a:lnTo>
                <a:lnTo>
                  <a:pt x="0" y="1042990"/>
                </a:lnTo>
                <a:lnTo>
                  <a:pt x="9525" y="0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  <a:alpha val="61000"/>
            </a:schemeClr>
          </a:solidFill>
          <a:ln w="38100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/>
          </a:p>
        </p:txBody>
      </p:sp>
      <p:pic>
        <p:nvPicPr>
          <p:cNvPr id="34" name="Picture 33" descr="K:\Trinidad State Junior College\TSJC Facilities Master Plan &amp; Audits 2021\2021 Facility Audits-Individual Bldgs\Alamosa-Allied Health\Alamosa-Allied Health 3-29-21(AAH)\IMG_9075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244"/>
          <a:stretch/>
        </p:blipFill>
        <p:spPr bwMode="auto">
          <a:xfrm>
            <a:off x="-1" y="0"/>
            <a:ext cx="3000613" cy="1524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35" name="Straight Arrow Connector 34"/>
          <p:cNvCxnSpPr/>
          <p:nvPr/>
        </p:nvCxnSpPr>
        <p:spPr>
          <a:xfrm>
            <a:off x="1295400" y="1143000"/>
            <a:ext cx="2588741" cy="43071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78072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838200"/>
            <a:ext cx="8839200" cy="51816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en-US" sz="1600" b="1" dirty="0">
              <a:solidFill>
                <a:srgbClr val="02317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sz="1600" b="1" dirty="0">
                <a:solidFill>
                  <a:srgbClr val="0231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 from your Facilities Master Plan team:</a:t>
            </a:r>
            <a:endParaRPr lang="en-US" sz="1600" b="1" dirty="0">
              <a:solidFill>
                <a:srgbClr val="023173"/>
              </a:solidFill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1600" dirty="0">
                <a:solidFill>
                  <a:srgbClr val="0231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</a:t>
            </a:r>
            <a:r>
              <a:rPr lang="en-US" sz="1400" dirty="0">
                <a:solidFill>
                  <a:srgbClr val="0231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Angeline Aradanas-Hall	    Stephen Hall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 Principal Planner	        Lead Auditor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300"/>
              </a:spcBef>
              <a:buNone/>
            </a:pP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  <a:r>
              <a:rPr lang="en-US" sz="1600" dirty="0">
                <a:solidFill>
                  <a:srgbClr val="0231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</a:t>
            </a:r>
            <a:r>
              <a:rPr lang="en-US" sz="1400" dirty="0">
                <a:solidFill>
                  <a:srgbClr val="0231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Steve Schonberger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400" dirty="0">
                <a:solidFill>
                  <a:srgbClr val="0231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                 </a:t>
            </a:r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Planning Specialist</a:t>
            </a:r>
            <a:endParaRPr lang="en-US" sz="1100" dirty="0">
              <a:solidFill>
                <a:srgbClr val="023173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10862" y="2871989"/>
            <a:ext cx="1005732" cy="48141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8" t="31818" r="2778" b="36364"/>
          <a:stretch/>
        </p:blipFill>
        <p:spPr>
          <a:xfrm>
            <a:off x="3692764" y="4241299"/>
            <a:ext cx="1441928" cy="29686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654296" y="6690360"/>
            <a:ext cx="4489704" cy="182880"/>
          </a:xfrm>
          <a:prstGeom prst="rect">
            <a:avLst/>
          </a:prstGeom>
          <a:solidFill>
            <a:srgbClr val="F2C212"/>
          </a:solidFill>
        </p:spPr>
        <p:txBody>
          <a:bodyPr wrap="square" rtlCol="0">
            <a:spAutoFit/>
          </a:bodyPr>
          <a:lstStyle/>
          <a:p>
            <a:endParaRPr lang="en-US" dirty="0">
              <a:solidFill>
                <a:srgbClr val="F2C212"/>
              </a:solidFill>
            </a:endParaRPr>
          </a:p>
        </p:txBody>
      </p:sp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64995" y="457200"/>
            <a:ext cx="1097465" cy="1166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65469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:\Trinidad State Junior College\TSJC Facilities Master Plan 2021\FMP Site Plans\Valley Campus\Alamosa Watercolor EXIST.jpg"/>
          <p:cNvPicPr preferRelativeResize="0">
            <a:picLocks noChangeAspect="1"/>
          </p:cNvPicPr>
          <p:nvPr/>
        </p:nvPicPr>
        <p:blipFill rotWithShape="1"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68" t="17746" r="11708" b="15966"/>
          <a:stretch/>
        </p:blipFill>
        <p:spPr bwMode="auto">
          <a:xfrm>
            <a:off x="3244801" y="-14513"/>
            <a:ext cx="5029200" cy="611847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654296" y="6766560"/>
            <a:ext cx="4489704" cy="91440"/>
          </a:xfrm>
          <a:prstGeom prst="rect">
            <a:avLst/>
          </a:prstGeom>
          <a:solidFill>
            <a:srgbClr val="F2C212"/>
          </a:solidFill>
        </p:spPr>
        <p:txBody>
          <a:bodyPr wrap="square" rtlCol="0">
            <a:spAutoFit/>
          </a:bodyPr>
          <a:lstStyle/>
          <a:p>
            <a:endParaRPr lang="en-US" dirty="0">
              <a:solidFill>
                <a:srgbClr val="F2C212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654296" y="6690360"/>
            <a:ext cx="4489704" cy="182880"/>
          </a:xfrm>
          <a:prstGeom prst="rect">
            <a:avLst/>
          </a:prstGeom>
          <a:solidFill>
            <a:srgbClr val="F2C212"/>
          </a:solidFill>
        </p:spPr>
        <p:txBody>
          <a:bodyPr wrap="square" rtlCol="0">
            <a:spAutoFit/>
          </a:bodyPr>
          <a:lstStyle/>
          <a:p>
            <a:endParaRPr lang="en-US" dirty="0">
              <a:solidFill>
                <a:srgbClr val="F2C212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192175" y="3044723"/>
            <a:ext cx="7433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Nov ‘20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421399" y="3044725"/>
            <a:ext cx="7712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May ‘18</a:t>
            </a: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4572000" y="6174580"/>
            <a:ext cx="4545874" cy="5157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3200" b="1" dirty="0">
              <a:solidFill>
                <a:srgbClr val="02317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Title 1"/>
          <p:cNvSpPr>
            <a:spLocks noGrp="1"/>
          </p:cNvSpPr>
          <p:nvPr>
            <p:ph type="title"/>
          </p:nvPr>
        </p:nvSpPr>
        <p:spPr>
          <a:xfrm>
            <a:off x="580868" y="514610"/>
            <a:ext cx="4800600" cy="1470660"/>
          </a:xfrm>
        </p:spPr>
        <p:txBody>
          <a:bodyPr>
            <a:noAutofit/>
          </a:bodyPr>
          <a:lstStyle/>
          <a:p>
            <a:pPr algn="l"/>
            <a:r>
              <a:rPr lang="en-US" sz="4000" b="1" dirty="0">
                <a:solidFill>
                  <a:srgbClr val="02317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TSC FMP </a:t>
            </a:r>
            <a:br>
              <a:rPr lang="en-US" sz="4000" b="1" dirty="0">
                <a:solidFill>
                  <a:srgbClr val="023173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4000" b="1" dirty="0">
                <a:solidFill>
                  <a:srgbClr val="02317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Committee Members</a:t>
            </a:r>
          </a:p>
        </p:txBody>
      </p:sp>
      <p:sp>
        <p:nvSpPr>
          <p:cNvPr id="37" name="Content Placeholder 2"/>
          <p:cNvSpPr txBox="1">
            <a:spLocks/>
          </p:cNvSpPr>
          <p:nvPr/>
        </p:nvSpPr>
        <p:spPr>
          <a:xfrm>
            <a:off x="580868" y="2043400"/>
            <a:ext cx="1913708" cy="3924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1000"/>
              </a:spcAft>
              <a:buNone/>
            </a:pPr>
            <a:r>
              <a:rPr lang="en-US" altLang="en-US" sz="1200" dirty="0">
                <a:latin typeface="Arial" panose="020B0604020202020204" pitchFamily="34" charset="0"/>
                <a:cs typeface="Arial" panose="020B0604020202020204" pitchFamily="34" charset="0"/>
              </a:rPr>
              <a:t>Dr. Rhonda </a:t>
            </a:r>
            <a:r>
              <a:rPr lang="en-US" alt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Epper</a:t>
            </a:r>
            <a:endParaRPr lang="en-US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Aft>
                <a:spcPts val="1000"/>
              </a:spcAft>
              <a:buNone/>
            </a:pPr>
            <a:r>
              <a:rPr lang="en-US" altLang="en-US" sz="1200" dirty="0">
                <a:latin typeface="Arial" panose="020B0604020202020204" pitchFamily="34" charset="0"/>
                <a:cs typeface="Arial" panose="020B0604020202020204" pitchFamily="34" charset="0"/>
              </a:rPr>
              <a:t>Lynette Bates</a:t>
            </a:r>
          </a:p>
          <a:p>
            <a:pPr marL="0" indent="0">
              <a:spcAft>
                <a:spcPts val="1000"/>
              </a:spcAft>
              <a:buNone/>
            </a:pPr>
            <a:r>
              <a:rPr lang="en-US" altLang="en-US" sz="1200" dirty="0">
                <a:latin typeface="Arial" panose="020B0604020202020204" pitchFamily="34" charset="0"/>
                <a:cs typeface="Arial" panose="020B0604020202020204" pitchFamily="34" charset="0"/>
              </a:rPr>
              <a:t>Kerry </a:t>
            </a:r>
            <a:r>
              <a:rPr lang="en-US" alt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Gabrielson</a:t>
            </a:r>
            <a:endParaRPr lang="en-US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Aft>
                <a:spcPts val="1000"/>
              </a:spcAft>
              <a:buNone/>
            </a:pPr>
            <a:r>
              <a:rPr lang="en-US" altLang="en-US" sz="1200" dirty="0">
                <a:latin typeface="Arial" panose="020B0604020202020204" pitchFamily="34" charset="0"/>
                <a:cs typeface="Arial" panose="020B0604020202020204" pitchFamily="34" charset="0"/>
              </a:rPr>
              <a:t>James </a:t>
            </a:r>
            <a:r>
              <a:rPr lang="en-US" alt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Kynor</a:t>
            </a:r>
            <a:endParaRPr lang="en-US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Aft>
                <a:spcPts val="1000"/>
              </a:spcAft>
              <a:buNone/>
            </a:pPr>
            <a:r>
              <a:rPr lang="en-US" alt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Shannon Shiveley</a:t>
            </a:r>
          </a:p>
          <a:p>
            <a:pPr marL="0" indent="0">
              <a:buNone/>
            </a:pPr>
            <a:r>
              <a:rPr lang="en-US" altLang="en-US" sz="1200" dirty="0">
                <a:latin typeface="Arial" panose="020B0604020202020204" pitchFamily="34" charset="0"/>
                <a:cs typeface="Arial" panose="020B0604020202020204" pitchFamily="34" charset="0"/>
              </a:rPr>
              <a:t>Al Malespini /</a:t>
            </a:r>
          </a:p>
          <a:p>
            <a:pPr marL="0" indent="0">
              <a:buNone/>
            </a:pPr>
            <a:r>
              <a:rPr lang="en-US" altLang="en-US" sz="1200" dirty="0">
                <a:latin typeface="Arial" panose="020B0604020202020204" pitchFamily="34" charset="0"/>
                <a:cs typeface="Arial" panose="020B0604020202020204" pitchFamily="34" charset="0"/>
              </a:rPr>
              <a:t>Danny Rogers</a:t>
            </a:r>
          </a:p>
          <a:p>
            <a:pPr marL="0" indent="0">
              <a:spcAft>
                <a:spcPts val="1000"/>
              </a:spcAft>
              <a:buNone/>
            </a:pPr>
            <a:endParaRPr lang="en-US" altLang="en-US" sz="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Aft>
                <a:spcPts val="1000"/>
              </a:spcAft>
              <a:buNone/>
            </a:pPr>
            <a:r>
              <a:rPr lang="en-US" altLang="en-US" sz="1200" dirty="0">
                <a:latin typeface="Arial" panose="020B0604020202020204" pitchFamily="34" charset="0"/>
                <a:cs typeface="Arial" panose="020B0604020202020204" pitchFamily="34" charset="0"/>
              </a:rPr>
              <a:t>Ira Williamson</a:t>
            </a:r>
          </a:p>
          <a:p>
            <a:pPr marL="0" indent="0">
              <a:spcAft>
                <a:spcPts val="1000"/>
              </a:spcAft>
              <a:buNone/>
            </a:pPr>
            <a:r>
              <a:rPr lang="en-US" alt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Michael Salbato</a:t>
            </a:r>
          </a:p>
          <a:p>
            <a:pPr marL="0" indent="0">
              <a:spcAft>
                <a:spcPts val="1000"/>
              </a:spcAft>
              <a:buNone/>
            </a:pPr>
            <a:r>
              <a:rPr lang="en-US" altLang="en-US" sz="1200" dirty="0">
                <a:latin typeface="Arial" panose="020B0604020202020204" pitchFamily="34" charset="0"/>
                <a:cs typeface="Arial" panose="020B0604020202020204" pitchFamily="34" charset="0"/>
              </a:rPr>
              <a:t>Toni DeAngelis</a:t>
            </a:r>
          </a:p>
          <a:p>
            <a:pPr marL="0" indent="0">
              <a:spcAft>
                <a:spcPts val="1000"/>
              </a:spcAft>
              <a:buNone/>
            </a:pPr>
            <a:r>
              <a:rPr lang="en-US" altLang="en-US" sz="1200" dirty="0">
                <a:latin typeface="Arial" panose="020B0604020202020204" pitchFamily="34" charset="0"/>
                <a:cs typeface="Arial" panose="020B0604020202020204" pitchFamily="34" charset="0"/>
              </a:rPr>
              <a:t>Jay Jacobson</a:t>
            </a:r>
          </a:p>
          <a:p>
            <a:pPr marL="0" indent="0">
              <a:spcAft>
                <a:spcPts val="1000"/>
              </a:spcAft>
              <a:buNone/>
            </a:pPr>
            <a:endParaRPr lang="en-US" altLang="en-US" dirty="0"/>
          </a:p>
          <a:p>
            <a:pPr marL="0" indent="0">
              <a:spcAft>
                <a:spcPts val="1000"/>
              </a:spcAft>
              <a:buNone/>
            </a:pPr>
            <a:endParaRPr lang="en-US" altLang="en-US" dirty="0"/>
          </a:p>
          <a:p>
            <a:pPr>
              <a:spcAft>
                <a:spcPts val="1000"/>
              </a:spcAft>
            </a:pPr>
            <a:endParaRPr lang="en-US" altLang="en-US" dirty="0"/>
          </a:p>
          <a:p>
            <a:pPr>
              <a:spcAft>
                <a:spcPts val="1000"/>
              </a:spcAft>
            </a:pPr>
            <a:endParaRPr lang="en-US" altLang="en-US" dirty="0"/>
          </a:p>
        </p:txBody>
      </p:sp>
      <p:sp>
        <p:nvSpPr>
          <p:cNvPr id="38" name="Title 1"/>
          <p:cNvSpPr txBox="1">
            <a:spLocks/>
          </p:cNvSpPr>
          <p:nvPr/>
        </p:nvSpPr>
        <p:spPr>
          <a:xfrm>
            <a:off x="5994732" y="1175613"/>
            <a:ext cx="29718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b="1" dirty="0">
                <a:solidFill>
                  <a:srgbClr val="02317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FMP Team</a:t>
            </a:r>
          </a:p>
        </p:txBody>
      </p:sp>
      <p:sp>
        <p:nvSpPr>
          <p:cNvPr id="39" name="Content Placeholder 2"/>
          <p:cNvSpPr txBox="1">
            <a:spLocks/>
          </p:cNvSpPr>
          <p:nvPr/>
        </p:nvSpPr>
        <p:spPr>
          <a:xfrm>
            <a:off x="6055692" y="2043400"/>
            <a:ext cx="3121152" cy="13354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1000"/>
              </a:spcAft>
              <a:buNone/>
            </a:pPr>
            <a:r>
              <a:rPr lang="en-US" alt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Hall Architects:</a:t>
            </a:r>
          </a:p>
          <a:p>
            <a:pPr marL="0" indent="0">
              <a:buNone/>
            </a:pPr>
            <a:r>
              <a:rPr lang="en-US" alt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    Angeline Aradanas-Hall</a:t>
            </a:r>
          </a:p>
          <a:p>
            <a:pPr marL="0" indent="0">
              <a:buNone/>
            </a:pPr>
            <a:r>
              <a:rPr lang="en-US" alt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    Stephen Hall</a:t>
            </a:r>
          </a:p>
          <a:p>
            <a:pPr marL="0" indent="0">
              <a:spcAft>
                <a:spcPts val="1000"/>
              </a:spcAft>
              <a:buNone/>
            </a:pPr>
            <a:endParaRPr lang="en-US" altLang="en-US" dirty="0"/>
          </a:p>
          <a:p>
            <a:pPr marL="0" indent="0">
              <a:spcAft>
                <a:spcPts val="1000"/>
              </a:spcAft>
              <a:buNone/>
            </a:pPr>
            <a:endParaRPr lang="en-US" altLang="en-US" dirty="0"/>
          </a:p>
          <a:p>
            <a:pPr>
              <a:spcAft>
                <a:spcPts val="1000"/>
              </a:spcAft>
            </a:pPr>
            <a:endParaRPr lang="en-US" altLang="en-US" dirty="0"/>
          </a:p>
          <a:p>
            <a:pPr>
              <a:spcAft>
                <a:spcPts val="1000"/>
              </a:spcAft>
            </a:pPr>
            <a:endParaRPr lang="en-US" altLang="en-US" dirty="0"/>
          </a:p>
        </p:txBody>
      </p:sp>
      <p:sp>
        <p:nvSpPr>
          <p:cNvPr id="40" name="Content Placeholder 2"/>
          <p:cNvSpPr txBox="1">
            <a:spLocks/>
          </p:cNvSpPr>
          <p:nvPr/>
        </p:nvSpPr>
        <p:spPr>
          <a:xfrm>
            <a:off x="6055692" y="2973136"/>
            <a:ext cx="3121152" cy="118300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1000"/>
              </a:spcAft>
              <a:buNone/>
            </a:pPr>
            <a:r>
              <a:rPr lang="en-US" alt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SmithGroup</a:t>
            </a:r>
            <a:r>
              <a:rPr lang="en-US" alt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0" indent="0">
              <a:spcAft>
                <a:spcPts val="1000"/>
              </a:spcAft>
              <a:buNone/>
            </a:pPr>
            <a:r>
              <a:rPr lang="en-US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altLang="en-US" sz="1300" dirty="0">
                <a:latin typeface="Arial" panose="020B0604020202020204" pitchFamily="34" charset="0"/>
                <a:cs typeface="Arial" panose="020B0604020202020204" pitchFamily="34" charset="0"/>
              </a:rPr>
              <a:t>Steve Schonberger</a:t>
            </a:r>
          </a:p>
          <a:p>
            <a:pPr marL="0" indent="0">
              <a:spcAft>
                <a:spcPts val="1000"/>
              </a:spcAft>
              <a:buNone/>
            </a:pPr>
            <a:r>
              <a:rPr lang="en-US" alt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endParaRPr lang="en-US" altLang="en-US" dirty="0"/>
          </a:p>
          <a:p>
            <a:pPr marL="0" indent="0">
              <a:spcAft>
                <a:spcPts val="1000"/>
              </a:spcAft>
              <a:buNone/>
            </a:pPr>
            <a:endParaRPr lang="en-US" altLang="en-US" dirty="0"/>
          </a:p>
          <a:p>
            <a:pPr>
              <a:spcAft>
                <a:spcPts val="1000"/>
              </a:spcAft>
            </a:pPr>
            <a:endParaRPr lang="en-US" altLang="en-US" dirty="0"/>
          </a:p>
          <a:p>
            <a:pPr>
              <a:spcAft>
                <a:spcPts val="1000"/>
              </a:spcAft>
            </a:pPr>
            <a:endParaRPr lang="en-US" altLang="en-US" dirty="0"/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4530448" y="6050280"/>
            <a:ext cx="4613552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b="1" dirty="0">
                <a:solidFill>
                  <a:srgbClr val="02317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Collaboration </a:t>
            </a:r>
          </a:p>
        </p:txBody>
      </p:sp>
    </p:spTree>
    <p:extLst>
      <p:ext uri="{BB962C8B-B14F-4D97-AF65-F5344CB8AC3E}">
        <p14:creationId xmlns:p14="http://schemas.microsoft.com/office/powerpoint/2010/main" val="461548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76200"/>
            <a:ext cx="8229600" cy="609600"/>
          </a:xfrm>
        </p:spPr>
        <p:txBody>
          <a:bodyPr>
            <a:noAutofit/>
          </a:bodyPr>
          <a:lstStyle/>
          <a:p>
            <a:pPr algn="l"/>
            <a:r>
              <a:rPr lang="en-US" b="1" dirty="0">
                <a:solidFill>
                  <a:srgbClr val="02317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Review: The FMP and The Process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695324"/>
            <a:ext cx="7239000" cy="59340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.  Purpose of the Facilities Master Plan:</a:t>
            </a:r>
          </a:p>
          <a:p>
            <a:pPr marL="0" indent="0">
              <a:buNone/>
            </a:pP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         </a:t>
            </a:r>
            <a:r>
              <a:rPr lang="en-US" sz="1500" dirty="0">
                <a:solidFill>
                  <a:srgbClr val="0231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Provides Trinidad State College a comprehensive, active “living” document</a:t>
            </a:r>
          </a:p>
          <a:p>
            <a:pPr marL="0" indent="0">
              <a:buNone/>
            </a:pPr>
            <a:r>
              <a:rPr lang="en-US" sz="1500" dirty="0">
                <a:solidFill>
                  <a:srgbClr val="0231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to guide the planning of campus facilities</a:t>
            </a:r>
          </a:p>
          <a:p>
            <a:pPr marL="0" indent="0">
              <a:buNone/>
            </a:pP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Driven by the TSC Mission, Vision and Values statements and</a:t>
            </a:r>
          </a:p>
          <a:p>
            <a:pPr marL="0" indent="0">
              <a:buNone/>
            </a:pP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      aligns with TSC Strategic Plan – 2020-2025 Centennial Goals, Academic Plan, </a:t>
            </a:r>
          </a:p>
          <a:p>
            <a:pPr marL="0" indent="0">
              <a:buNone/>
            </a:pP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      IT Master Plan and physical goals</a:t>
            </a:r>
          </a:p>
          <a:p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Flexible and responsive</a:t>
            </a:r>
          </a:p>
          <a:p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Participatory</a:t>
            </a:r>
          </a:p>
          <a:p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Phased and implementable - manages development opportunities</a:t>
            </a:r>
          </a:p>
          <a:p>
            <a:pPr marL="0" indent="0">
              <a:buNone/>
            </a:pP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pPr marL="0" indent="0">
              <a:buNone/>
            </a:pPr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Main Goal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:  Facilities Master Plan Ten Year Horizon - 2032</a:t>
            </a:r>
          </a:p>
          <a:p>
            <a:pPr marL="0" indent="0">
              <a:buNone/>
            </a:pP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How do we accomplish this goal?</a:t>
            </a:r>
          </a:p>
          <a:p>
            <a:pPr marL="0" indent="0">
              <a:buNone/>
            </a:pPr>
            <a:r>
              <a:rPr lang="en-US" sz="1500" b="1" dirty="0">
                <a:solidFill>
                  <a:srgbClr val="0231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Partnership of TSC community + Hall Architects / </a:t>
            </a:r>
            <a:r>
              <a:rPr lang="en-US" sz="1500" b="1" dirty="0" err="1">
                <a:solidFill>
                  <a:srgbClr val="0231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SmithGroup</a:t>
            </a:r>
            <a:endParaRPr lang="en-US" sz="1500" b="1" dirty="0">
              <a:solidFill>
                <a:srgbClr val="02317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B.  The FMP has four parts:     (1) Process + Overview</a:t>
            </a:r>
          </a:p>
          <a:p>
            <a:pPr marL="0" indent="0">
              <a:buNone/>
            </a:pP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		               (2) Program Information + Institutional Data</a:t>
            </a:r>
          </a:p>
          <a:p>
            <a:pPr marL="0" indent="0">
              <a:buNone/>
            </a:pP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		               (3) Existing Conditions Assessment</a:t>
            </a:r>
          </a:p>
          <a:p>
            <a:pPr marL="0" indent="0">
              <a:buNone/>
            </a:pP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(4) The Plan	</a:t>
            </a:r>
          </a:p>
          <a:p>
            <a:pPr marL="0" indent="0">
              <a:buNone/>
            </a:pPr>
            <a:endParaRPr lang="en-US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  <a:tabLst>
                <a:tab pos="396875" algn="l"/>
              </a:tabLst>
            </a:pP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54296" y="6690360"/>
            <a:ext cx="4489704" cy="182880"/>
          </a:xfrm>
          <a:prstGeom prst="rect">
            <a:avLst/>
          </a:prstGeom>
          <a:solidFill>
            <a:srgbClr val="F2C212"/>
          </a:solidFill>
        </p:spPr>
        <p:txBody>
          <a:bodyPr wrap="square" rtlCol="0">
            <a:spAutoFit/>
          </a:bodyPr>
          <a:lstStyle/>
          <a:p>
            <a:endParaRPr lang="en-US" dirty="0">
              <a:solidFill>
                <a:srgbClr val="F2C21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57527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TextBox 49"/>
          <p:cNvSpPr txBox="1"/>
          <p:nvPr/>
        </p:nvSpPr>
        <p:spPr>
          <a:xfrm>
            <a:off x="2875689" y="3795968"/>
            <a:ext cx="4400605" cy="27699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Facility Audit documentation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654296" y="6766560"/>
            <a:ext cx="4489704" cy="91440"/>
          </a:xfrm>
          <a:prstGeom prst="rect">
            <a:avLst/>
          </a:prstGeom>
          <a:solidFill>
            <a:srgbClr val="F2C212"/>
          </a:solidFill>
        </p:spPr>
        <p:txBody>
          <a:bodyPr wrap="square" rtlCol="0">
            <a:spAutoFit/>
          </a:bodyPr>
          <a:lstStyle/>
          <a:p>
            <a:endParaRPr lang="en-US" dirty="0">
              <a:solidFill>
                <a:srgbClr val="F2C212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654296" y="6690360"/>
            <a:ext cx="4489704" cy="182880"/>
          </a:xfrm>
          <a:prstGeom prst="rect">
            <a:avLst/>
          </a:prstGeom>
          <a:solidFill>
            <a:srgbClr val="F2C212"/>
          </a:solidFill>
        </p:spPr>
        <p:txBody>
          <a:bodyPr wrap="square" rtlCol="0">
            <a:spAutoFit/>
          </a:bodyPr>
          <a:lstStyle/>
          <a:p>
            <a:endParaRPr lang="en-US" dirty="0">
              <a:solidFill>
                <a:srgbClr val="F2C212"/>
              </a:solidFill>
            </a:endParaRPr>
          </a:p>
        </p:txBody>
      </p:sp>
      <p:sp>
        <p:nvSpPr>
          <p:cNvPr id="19" name="Flowchart: Connector 18"/>
          <p:cNvSpPr/>
          <p:nvPr/>
        </p:nvSpPr>
        <p:spPr>
          <a:xfrm>
            <a:off x="7197413" y="2925105"/>
            <a:ext cx="640080" cy="640080"/>
          </a:xfrm>
          <a:prstGeom prst="flowChartConnector">
            <a:avLst/>
          </a:prstGeom>
          <a:solidFill>
            <a:srgbClr val="0231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lowchart: Connector 19"/>
          <p:cNvSpPr/>
          <p:nvPr/>
        </p:nvSpPr>
        <p:spPr>
          <a:xfrm>
            <a:off x="3628378" y="2915596"/>
            <a:ext cx="640080" cy="640080"/>
          </a:xfrm>
          <a:prstGeom prst="flowChartConnector">
            <a:avLst/>
          </a:prstGeom>
          <a:solidFill>
            <a:srgbClr val="0231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lowchart: Connector 20"/>
          <p:cNvSpPr/>
          <p:nvPr/>
        </p:nvSpPr>
        <p:spPr>
          <a:xfrm>
            <a:off x="1256909" y="2896579"/>
            <a:ext cx="640080" cy="640080"/>
          </a:xfrm>
          <a:prstGeom prst="flowChartConnector">
            <a:avLst/>
          </a:prstGeom>
          <a:solidFill>
            <a:srgbClr val="0231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7073497" y="3050970"/>
            <a:ext cx="7777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6F8091"/>
                </a:solidFill>
              </a:rPr>
              <a:t> </a:t>
            </a:r>
            <a:r>
              <a:rPr lang="en-US" sz="1400" dirty="0">
                <a:solidFill>
                  <a:schemeClr val="bg1"/>
                </a:solidFill>
              </a:rPr>
              <a:t> Jan ‘22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192175" y="3044723"/>
            <a:ext cx="7433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Nov ‘20</a:t>
            </a:r>
          </a:p>
        </p:txBody>
      </p:sp>
      <p:sp>
        <p:nvSpPr>
          <p:cNvPr id="24" name="Flowchart: Connector 23"/>
          <p:cNvSpPr/>
          <p:nvPr/>
        </p:nvSpPr>
        <p:spPr>
          <a:xfrm>
            <a:off x="6018475" y="2925105"/>
            <a:ext cx="640080" cy="640080"/>
          </a:xfrm>
          <a:prstGeom prst="flowChartConnector">
            <a:avLst/>
          </a:prstGeom>
          <a:solidFill>
            <a:srgbClr val="023173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lowchart: Connector 25"/>
          <p:cNvSpPr/>
          <p:nvPr/>
        </p:nvSpPr>
        <p:spPr>
          <a:xfrm>
            <a:off x="4832368" y="2917108"/>
            <a:ext cx="640080" cy="640080"/>
          </a:xfrm>
          <a:prstGeom prst="flowChartConnector">
            <a:avLst/>
          </a:prstGeom>
          <a:solidFill>
            <a:srgbClr val="0231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4787373" y="3053221"/>
            <a:ext cx="8486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July ‘21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930435" y="3081747"/>
            <a:ext cx="8486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Dec ‘21      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421399" y="3044725"/>
            <a:ext cx="7712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May ‘18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577661" y="3053221"/>
            <a:ext cx="7158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Feb ‘21</a:t>
            </a:r>
          </a:p>
        </p:txBody>
      </p:sp>
      <p:sp>
        <p:nvSpPr>
          <p:cNvPr id="33" name="Flowchart: Connector 32"/>
          <p:cNvSpPr/>
          <p:nvPr/>
        </p:nvSpPr>
        <p:spPr>
          <a:xfrm>
            <a:off x="2437626" y="2887070"/>
            <a:ext cx="640080" cy="640080"/>
          </a:xfrm>
          <a:prstGeom prst="flowChartConnector">
            <a:avLst/>
          </a:prstGeom>
          <a:solidFill>
            <a:srgbClr val="0231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2413136" y="3053327"/>
            <a:ext cx="7280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Dec ‘20</a:t>
            </a:r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1887563" y="3207110"/>
            <a:ext cx="557092" cy="9509"/>
          </a:xfrm>
          <a:prstGeom prst="straightConnector1">
            <a:avLst/>
          </a:prstGeom>
          <a:ln w="19050">
            <a:solidFill>
              <a:srgbClr val="02317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>
            <a:off x="4278634" y="3226127"/>
            <a:ext cx="557092" cy="9509"/>
          </a:xfrm>
          <a:prstGeom prst="straightConnector1">
            <a:avLst/>
          </a:prstGeom>
          <a:ln w="19050">
            <a:solidFill>
              <a:srgbClr val="02317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>
            <a:off x="5487028" y="3235636"/>
            <a:ext cx="557092" cy="9509"/>
          </a:xfrm>
          <a:prstGeom prst="straightConnector1">
            <a:avLst/>
          </a:prstGeom>
          <a:ln w="19050">
            <a:solidFill>
              <a:srgbClr val="02317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>
            <a:off x="6665373" y="3235636"/>
            <a:ext cx="557092" cy="9509"/>
          </a:xfrm>
          <a:prstGeom prst="straightConnector1">
            <a:avLst/>
          </a:prstGeom>
          <a:ln w="19050">
            <a:solidFill>
              <a:srgbClr val="02317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>
            <a:off x="3077981" y="3216619"/>
            <a:ext cx="557092" cy="9509"/>
          </a:xfrm>
          <a:prstGeom prst="straightConnector1">
            <a:avLst/>
          </a:prstGeom>
          <a:ln w="19050">
            <a:solidFill>
              <a:srgbClr val="02317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854051" y="1222338"/>
            <a:ext cx="1312058" cy="160043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Project Kickoff</a:t>
            </a:r>
          </a:p>
          <a:p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Participant scheduling, initial data collection: identify academic programs, staffing, resident programs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2352082" y="1793638"/>
            <a:ext cx="2040784" cy="101566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Two campus sites: Conduct meetings, interviews, prepare surveys, facility inventory data collection, initiate analyses 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4546881" y="1237727"/>
            <a:ext cx="1068447" cy="156966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Confirm enrollment, priority of FMP projects, review data analysis, continue meetings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5765574" y="863057"/>
            <a:ext cx="1029730" cy="193899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Continue meetings, prepare FMP Final Draft for TSC Leadership Team review, confirm FMP projects, refine Draft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6943919" y="1632498"/>
            <a:ext cx="1141633" cy="116955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Final deliverables to TSC for presentation to the State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5765574" y="4299162"/>
            <a:ext cx="1510721" cy="4616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Prepare Facility Audit draft</a:t>
            </a:r>
          </a:p>
        </p:txBody>
      </p:sp>
      <p:sp>
        <p:nvSpPr>
          <p:cNvPr id="32" name="Title 1"/>
          <p:cNvSpPr>
            <a:spLocks noGrp="1"/>
          </p:cNvSpPr>
          <p:nvPr>
            <p:ph type="title"/>
          </p:nvPr>
        </p:nvSpPr>
        <p:spPr>
          <a:xfrm>
            <a:off x="76200" y="76200"/>
            <a:ext cx="9067800" cy="609600"/>
          </a:xfrm>
        </p:spPr>
        <p:txBody>
          <a:bodyPr>
            <a:noAutofit/>
          </a:bodyPr>
          <a:lstStyle/>
          <a:p>
            <a:pPr algn="l"/>
            <a:r>
              <a:rPr lang="en-US" b="1" dirty="0">
                <a:solidFill>
                  <a:srgbClr val="02317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FMP + Facility Audit Schedule</a:t>
            </a:r>
          </a:p>
        </p:txBody>
      </p:sp>
    </p:spTree>
    <p:extLst>
      <p:ext uri="{BB962C8B-B14F-4D97-AF65-F5344CB8AC3E}">
        <p14:creationId xmlns:p14="http://schemas.microsoft.com/office/powerpoint/2010/main" val="35387435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Chart 19"/>
          <p:cNvGraphicFramePr/>
          <p:nvPr>
            <p:extLst>
              <p:ext uri="{D42A27DB-BD31-4B8C-83A1-F6EECF244321}">
                <p14:modId xmlns:p14="http://schemas.microsoft.com/office/powerpoint/2010/main" val="1720839206"/>
              </p:ext>
            </p:extLst>
          </p:nvPr>
        </p:nvGraphicFramePr>
        <p:xfrm>
          <a:off x="-306693" y="2388402"/>
          <a:ext cx="4865582" cy="29346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4654296" y="6690360"/>
            <a:ext cx="4489704" cy="182880"/>
          </a:xfrm>
          <a:prstGeom prst="rect">
            <a:avLst/>
          </a:prstGeom>
          <a:solidFill>
            <a:srgbClr val="F2C212"/>
          </a:solidFill>
        </p:spPr>
        <p:txBody>
          <a:bodyPr wrap="square" rtlCol="0">
            <a:spAutoFit/>
          </a:bodyPr>
          <a:lstStyle/>
          <a:p>
            <a:endParaRPr lang="en-US" dirty="0">
              <a:solidFill>
                <a:srgbClr val="F2C212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90" b="7777"/>
          <a:stretch/>
        </p:blipFill>
        <p:spPr>
          <a:xfrm>
            <a:off x="81086" y="119955"/>
            <a:ext cx="2138050" cy="1752363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907280" y="544490"/>
            <a:ext cx="4545874" cy="518160"/>
          </a:xfrm>
        </p:spPr>
        <p:txBody>
          <a:bodyPr>
            <a:noAutofit/>
          </a:bodyPr>
          <a:lstStyle/>
          <a:p>
            <a:pPr algn="l"/>
            <a:r>
              <a:rPr lang="en-US" sz="2000" b="1" dirty="0">
                <a:solidFill>
                  <a:srgbClr val="02317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Baseline Data</a:t>
            </a:r>
            <a:br>
              <a:rPr lang="en-US" sz="2000" b="1" dirty="0">
                <a:solidFill>
                  <a:srgbClr val="023173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b="1" dirty="0">
                <a:solidFill>
                  <a:srgbClr val="02317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Collection – Fall 2019</a:t>
            </a:r>
            <a:br>
              <a:rPr lang="en-US" sz="2800" b="1" dirty="0">
                <a:solidFill>
                  <a:srgbClr val="023173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2800" b="1" dirty="0">
              <a:solidFill>
                <a:srgbClr val="02317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01" t="7778" r="8301" b="20000"/>
          <a:stretch/>
        </p:blipFill>
        <p:spPr>
          <a:xfrm>
            <a:off x="2333204" y="26786"/>
            <a:ext cx="2021690" cy="2265686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4907280" y="4151425"/>
            <a:ext cx="4008120" cy="5181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b="1" dirty="0">
                <a:solidFill>
                  <a:srgbClr val="02317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TSC Stakeholder</a:t>
            </a:r>
            <a:br>
              <a:rPr lang="en-US" sz="2000" b="1" dirty="0">
                <a:solidFill>
                  <a:srgbClr val="023173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b="1" dirty="0">
                <a:solidFill>
                  <a:srgbClr val="02317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Interviews – partial list</a:t>
            </a:r>
          </a:p>
          <a:p>
            <a:pPr algn="l"/>
            <a:r>
              <a:rPr lang="en-US" sz="1400" b="1" dirty="0">
                <a:solidFill>
                  <a:srgbClr val="02317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City of Alamosa, CDOT, Colorado Parks and Wildlife,</a:t>
            </a:r>
          </a:p>
          <a:p>
            <a:pPr algn="l"/>
            <a:r>
              <a:rPr lang="en-US" sz="1400" b="1" dirty="0">
                <a:solidFill>
                  <a:srgbClr val="02317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Alamosa Convention and Visitors Bureau, Alamosa County Chamber of Commerce</a:t>
            </a:r>
          </a:p>
          <a:p>
            <a:pPr algn="l"/>
            <a:br>
              <a:rPr lang="en-US" sz="3200" b="1" dirty="0">
                <a:solidFill>
                  <a:srgbClr val="023173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3200" b="1" dirty="0">
              <a:solidFill>
                <a:srgbClr val="02317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4907280" y="4633909"/>
            <a:ext cx="4545874" cy="6129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b="1" dirty="0">
                <a:solidFill>
                  <a:srgbClr val="02317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Facilities Inventories / Facility Audits</a:t>
            </a:r>
          </a:p>
        </p:txBody>
      </p:sp>
      <p:sp>
        <p:nvSpPr>
          <p:cNvPr id="6" name="Rectangle 5"/>
          <p:cNvSpPr/>
          <p:nvPr/>
        </p:nvSpPr>
        <p:spPr>
          <a:xfrm>
            <a:off x="4907280" y="1997870"/>
            <a:ext cx="423672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02317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TSC Interviews</a:t>
            </a:r>
          </a:p>
          <a:p>
            <a:r>
              <a:rPr lang="en-US" sz="1400" b="1" dirty="0">
                <a:solidFill>
                  <a:srgbClr val="02317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30+ Interviews</a:t>
            </a:r>
          </a:p>
        </p:txBody>
      </p:sp>
      <p:sp>
        <p:nvSpPr>
          <p:cNvPr id="13" name="Flowchart: Connector 12"/>
          <p:cNvSpPr/>
          <p:nvPr/>
        </p:nvSpPr>
        <p:spPr>
          <a:xfrm>
            <a:off x="4650751" y="361610"/>
            <a:ext cx="182880" cy="182880"/>
          </a:xfrm>
          <a:prstGeom prst="flowChartConnector">
            <a:avLst/>
          </a:prstGeom>
          <a:solidFill>
            <a:srgbClr val="0231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lowchart: Connector 13"/>
          <p:cNvSpPr/>
          <p:nvPr/>
        </p:nvSpPr>
        <p:spPr>
          <a:xfrm>
            <a:off x="4650751" y="3474360"/>
            <a:ext cx="182880" cy="182880"/>
          </a:xfrm>
          <a:prstGeom prst="flowChartConnector">
            <a:avLst/>
          </a:prstGeom>
          <a:solidFill>
            <a:srgbClr val="0231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lowchart: Connector 14"/>
          <p:cNvSpPr/>
          <p:nvPr/>
        </p:nvSpPr>
        <p:spPr>
          <a:xfrm>
            <a:off x="4654296" y="4877389"/>
            <a:ext cx="182880" cy="182880"/>
          </a:xfrm>
          <a:prstGeom prst="flowChartConnector">
            <a:avLst/>
          </a:prstGeom>
          <a:solidFill>
            <a:srgbClr val="0231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lowchart: Connector 15"/>
          <p:cNvSpPr/>
          <p:nvPr/>
        </p:nvSpPr>
        <p:spPr>
          <a:xfrm>
            <a:off x="4650751" y="2109592"/>
            <a:ext cx="182880" cy="182880"/>
          </a:xfrm>
          <a:prstGeom prst="flowChartConnector">
            <a:avLst/>
          </a:prstGeom>
          <a:solidFill>
            <a:srgbClr val="0231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4907280" y="5454381"/>
            <a:ext cx="4545874" cy="5181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b="1" dirty="0">
                <a:solidFill>
                  <a:srgbClr val="02317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Student, Faculty, Staff Surveys</a:t>
            </a:r>
          </a:p>
        </p:txBody>
      </p:sp>
      <p:sp>
        <p:nvSpPr>
          <p:cNvPr id="19" name="Flowchart: Connector 18"/>
          <p:cNvSpPr/>
          <p:nvPr/>
        </p:nvSpPr>
        <p:spPr>
          <a:xfrm>
            <a:off x="4654296" y="5667695"/>
            <a:ext cx="182880" cy="182880"/>
          </a:xfrm>
          <a:prstGeom prst="flowChartConnector">
            <a:avLst/>
          </a:prstGeom>
          <a:solidFill>
            <a:srgbClr val="0231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4907280" y="2638225"/>
            <a:ext cx="43009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23173"/>
                </a:solidFill>
              </a:rPr>
              <a:t>Should any pedagogy of space adaptations implemented for COVID be retained for the long term?</a:t>
            </a:r>
          </a:p>
        </p:txBody>
      </p:sp>
      <p:sp>
        <p:nvSpPr>
          <p:cNvPr id="22" name="Rectangle 21"/>
          <p:cNvSpPr/>
          <p:nvPr/>
        </p:nvSpPr>
        <p:spPr>
          <a:xfrm>
            <a:off x="4558888" y="6130503"/>
            <a:ext cx="359451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2317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 Collection</a:t>
            </a:r>
            <a:endParaRPr lang="en-US" sz="3200" dirty="0"/>
          </a:p>
        </p:txBody>
      </p:sp>
      <p:sp>
        <p:nvSpPr>
          <p:cNvPr id="23" name="Flowchart: Connector 22"/>
          <p:cNvSpPr/>
          <p:nvPr/>
        </p:nvSpPr>
        <p:spPr>
          <a:xfrm>
            <a:off x="4652243" y="1375006"/>
            <a:ext cx="182880" cy="182880"/>
          </a:xfrm>
          <a:prstGeom prst="flowChartConnector">
            <a:avLst/>
          </a:prstGeom>
          <a:solidFill>
            <a:srgbClr val="0231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4911634" y="1141631"/>
            <a:ext cx="4545874" cy="6129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b="1" dirty="0">
                <a:solidFill>
                  <a:srgbClr val="02317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Space Needs Analysis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55" y="4699778"/>
            <a:ext cx="2788446" cy="2154708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4896537" y="5040850"/>
            <a:ext cx="43009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23173"/>
                </a:solidFill>
              </a:rPr>
              <a:t>Two major buildings on the Valley Campus, 58,704 GSF</a:t>
            </a:r>
          </a:p>
          <a:p>
            <a:r>
              <a:rPr lang="en-US" sz="1200" dirty="0">
                <a:solidFill>
                  <a:srgbClr val="023173"/>
                </a:solidFill>
              </a:rPr>
              <a:t>Both buildings are over 50 years.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907280" y="1564871"/>
            <a:ext cx="43009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23173"/>
                </a:solidFill>
              </a:rPr>
              <a:t>Base Year Enrollment for Total Campus:  (3,946 ASF) deficit  </a:t>
            </a:r>
          </a:p>
          <a:p>
            <a:r>
              <a:rPr lang="en-US" sz="1200" dirty="0">
                <a:solidFill>
                  <a:srgbClr val="023173"/>
                </a:solidFill>
              </a:rPr>
              <a:t>Target Year 2032 Enrollment for Total Campus: (32,327 ASF) def.</a:t>
            </a:r>
          </a:p>
        </p:txBody>
      </p:sp>
    </p:spTree>
    <p:extLst>
      <p:ext uri="{BB962C8B-B14F-4D97-AF65-F5344CB8AC3E}">
        <p14:creationId xmlns:p14="http://schemas.microsoft.com/office/powerpoint/2010/main" val="8446574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2" t="2222" r="32"/>
          <a:stretch/>
        </p:blipFill>
        <p:spPr>
          <a:xfrm>
            <a:off x="7257" y="0"/>
            <a:ext cx="9146904" cy="670777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81000" y="617220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65"/>
          <a:stretch/>
        </p:blipFill>
        <p:spPr>
          <a:xfrm rot="5400000">
            <a:off x="1316881" y="435713"/>
            <a:ext cx="2548131" cy="167669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654296" y="6690360"/>
            <a:ext cx="4489704" cy="182880"/>
          </a:xfrm>
          <a:prstGeom prst="rect">
            <a:avLst/>
          </a:prstGeom>
          <a:solidFill>
            <a:srgbClr val="F2C212"/>
          </a:solidFill>
        </p:spPr>
        <p:txBody>
          <a:bodyPr wrap="square" rtlCol="0">
            <a:spAutoFit/>
          </a:bodyPr>
          <a:lstStyle/>
          <a:p>
            <a:endParaRPr lang="en-US" dirty="0">
              <a:solidFill>
                <a:srgbClr val="F2C212"/>
              </a:solidFill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80709" y="5759827"/>
            <a:ext cx="4545874" cy="824746"/>
          </a:xfrm>
        </p:spPr>
        <p:txBody>
          <a:bodyPr>
            <a:noAutofit/>
          </a:bodyPr>
          <a:lstStyle/>
          <a:p>
            <a:pPr algn="l"/>
            <a:r>
              <a:rPr lang="en-US" sz="3200" b="1" dirty="0">
                <a:solidFill>
                  <a:srgbClr val="02317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Uniqueness of Place:</a:t>
            </a:r>
            <a:br>
              <a:rPr lang="en-US" sz="3200" b="1" dirty="0">
                <a:solidFill>
                  <a:srgbClr val="023173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200" b="1" dirty="0">
                <a:solidFill>
                  <a:srgbClr val="02317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Valley Campus, Alamosa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658"/>
          <a:stretch/>
        </p:blipFill>
        <p:spPr>
          <a:xfrm>
            <a:off x="-20321" y="-3"/>
            <a:ext cx="1676400" cy="254812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93" r="1612"/>
          <a:stretch/>
        </p:blipFill>
        <p:spPr>
          <a:xfrm>
            <a:off x="6611984" y="3782394"/>
            <a:ext cx="2532016" cy="1934391"/>
          </a:xfrm>
          <a:prstGeom prst="rect">
            <a:avLst/>
          </a:prstGeom>
        </p:spPr>
      </p:pic>
      <p:pic>
        <p:nvPicPr>
          <p:cNvPr id="10" name="Picture 9" descr="Great Sand Dunes National Park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3782393"/>
            <a:ext cx="2406410" cy="19343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519802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574628" y="5018484"/>
            <a:ext cx="420304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What campus site and building assets can become</a:t>
            </a:r>
          </a:p>
          <a:p>
            <a:r>
              <a:rPr lang="en-US" sz="1400" dirty="0"/>
              <a:t>opportunities to address space needs issues? </a:t>
            </a:r>
          </a:p>
          <a:p>
            <a:r>
              <a:rPr lang="en-US" sz="1400" dirty="0"/>
              <a:t>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654296" y="6690360"/>
            <a:ext cx="4489704" cy="182880"/>
          </a:xfrm>
          <a:prstGeom prst="rect">
            <a:avLst/>
          </a:prstGeom>
          <a:solidFill>
            <a:srgbClr val="F2C212"/>
          </a:solidFill>
        </p:spPr>
        <p:txBody>
          <a:bodyPr wrap="square" rtlCol="0">
            <a:spAutoFit/>
          </a:bodyPr>
          <a:lstStyle/>
          <a:p>
            <a:endParaRPr lang="en-US" dirty="0">
              <a:solidFill>
                <a:srgbClr val="F2C212"/>
              </a:solidFill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0" y="5562600"/>
            <a:ext cx="4545874" cy="1127760"/>
          </a:xfrm>
        </p:spPr>
        <p:txBody>
          <a:bodyPr>
            <a:noAutofit/>
          </a:bodyPr>
          <a:lstStyle/>
          <a:p>
            <a:pPr algn="l"/>
            <a:r>
              <a:rPr lang="en-US" sz="3200" b="1" dirty="0">
                <a:solidFill>
                  <a:srgbClr val="02317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Campus Space</a:t>
            </a:r>
            <a:br>
              <a:rPr lang="en-US" sz="3200" b="1" dirty="0">
                <a:solidFill>
                  <a:srgbClr val="023173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200" b="1" dirty="0">
                <a:solidFill>
                  <a:srgbClr val="02317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Opportunities – Alamosa</a:t>
            </a:r>
          </a:p>
        </p:txBody>
      </p:sp>
      <p:sp>
        <p:nvSpPr>
          <p:cNvPr id="65" name="Flowchart: Connector 64"/>
          <p:cNvSpPr/>
          <p:nvPr/>
        </p:nvSpPr>
        <p:spPr>
          <a:xfrm>
            <a:off x="5381026" y="3007840"/>
            <a:ext cx="457200" cy="457200"/>
          </a:xfrm>
          <a:prstGeom prst="flowChartConnector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" name="Picture 7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3464" y="2945043"/>
            <a:ext cx="2073775" cy="2073775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057401"/>
            <a:ext cx="2957424" cy="1976888"/>
          </a:xfrm>
          <a:prstGeom prst="rect">
            <a:avLst/>
          </a:prstGeom>
        </p:spPr>
      </p:pic>
      <p:pic>
        <p:nvPicPr>
          <p:cNvPr id="28" name="Picture 27" descr="S:\Trinidad State Junior College\TSJC Facilities Master Plan 2021\FMP Site Plans\Valley Campus\Alamosa Watercolor EXIST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68" t="17746" r="11708" b="15966"/>
          <a:stretch/>
        </p:blipFill>
        <p:spPr bwMode="auto">
          <a:xfrm>
            <a:off x="2957425" y="10954"/>
            <a:ext cx="4116039" cy="500753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45" name="Straight Connector 44"/>
          <p:cNvCxnSpPr/>
          <p:nvPr/>
        </p:nvCxnSpPr>
        <p:spPr>
          <a:xfrm>
            <a:off x="5456261" y="4202732"/>
            <a:ext cx="2773339" cy="13293"/>
          </a:xfrm>
          <a:prstGeom prst="line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Flowchart: Connector 67"/>
          <p:cNvSpPr/>
          <p:nvPr/>
        </p:nvSpPr>
        <p:spPr>
          <a:xfrm>
            <a:off x="4999689" y="3999699"/>
            <a:ext cx="457200" cy="457200"/>
          </a:xfrm>
          <a:prstGeom prst="flowChartConnector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0" name="Straight Connector 59"/>
          <p:cNvCxnSpPr>
            <a:endCxn id="12" idx="2"/>
          </p:cNvCxnSpPr>
          <p:nvPr/>
        </p:nvCxnSpPr>
        <p:spPr>
          <a:xfrm>
            <a:off x="1953689" y="3200400"/>
            <a:ext cx="2817399" cy="224002"/>
          </a:xfrm>
          <a:prstGeom prst="line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lowchart: Connector 11"/>
          <p:cNvSpPr/>
          <p:nvPr/>
        </p:nvSpPr>
        <p:spPr>
          <a:xfrm>
            <a:off x="4771088" y="3115004"/>
            <a:ext cx="609937" cy="618795"/>
          </a:xfrm>
          <a:prstGeom prst="flowChartConnector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lowchart: Connector 13"/>
          <p:cNvSpPr/>
          <p:nvPr/>
        </p:nvSpPr>
        <p:spPr>
          <a:xfrm>
            <a:off x="5398184" y="2205381"/>
            <a:ext cx="621616" cy="619579"/>
          </a:xfrm>
          <a:prstGeom prst="flowChartConnector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 flipV="1">
            <a:off x="6019800" y="1529500"/>
            <a:ext cx="1219200" cy="891056"/>
          </a:xfrm>
          <a:prstGeom prst="line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 descr="K:\Trinidad State Junior College\valley campus facility audit 2018\july 19 &amp; 20 2018\DSC_6539.JPG"/>
          <p:cNvPicPr preferRelativeResize="0"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102" y="727041"/>
            <a:ext cx="1697917" cy="113515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528742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654296" y="6690360"/>
            <a:ext cx="4489704" cy="182880"/>
          </a:xfrm>
          <a:prstGeom prst="rect">
            <a:avLst/>
          </a:prstGeom>
          <a:solidFill>
            <a:srgbClr val="F2C212"/>
          </a:solidFill>
        </p:spPr>
        <p:txBody>
          <a:bodyPr wrap="square" rtlCol="0">
            <a:spAutoFit/>
          </a:bodyPr>
          <a:lstStyle/>
          <a:p>
            <a:endParaRPr lang="en-US" dirty="0">
              <a:solidFill>
                <a:srgbClr val="F2C212"/>
              </a:solidFill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0" y="5562600"/>
            <a:ext cx="4545874" cy="1127760"/>
          </a:xfrm>
        </p:spPr>
        <p:txBody>
          <a:bodyPr>
            <a:noAutofit/>
          </a:bodyPr>
          <a:lstStyle/>
          <a:p>
            <a:pPr algn="l"/>
            <a:r>
              <a:rPr lang="en-US" sz="3200" b="1" dirty="0">
                <a:solidFill>
                  <a:srgbClr val="02317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Facilities Master Plan</a:t>
            </a:r>
            <a:br>
              <a:rPr lang="en-US" sz="3200" b="1" dirty="0">
                <a:solidFill>
                  <a:srgbClr val="023173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200" b="1" dirty="0">
                <a:solidFill>
                  <a:srgbClr val="02317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Four Guiding Principles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0" cy="5201424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sz="1200" b="1" dirty="0">
              <a:solidFill>
                <a:srgbClr val="023173"/>
              </a:solidFill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600" b="1" dirty="0">
                <a:solidFill>
                  <a:srgbClr val="023173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FMP Principle One</a:t>
            </a:r>
            <a:endParaRPr lang="en-US" sz="1600" dirty="0">
              <a:latin typeface="+mj-lt"/>
              <a:ea typeface="Calibri" panose="020F0502020204030204" pitchFamily="34" charset="0"/>
            </a:endParaRPr>
          </a:p>
          <a:p>
            <a:pPr algn="just"/>
            <a:r>
              <a:rPr lang="en-US" sz="160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Establish a strong welcoming campus identity through wayfinding signage and other strategically-placed site amenities. Showcase a vibrant campus experience.</a:t>
            </a:r>
            <a:endParaRPr lang="en-US" sz="1600" dirty="0">
              <a:latin typeface="+mj-lt"/>
              <a:ea typeface="Calibri" panose="020F0502020204030204" pitchFamily="34" charset="0"/>
            </a:endParaRPr>
          </a:p>
          <a:p>
            <a:pPr algn="just"/>
            <a:r>
              <a:rPr lang="en-US" sz="1600" dirty="0">
                <a:latin typeface="+mj-lt"/>
                <a:ea typeface="Times New Roman" panose="02020603050405020304" pitchFamily="18" charset="0"/>
              </a:rPr>
              <a:t> </a:t>
            </a:r>
            <a:endParaRPr lang="en-US" sz="1600" dirty="0">
              <a:latin typeface="+mj-lt"/>
              <a:ea typeface="Calibri" panose="020F0502020204030204" pitchFamily="34" charset="0"/>
            </a:endParaRPr>
          </a:p>
          <a:p>
            <a:r>
              <a:rPr lang="en-US" sz="1600" b="1" dirty="0">
                <a:solidFill>
                  <a:srgbClr val="023173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FMP Principle Two</a:t>
            </a:r>
            <a:endParaRPr lang="en-US" sz="1600" dirty="0">
              <a:latin typeface="+mj-lt"/>
              <a:ea typeface="Calibri" panose="020F0502020204030204" pitchFamily="34" charset="0"/>
            </a:endParaRPr>
          </a:p>
          <a:p>
            <a:pPr algn="just"/>
            <a:r>
              <a:rPr lang="en-US" sz="160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Create a campus hub that is student-centric, with physical building connections that let students gather to see and be seen.</a:t>
            </a:r>
            <a:endParaRPr lang="en-US" sz="1600" dirty="0">
              <a:latin typeface="+mj-lt"/>
              <a:ea typeface="Calibri" panose="020F0502020204030204" pitchFamily="34" charset="0"/>
            </a:endParaRPr>
          </a:p>
          <a:p>
            <a:r>
              <a:rPr lang="en-US" sz="1600" b="1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1600" dirty="0">
              <a:latin typeface="+mj-lt"/>
              <a:ea typeface="Calibri" panose="020F0502020204030204" pitchFamily="34" charset="0"/>
            </a:endParaRPr>
          </a:p>
          <a:p>
            <a:r>
              <a:rPr lang="en-US" sz="1600" b="1" dirty="0">
                <a:solidFill>
                  <a:srgbClr val="023173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FMP Principle Three</a:t>
            </a:r>
            <a:endParaRPr lang="en-US" sz="1600" dirty="0">
              <a:latin typeface="+mj-lt"/>
              <a:ea typeface="Calibri" panose="020F0502020204030204" pitchFamily="34" charset="0"/>
            </a:endParaRPr>
          </a:p>
          <a:p>
            <a:r>
              <a:rPr lang="en-US" sz="1600" dirty="0"/>
              <a:t>Provide much-needed exterior and interior upgrade improvements to the campus buildings and grounds to support the student life experience for commuter students and academic goals, and faculty and staff experiences.</a:t>
            </a:r>
          </a:p>
          <a:p>
            <a:r>
              <a:rPr lang="en-US" sz="1600" b="1" dirty="0">
                <a:solidFill>
                  <a:srgbClr val="023173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1600" dirty="0">
              <a:latin typeface="+mj-lt"/>
              <a:ea typeface="Calibri" panose="020F0502020204030204" pitchFamily="34" charset="0"/>
            </a:endParaRPr>
          </a:p>
          <a:p>
            <a:r>
              <a:rPr lang="en-US" sz="1600" b="1" dirty="0">
                <a:solidFill>
                  <a:srgbClr val="023173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FMP Principle Four</a:t>
            </a:r>
            <a:endParaRPr lang="en-US" sz="1600" dirty="0">
              <a:latin typeface="+mj-lt"/>
              <a:ea typeface="Calibri" panose="020F0502020204030204" pitchFamily="34" charset="0"/>
            </a:endParaRPr>
          </a:p>
          <a:p>
            <a:r>
              <a:rPr lang="en-US" sz="1600" dirty="0"/>
              <a:t>Create space for community, supporting creatives.</a:t>
            </a:r>
          </a:p>
        </p:txBody>
      </p:sp>
      <p:pic>
        <p:nvPicPr>
          <p:cNvPr id="63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54296" y="4493238"/>
            <a:ext cx="1097465" cy="1166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S:\Trinidad State Junior College\TSJC Facilities Master Plan 2021\FMP Site Plans\Valley Campus\Alamosa Watercolor EXIST.jpg"/>
          <p:cNvPicPr preferRelativeResize="0">
            <a:picLocks noChangeAspect="1"/>
          </p:cNvPicPr>
          <p:nvPr/>
        </p:nvPicPr>
        <p:blipFill rotWithShape="1"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68" t="17746" r="11708" b="15966"/>
          <a:stretch/>
        </p:blipFill>
        <p:spPr bwMode="auto">
          <a:xfrm>
            <a:off x="4680572" y="1253"/>
            <a:ext cx="3554914" cy="432487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0848535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Picture 114" descr="K:\Trinidad State Junior College\TSJC Facilities Master Plan &amp; Audits 2021\2021 Facility Audits-Individual Bldgs\Alamosa-Allied Health\Alamosa-Allied Health 3-29-21(AAH)\IMG_9075.JPG"/>
          <p:cNvPicPr preferRelativeResize="0"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244"/>
          <a:stretch/>
        </p:blipFill>
        <p:spPr bwMode="auto">
          <a:xfrm>
            <a:off x="-723" y="1285006"/>
            <a:ext cx="1018066" cy="51707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4" name="Picture 113" descr="K:\Trinidad State Junior College\valley campus facility audit 2018\july 19 &amp; 20 2018\DSC_7512.JPG"/>
          <p:cNvPicPr preferRelativeResize="0"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474"/>
          <a:stretch/>
        </p:blipFill>
        <p:spPr bwMode="auto">
          <a:xfrm>
            <a:off x="417875" y="4725723"/>
            <a:ext cx="1389953" cy="59983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2" name="Picture 111" descr="F:\TODAY is JULY 25\TSJC FMP 2020-21\1-DRAFT FMP\Graphics\Alamosa Watercolor-Proposal.jpg"/>
          <p:cNvPicPr preferRelativeResize="0"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62"/>
          <a:stretch/>
        </p:blipFill>
        <p:spPr bwMode="auto">
          <a:xfrm>
            <a:off x="1115473" y="0"/>
            <a:ext cx="4039898" cy="469597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654296" y="6690360"/>
            <a:ext cx="4489704" cy="182880"/>
          </a:xfrm>
          <a:prstGeom prst="rect">
            <a:avLst/>
          </a:prstGeom>
          <a:solidFill>
            <a:srgbClr val="F2C212"/>
          </a:solidFill>
        </p:spPr>
        <p:txBody>
          <a:bodyPr wrap="square" rtlCol="0">
            <a:spAutoFit/>
          </a:bodyPr>
          <a:lstStyle/>
          <a:p>
            <a:endParaRPr lang="en-US" dirty="0">
              <a:solidFill>
                <a:srgbClr val="F2C212"/>
              </a:solidFill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98126" y="5553602"/>
            <a:ext cx="4545874" cy="874692"/>
          </a:xfrm>
        </p:spPr>
        <p:txBody>
          <a:bodyPr>
            <a:noAutofit/>
          </a:bodyPr>
          <a:lstStyle/>
          <a:p>
            <a:pPr algn="l"/>
            <a:br>
              <a:rPr lang="en-US" sz="3200" b="1" dirty="0">
                <a:solidFill>
                  <a:srgbClr val="023173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b="1" dirty="0">
                <a:solidFill>
                  <a:srgbClr val="02317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Facilities Master Plan</a:t>
            </a:r>
            <a:br>
              <a:rPr lang="en-US" sz="2000" b="1" dirty="0">
                <a:solidFill>
                  <a:srgbClr val="023173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b="1" dirty="0">
                <a:solidFill>
                  <a:srgbClr val="02317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Valley Campus</a:t>
            </a:r>
            <a:br>
              <a:rPr lang="en-US" sz="2000" b="1" dirty="0">
                <a:solidFill>
                  <a:srgbClr val="023173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600" b="1" dirty="0">
                <a:solidFill>
                  <a:srgbClr val="02317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Site Development Plan   </a:t>
            </a:r>
            <a:r>
              <a:rPr lang="en-US" sz="1200" dirty="0">
                <a:solidFill>
                  <a:srgbClr val="02317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12/6/2021</a:t>
            </a:r>
            <a:endParaRPr lang="en-US" sz="1800" b="1" dirty="0">
              <a:solidFill>
                <a:srgbClr val="02317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3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86026" y="5904712"/>
            <a:ext cx="716797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63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600" y="6507480"/>
            <a:ext cx="573092" cy="27432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contourClr>
              <a:srgbClr val="FFFFFF"/>
            </a:contourClr>
          </a:sp3d>
        </p:spPr>
      </p:pic>
      <p:sp>
        <p:nvSpPr>
          <p:cNvPr id="79" name="Oval 3"/>
          <p:cNvSpPr/>
          <p:nvPr/>
        </p:nvSpPr>
        <p:spPr>
          <a:xfrm>
            <a:off x="2459487" y="3077414"/>
            <a:ext cx="195045" cy="265203"/>
          </a:xfrm>
          <a:prstGeom prst="rect">
            <a:avLst/>
          </a:prstGeom>
          <a:solidFill>
            <a:schemeClr val="accent1">
              <a:lumMod val="40000"/>
              <a:lumOff val="60000"/>
              <a:alpha val="61000"/>
            </a:schemeClr>
          </a:solidFill>
          <a:ln w="9525" cap="flat" cmpd="sng" algn="ctr">
            <a:solidFill>
              <a:srgbClr val="FFC000"/>
            </a:solidFill>
            <a:prstDash val="sysDash"/>
          </a:ln>
          <a:effectLst/>
        </p:spPr>
        <p:txBody>
          <a:bodyPr rtlCol="0" anchor="ctr"/>
          <a:lstStyle/>
          <a:p>
            <a:endParaRPr lang="en-US"/>
          </a:p>
        </p:txBody>
      </p:sp>
      <p:sp>
        <p:nvSpPr>
          <p:cNvPr id="97" name="TextBox 20"/>
          <p:cNvSpPr txBox="1"/>
          <p:nvPr/>
        </p:nvSpPr>
        <p:spPr>
          <a:xfrm>
            <a:off x="559394" y="4372670"/>
            <a:ext cx="6711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800" dirty="0">
                <a:latin typeface="Calibri" panose="020F0502020204030204" pitchFamily="34" charset="0"/>
                <a:ea typeface="Calibri" panose="020F0502020204030204" pitchFamily="34" charset="0"/>
              </a:rPr>
              <a:t>NORTH</a:t>
            </a:r>
            <a:endParaRPr lang="en-US" sz="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No scale.</a:t>
            </a:r>
            <a:endParaRPr lang="en-US" sz="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98" name="Picture 97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77" r="17439" b="26667"/>
          <a:stretch/>
        </p:blipFill>
        <p:spPr bwMode="auto">
          <a:xfrm>
            <a:off x="761608" y="4101672"/>
            <a:ext cx="304800" cy="3073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153" name="Straight Arrow Connector 152"/>
          <p:cNvCxnSpPr/>
          <p:nvPr/>
        </p:nvCxnSpPr>
        <p:spPr>
          <a:xfrm flipV="1">
            <a:off x="2889858" y="3299385"/>
            <a:ext cx="40959" cy="1449281"/>
          </a:xfrm>
          <a:prstGeom prst="straightConnector1">
            <a:avLst/>
          </a:prstGeom>
          <a:ln w="6350">
            <a:solidFill>
              <a:srgbClr val="F4A10C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2" name="Flowchart: Connector 161"/>
          <p:cNvSpPr/>
          <p:nvPr/>
        </p:nvSpPr>
        <p:spPr>
          <a:xfrm>
            <a:off x="3656730" y="3281732"/>
            <a:ext cx="182880" cy="182880"/>
          </a:xfrm>
          <a:prstGeom prst="flowChartConnector">
            <a:avLst/>
          </a:prstGeom>
          <a:noFill/>
          <a:ln>
            <a:solidFill>
              <a:srgbClr val="F4A10C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3" name="Rectangle 162"/>
          <p:cNvSpPr/>
          <p:nvPr/>
        </p:nvSpPr>
        <p:spPr>
          <a:xfrm>
            <a:off x="339534" y="5312616"/>
            <a:ext cx="1648749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457200" algn="l"/>
                <a:tab pos="628650" algn="l"/>
              </a:tabLst>
            </a:pPr>
            <a:r>
              <a:rPr lang="en-US" sz="500" b="1" dirty="0">
                <a:ea typeface="Calibri" panose="020F0502020204030204" pitchFamily="34" charset="0"/>
              </a:rPr>
              <a:t>PR1A: Phase 1 Diesel Program relocated off-site, Diesel</a:t>
            </a:r>
          </a:p>
          <a:p>
            <a:pPr>
              <a:tabLst>
                <a:tab pos="457200" algn="l"/>
                <a:tab pos="628650" algn="l"/>
              </a:tabLst>
            </a:pPr>
            <a:r>
              <a:rPr lang="en-US" sz="500" b="1" dirty="0">
                <a:ea typeface="Calibri" panose="020F0502020204030204" pitchFamily="34" charset="0"/>
              </a:rPr>
              <a:t>            Shop to be repurposed for Welding overflow,</a:t>
            </a:r>
          </a:p>
          <a:p>
            <a:pPr>
              <a:tabLst>
                <a:tab pos="457200" algn="l"/>
                <a:tab pos="628650" algn="l"/>
              </a:tabLst>
            </a:pPr>
            <a:r>
              <a:rPr lang="en-US" sz="500" b="1" dirty="0">
                <a:ea typeface="Calibri" panose="020F0502020204030204" pitchFamily="34" charset="0"/>
              </a:rPr>
              <a:t>            Future Construction Trades</a:t>
            </a:r>
          </a:p>
          <a:p>
            <a:pPr>
              <a:tabLst>
                <a:tab pos="457200" algn="l"/>
                <a:tab pos="628650" algn="l"/>
              </a:tabLst>
            </a:pPr>
            <a:r>
              <a:rPr lang="en-US" sz="500" b="1" dirty="0">
                <a:ea typeface="Calibri" panose="020F0502020204030204" pitchFamily="34" charset="0"/>
              </a:rPr>
              <a:t>     </a:t>
            </a:r>
          </a:p>
          <a:p>
            <a:pPr>
              <a:tabLst>
                <a:tab pos="457200" algn="l"/>
                <a:tab pos="628650" algn="l"/>
              </a:tabLst>
            </a:pPr>
            <a:endParaRPr lang="en-US" sz="500" dirty="0">
              <a:effectLst/>
              <a:ea typeface="Calibri" panose="020F0502020204030204" pitchFamily="34" charset="0"/>
            </a:endParaRPr>
          </a:p>
        </p:txBody>
      </p:sp>
      <p:cxnSp>
        <p:nvCxnSpPr>
          <p:cNvPr id="164" name="Straight Arrow Connector 163"/>
          <p:cNvCxnSpPr>
            <a:stCxn id="226" idx="7"/>
          </p:cNvCxnSpPr>
          <p:nvPr/>
        </p:nvCxnSpPr>
        <p:spPr>
          <a:xfrm flipV="1">
            <a:off x="1259067" y="3300804"/>
            <a:ext cx="1258926" cy="1592715"/>
          </a:xfrm>
          <a:prstGeom prst="straightConnector1">
            <a:avLst/>
          </a:prstGeom>
          <a:ln w="6350">
            <a:solidFill>
              <a:srgbClr val="F4A10C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8" name="Straight Arrow Connector 167"/>
          <p:cNvCxnSpPr>
            <a:stCxn id="184" idx="6"/>
          </p:cNvCxnSpPr>
          <p:nvPr/>
        </p:nvCxnSpPr>
        <p:spPr>
          <a:xfrm flipV="1">
            <a:off x="705294" y="1181317"/>
            <a:ext cx="1837931" cy="450687"/>
          </a:xfrm>
          <a:prstGeom prst="straightConnector1">
            <a:avLst/>
          </a:prstGeom>
          <a:ln w="6350">
            <a:solidFill>
              <a:srgbClr val="F4A10C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2" name="Rectangle 181"/>
          <p:cNvSpPr/>
          <p:nvPr/>
        </p:nvSpPr>
        <p:spPr>
          <a:xfrm>
            <a:off x="-69068" y="1779110"/>
            <a:ext cx="1184541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00" b="1" dirty="0">
                <a:latin typeface="+mj-lt"/>
                <a:ea typeface="Calibri" panose="020F0502020204030204" pitchFamily="34" charset="0"/>
              </a:rPr>
              <a:t>PR3: Demolition of the Allied </a:t>
            </a:r>
          </a:p>
          <a:p>
            <a:r>
              <a:rPr lang="en-US" sz="500" b="1" dirty="0">
                <a:latin typeface="+mj-lt"/>
                <a:ea typeface="Calibri" panose="020F0502020204030204" pitchFamily="34" charset="0"/>
              </a:rPr>
              <a:t>          Allied Health Building, </a:t>
            </a:r>
          </a:p>
          <a:p>
            <a:r>
              <a:rPr lang="en-US" sz="500" b="1" dirty="0">
                <a:latin typeface="+mj-lt"/>
                <a:ea typeface="Calibri" panose="020F0502020204030204" pitchFamily="34" charset="0"/>
              </a:rPr>
              <a:t>          create parking lot,</a:t>
            </a:r>
          </a:p>
          <a:p>
            <a:r>
              <a:rPr lang="en-US" sz="500" b="1" dirty="0">
                <a:latin typeface="+mj-lt"/>
                <a:ea typeface="Calibri" panose="020F0502020204030204" pitchFamily="34" charset="0"/>
              </a:rPr>
              <a:t>          approximately 30 spaces</a:t>
            </a:r>
          </a:p>
          <a:p>
            <a:r>
              <a:rPr lang="en-US" sz="500" i="1" dirty="0">
                <a:latin typeface="+mj-lt"/>
                <a:ea typeface="Calibri" panose="020F0502020204030204" pitchFamily="34" charset="0"/>
              </a:rPr>
              <a:t>New parking lot will have lot lighting and be monitored with security cameras.</a:t>
            </a:r>
            <a:endParaRPr lang="en-US" sz="500" dirty="0">
              <a:effectLst/>
              <a:ea typeface="Calibri" panose="020F0502020204030204" pitchFamily="34" charset="0"/>
            </a:endParaRPr>
          </a:p>
        </p:txBody>
      </p:sp>
      <p:sp>
        <p:nvSpPr>
          <p:cNvPr id="184" name="Flowchart: Connector 183"/>
          <p:cNvSpPr/>
          <p:nvPr/>
        </p:nvSpPr>
        <p:spPr>
          <a:xfrm>
            <a:off x="339534" y="1449124"/>
            <a:ext cx="365760" cy="365760"/>
          </a:xfrm>
          <a:prstGeom prst="flowChartConnector">
            <a:avLst/>
          </a:prstGeom>
          <a:noFill/>
          <a:ln>
            <a:solidFill>
              <a:srgbClr val="F4A10C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4" name="Straight Arrow Connector 193"/>
          <p:cNvCxnSpPr/>
          <p:nvPr/>
        </p:nvCxnSpPr>
        <p:spPr>
          <a:xfrm flipH="1" flipV="1">
            <a:off x="3756224" y="3464612"/>
            <a:ext cx="412824" cy="908058"/>
          </a:xfrm>
          <a:prstGeom prst="straightConnector1">
            <a:avLst/>
          </a:prstGeom>
          <a:ln w="6350">
            <a:solidFill>
              <a:srgbClr val="F4A10C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6" name="Rectangle 205"/>
          <p:cNvSpPr/>
          <p:nvPr/>
        </p:nvSpPr>
        <p:spPr>
          <a:xfrm>
            <a:off x="4651235" y="4970716"/>
            <a:ext cx="1368566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00" b="1" dirty="0">
                <a:latin typeface="+mj-lt"/>
                <a:ea typeface="Calibri" panose="020F0502020204030204" pitchFamily="34" charset="0"/>
              </a:rPr>
              <a:t>PR2:  New TSC Digital Signage for increasing   </a:t>
            </a:r>
          </a:p>
          <a:p>
            <a:r>
              <a:rPr lang="en-US" sz="500" b="1" dirty="0">
                <a:latin typeface="+mj-lt"/>
                <a:ea typeface="Calibri" panose="020F0502020204030204" pitchFamily="34" charset="0"/>
              </a:rPr>
              <a:t>          campus identity, strategically placed </a:t>
            </a:r>
          </a:p>
          <a:p>
            <a:r>
              <a:rPr lang="en-US" sz="500" b="1" dirty="0">
                <a:latin typeface="+mj-lt"/>
                <a:ea typeface="Calibri" panose="020F0502020204030204" pitchFamily="34" charset="0"/>
              </a:rPr>
              <a:t>          along Main Street</a:t>
            </a:r>
            <a:endParaRPr lang="en-US" sz="500" i="1" dirty="0">
              <a:latin typeface="+mj-lt"/>
              <a:ea typeface="Calibri" panose="020F0502020204030204" pitchFamily="34" charset="0"/>
            </a:endParaRPr>
          </a:p>
        </p:txBody>
      </p:sp>
      <p:sp>
        <p:nvSpPr>
          <p:cNvPr id="226" name="Flowchart: Connector 225"/>
          <p:cNvSpPr/>
          <p:nvPr/>
        </p:nvSpPr>
        <p:spPr>
          <a:xfrm>
            <a:off x="939143" y="4842914"/>
            <a:ext cx="374814" cy="345553"/>
          </a:xfrm>
          <a:prstGeom prst="flowChartConnector">
            <a:avLst/>
          </a:prstGeom>
          <a:noFill/>
          <a:ln>
            <a:solidFill>
              <a:srgbClr val="F4A10C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2" name="Rectangle 241"/>
          <p:cNvSpPr/>
          <p:nvPr/>
        </p:nvSpPr>
        <p:spPr>
          <a:xfrm>
            <a:off x="6699723" y="4384165"/>
            <a:ext cx="1870113" cy="144655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r>
              <a:rPr lang="en-US" sz="550" b="1" dirty="0">
                <a:latin typeface="+mj-lt"/>
                <a:ea typeface="Calibri" panose="020F0502020204030204" pitchFamily="34" charset="0"/>
              </a:rPr>
              <a:t>FACILITIES MASTER PLAN PROJECT SUMMARY</a:t>
            </a:r>
          </a:p>
          <a:p>
            <a:r>
              <a:rPr lang="en-US" sz="550" b="1" dirty="0">
                <a:latin typeface="+mj-lt"/>
                <a:ea typeface="Calibri" panose="020F0502020204030204" pitchFamily="34" charset="0"/>
              </a:rPr>
              <a:t>TARGET YEAR 2032</a:t>
            </a:r>
          </a:p>
          <a:p>
            <a:endParaRPr lang="en-US" sz="550" b="1" dirty="0">
              <a:latin typeface="+mj-lt"/>
              <a:ea typeface="Calibri" panose="020F0502020204030204" pitchFamily="34" charset="0"/>
            </a:endParaRPr>
          </a:p>
          <a:p>
            <a:r>
              <a:rPr lang="en-US" sz="550" b="1" dirty="0">
                <a:latin typeface="+mj-lt"/>
                <a:ea typeface="Calibri" panose="020F0502020204030204" pitchFamily="34" charset="0"/>
              </a:rPr>
              <a:t>PROJECT 1:  Phase 1A Main Building Addition</a:t>
            </a:r>
          </a:p>
          <a:p>
            <a:r>
              <a:rPr lang="en-US" sz="550" b="1" dirty="0">
                <a:latin typeface="+mj-lt"/>
                <a:ea typeface="Calibri" panose="020F0502020204030204" pitchFamily="34" charset="0"/>
              </a:rPr>
              <a:t>                      for Student Services “One Stop” at First Floor</a:t>
            </a:r>
          </a:p>
          <a:p>
            <a:r>
              <a:rPr lang="en-US" sz="550" b="1" dirty="0">
                <a:ea typeface="Calibri" panose="020F0502020204030204" pitchFamily="34" charset="0"/>
              </a:rPr>
              <a:t>                    </a:t>
            </a:r>
          </a:p>
          <a:p>
            <a:r>
              <a:rPr lang="en-US" sz="550" b="1" dirty="0">
                <a:ea typeface="Calibri" panose="020F0502020204030204" pitchFamily="34" charset="0"/>
              </a:rPr>
              <a:t>                      Phase 1B Main Building Remodels</a:t>
            </a:r>
          </a:p>
          <a:p>
            <a:r>
              <a:rPr lang="en-US" sz="550" b="1" dirty="0">
                <a:ea typeface="Calibri" panose="020F0502020204030204" pitchFamily="34" charset="0"/>
              </a:rPr>
              <a:t>                      Remodel existing classrooms/labs for </a:t>
            </a:r>
          </a:p>
          <a:p>
            <a:r>
              <a:rPr lang="en-US" sz="550" b="1" dirty="0">
                <a:latin typeface="+mj-lt"/>
                <a:ea typeface="Calibri" panose="020F0502020204030204" pitchFamily="34" charset="0"/>
              </a:rPr>
              <a:t>                      Relocated Allied Health programs</a:t>
            </a:r>
          </a:p>
          <a:p>
            <a:r>
              <a:rPr lang="en-US" sz="550" b="1" dirty="0">
                <a:latin typeface="+mj-lt"/>
                <a:ea typeface="Calibri" panose="020F0502020204030204" pitchFamily="34" charset="0"/>
              </a:rPr>
              <a:t>                   </a:t>
            </a:r>
          </a:p>
          <a:p>
            <a:r>
              <a:rPr lang="en-US" sz="550" b="1" dirty="0">
                <a:latin typeface="+mj-lt"/>
                <a:ea typeface="Calibri" panose="020F0502020204030204" pitchFamily="34" charset="0"/>
              </a:rPr>
              <a:t>PROJECT 2:  Site Improvements to increase campus        identity and awareness, wayfinding</a:t>
            </a:r>
          </a:p>
          <a:p>
            <a:r>
              <a:rPr lang="en-US" sz="550" b="1" dirty="0">
                <a:latin typeface="+mj-lt"/>
                <a:ea typeface="Calibri" panose="020F0502020204030204" pitchFamily="34" charset="0"/>
              </a:rPr>
              <a:t>                       </a:t>
            </a:r>
          </a:p>
          <a:p>
            <a:endParaRPr lang="en-US" sz="550" b="1" dirty="0">
              <a:latin typeface="+mj-lt"/>
              <a:ea typeface="Calibri" panose="020F0502020204030204" pitchFamily="34" charset="0"/>
            </a:endParaRPr>
          </a:p>
          <a:p>
            <a:r>
              <a:rPr lang="en-US" sz="550" b="1" dirty="0">
                <a:latin typeface="+mj-lt"/>
                <a:ea typeface="Calibri" panose="020F0502020204030204" pitchFamily="34" charset="0"/>
              </a:rPr>
              <a:t>PROJECT 3:  Demolition of the Allied Health Building,   create a parking lot</a:t>
            </a:r>
          </a:p>
        </p:txBody>
      </p:sp>
      <p:sp>
        <p:nvSpPr>
          <p:cNvPr id="105" name="Flowchart: Connector 104"/>
          <p:cNvSpPr>
            <a:spLocks noChangeAspect="1"/>
          </p:cNvSpPr>
          <p:nvPr/>
        </p:nvSpPr>
        <p:spPr>
          <a:xfrm>
            <a:off x="3882926" y="4359412"/>
            <a:ext cx="864014" cy="864014"/>
          </a:xfrm>
          <a:prstGeom prst="flowChartConnector">
            <a:avLst/>
          </a:prstGeom>
          <a:blipFill dpi="0"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pic>
        <p:nvPicPr>
          <p:cNvPr id="106" name="Picture 105" descr="K:\Trinidad State Junior College\valley campus facility audit 2018\july 19 &amp; 20 2018\DSC_6384.JPG"/>
          <p:cNvPicPr preferRelativeResize="0"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1134" y="1632837"/>
            <a:ext cx="1737651" cy="1161856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Oval 3"/>
          <p:cNvSpPr>
            <a:spLocks noChangeAspect="1"/>
          </p:cNvSpPr>
          <p:nvPr/>
        </p:nvSpPr>
        <p:spPr>
          <a:xfrm>
            <a:off x="3104745" y="2498072"/>
            <a:ext cx="399081" cy="629567"/>
          </a:xfrm>
          <a:custGeom>
            <a:avLst/>
            <a:gdLst>
              <a:gd name="connsiteX0" fmla="*/ 0 w 685800"/>
              <a:gd name="connsiteY0" fmla="*/ 0 h 1028700"/>
              <a:gd name="connsiteX1" fmla="*/ 685800 w 685800"/>
              <a:gd name="connsiteY1" fmla="*/ 0 h 1028700"/>
              <a:gd name="connsiteX2" fmla="*/ 685800 w 685800"/>
              <a:gd name="connsiteY2" fmla="*/ 1028700 h 1028700"/>
              <a:gd name="connsiteX3" fmla="*/ 0 w 685800"/>
              <a:gd name="connsiteY3" fmla="*/ 1028700 h 1028700"/>
              <a:gd name="connsiteX4" fmla="*/ 0 w 685800"/>
              <a:gd name="connsiteY4" fmla="*/ 0 h 1028700"/>
              <a:gd name="connsiteX0" fmla="*/ 0 w 685800"/>
              <a:gd name="connsiteY0" fmla="*/ 0 h 1028700"/>
              <a:gd name="connsiteX1" fmla="*/ 685800 w 685800"/>
              <a:gd name="connsiteY1" fmla="*/ 0 h 1028700"/>
              <a:gd name="connsiteX2" fmla="*/ 676275 w 685800"/>
              <a:gd name="connsiteY2" fmla="*/ 495300 h 1028700"/>
              <a:gd name="connsiteX3" fmla="*/ 685800 w 685800"/>
              <a:gd name="connsiteY3" fmla="*/ 1028700 h 1028700"/>
              <a:gd name="connsiteX4" fmla="*/ 0 w 685800"/>
              <a:gd name="connsiteY4" fmla="*/ 1028700 h 1028700"/>
              <a:gd name="connsiteX5" fmla="*/ 0 w 685800"/>
              <a:gd name="connsiteY5" fmla="*/ 0 h 1028700"/>
              <a:gd name="connsiteX0" fmla="*/ 0 w 685800"/>
              <a:gd name="connsiteY0" fmla="*/ 0 h 1028700"/>
              <a:gd name="connsiteX1" fmla="*/ 685800 w 685800"/>
              <a:gd name="connsiteY1" fmla="*/ 0 h 1028700"/>
              <a:gd name="connsiteX2" fmla="*/ 676275 w 685800"/>
              <a:gd name="connsiteY2" fmla="*/ 495300 h 1028700"/>
              <a:gd name="connsiteX3" fmla="*/ 676275 w 685800"/>
              <a:gd name="connsiteY3" fmla="*/ 495300 h 1028700"/>
              <a:gd name="connsiteX4" fmla="*/ 685800 w 685800"/>
              <a:gd name="connsiteY4" fmla="*/ 1028700 h 1028700"/>
              <a:gd name="connsiteX5" fmla="*/ 0 w 685800"/>
              <a:gd name="connsiteY5" fmla="*/ 1028700 h 1028700"/>
              <a:gd name="connsiteX6" fmla="*/ 0 w 685800"/>
              <a:gd name="connsiteY6" fmla="*/ 0 h 1028700"/>
              <a:gd name="connsiteX0" fmla="*/ 0 w 685800"/>
              <a:gd name="connsiteY0" fmla="*/ 0 h 1028700"/>
              <a:gd name="connsiteX1" fmla="*/ 685800 w 685800"/>
              <a:gd name="connsiteY1" fmla="*/ 0 h 1028700"/>
              <a:gd name="connsiteX2" fmla="*/ 676275 w 685800"/>
              <a:gd name="connsiteY2" fmla="*/ 495300 h 1028700"/>
              <a:gd name="connsiteX3" fmla="*/ 676275 w 685800"/>
              <a:gd name="connsiteY3" fmla="*/ 495300 h 1028700"/>
              <a:gd name="connsiteX4" fmla="*/ 685800 w 685800"/>
              <a:gd name="connsiteY4" fmla="*/ 714375 h 1028700"/>
              <a:gd name="connsiteX5" fmla="*/ 685800 w 685800"/>
              <a:gd name="connsiteY5" fmla="*/ 1028700 h 1028700"/>
              <a:gd name="connsiteX6" fmla="*/ 0 w 685800"/>
              <a:gd name="connsiteY6" fmla="*/ 1028700 h 1028700"/>
              <a:gd name="connsiteX7" fmla="*/ 0 w 685800"/>
              <a:gd name="connsiteY7" fmla="*/ 0 h 1028700"/>
              <a:gd name="connsiteX0" fmla="*/ 0 w 685800"/>
              <a:gd name="connsiteY0" fmla="*/ 0 h 1028700"/>
              <a:gd name="connsiteX1" fmla="*/ 685800 w 685800"/>
              <a:gd name="connsiteY1" fmla="*/ 0 h 1028700"/>
              <a:gd name="connsiteX2" fmla="*/ 676275 w 685800"/>
              <a:gd name="connsiteY2" fmla="*/ 495300 h 1028700"/>
              <a:gd name="connsiteX3" fmla="*/ 666750 w 685800"/>
              <a:gd name="connsiteY3" fmla="*/ 266700 h 1028700"/>
              <a:gd name="connsiteX4" fmla="*/ 685800 w 685800"/>
              <a:gd name="connsiteY4" fmla="*/ 714375 h 1028700"/>
              <a:gd name="connsiteX5" fmla="*/ 685800 w 685800"/>
              <a:gd name="connsiteY5" fmla="*/ 1028700 h 1028700"/>
              <a:gd name="connsiteX6" fmla="*/ 0 w 685800"/>
              <a:gd name="connsiteY6" fmla="*/ 1028700 h 1028700"/>
              <a:gd name="connsiteX7" fmla="*/ 0 w 685800"/>
              <a:gd name="connsiteY7" fmla="*/ 0 h 1028700"/>
              <a:gd name="connsiteX0" fmla="*/ 0 w 952500"/>
              <a:gd name="connsiteY0" fmla="*/ 0 h 1028700"/>
              <a:gd name="connsiteX1" fmla="*/ 685800 w 952500"/>
              <a:gd name="connsiteY1" fmla="*/ 0 h 1028700"/>
              <a:gd name="connsiteX2" fmla="*/ 952500 w 952500"/>
              <a:gd name="connsiteY2" fmla="*/ 276225 h 1028700"/>
              <a:gd name="connsiteX3" fmla="*/ 666750 w 952500"/>
              <a:gd name="connsiteY3" fmla="*/ 266700 h 1028700"/>
              <a:gd name="connsiteX4" fmla="*/ 685800 w 952500"/>
              <a:gd name="connsiteY4" fmla="*/ 714375 h 1028700"/>
              <a:gd name="connsiteX5" fmla="*/ 685800 w 952500"/>
              <a:gd name="connsiteY5" fmla="*/ 1028700 h 1028700"/>
              <a:gd name="connsiteX6" fmla="*/ 0 w 952500"/>
              <a:gd name="connsiteY6" fmla="*/ 1028700 h 1028700"/>
              <a:gd name="connsiteX7" fmla="*/ 0 w 952500"/>
              <a:gd name="connsiteY7" fmla="*/ 0 h 1028700"/>
              <a:gd name="connsiteX0" fmla="*/ 0 w 952500"/>
              <a:gd name="connsiteY0" fmla="*/ 0 h 1133475"/>
              <a:gd name="connsiteX1" fmla="*/ 685800 w 952500"/>
              <a:gd name="connsiteY1" fmla="*/ 0 h 1133475"/>
              <a:gd name="connsiteX2" fmla="*/ 952500 w 952500"/>
              <a:gd name="connsiteY2" fmla="*/ 276225 h 1133475"/>
              <a:gd name="connsiteX3" fmla="*/ 666750 w 952500"/>
              <a:gd name="connsiteY3" fmla="*/ 266700 h 1133475"/>
              <a:gd name="connsiteX4" fmla="*/ 895350 w 952500"/>
              <a:gd name="connsiteY4" fmla="*/ 1133475 h 1133475"/>
              <a:gd name="connsiteX5" fmla="*/ 685800 w 952500"/>
              <a:gd name="connsiteY5" fmla="*/ 1028700 h 1133475"/>
              <a:gd name="connsiteX6" fmla="*/ 0 w 952500"/>
              <a:gd name="connsiteY6" fmla="*/ 1028700 h 1133475"/>
              <a:gd name="connsiteX7" fmla="*/ 0 w 952500"/>
              <a:gd name="connsiteY7" fmla="*/ 0 h 1133475"/>
              <a:gd name="connsiteX0" fmla="*/ 0 w 952500"/>
              <a:gd name="connsiteY0" fmla="*/ 0 h 1133475"/>
              <a:gd name="connsiteX1" fmla="*/ 685800 w 952500"/>
              <a:gd name="connsiteY1" fmla="*/ 0 h 1133475"/>
              <a:gd name="connsiteX2" fmla="*/ 952500 w 952500"/>
              <a:gd name="connsiteY2" fmla="*/ 276225 h 1133475"/>
              <a:gd name="connsiteX3" fmla="*/ 476250 w 952500"/>
              <a:gd name="connsiteY3" fmla="*/ 638175 h 1133475"/>
              <a:gd name="connsiteX4" fmla="*/ 895350 w 952500"/>
              <a:gd name="connsiteY4" fmla="*/ 1133475 h 1133475"/>
              <a:gd name="connsiteX5" fmla="*/ 685800 w 952500"/>
              <a:gd name="connsiteY5" fmla="*/ 1028700 h 1133475"/>
              <a:gd name="connsiteX6" fmla="*/ 0 w 952500"/>
              <a:gd name="connsiteY6" fmla="*/ 1028700 h 1133475"/>
              <a:gd name="connsiteX7" fmla="*/ 0 w 952500"/>
              <a:gd name="connsiteY7" fmla="*/ 0 h 1133475"/>
              <a:gd name="connsiteX0" fmla="*/ 0 w 895350"/>
              <a:gd name="connsiteY0" fmla="*/ 0 h 1133475"/>
              <a:gd name="connsiteX1" fmla="*/ 685800 w 895350"/>
              <a:gd name="connsiteY1" fmla="*/ 0 h 1133475"/>
              <a:gd name="connsiteX2" fmla="*/ 695325 w 895350"/>
              <a:gd name="connsiteY2" fmla="*/ 342900 h 1133475"/>
              <a:gd name="connsiteX3" fmla="*/ 476250 w 895350"/>
              <a:gd name="connsiteY3" fmla="*/ 638175 h 1133475"/>
              <a:gd name="connsiteX4" fmla="*/ 895350 w 895350"/>
              <a:gd name="connsiteY4" fmla="*/ 1133475 h 1133475"/>
              <a:gd name="connsiteX5" fmla="*/ 685800 w 895350"/>
              <a:gd name="connsiteY5" fmla="*/ 1028700 h 1133475"/>
              <a:gd name="connsiteX6" fmla="*/ 0 w 895350"/>
              <a:gd name="connsiteY6" fmla="*/ 1028700 h 1133475"/>
              <a:gd name="connsiteX7" fmla="*/ 0 w 895350"/>
              <a:gd name="connsiteY7" fmla="*/ 0 h 1133475"/>
              <a:gd name="connsiteX0" fmla="*/ 0 w 895350"/>
              <a:gd name="connsiteY0" fmla="*/ 0 h 1133475"/>
              <a:gd name="connsiteX1" fmla="*/ 685800 w 895350"/>
              <a:gd name="connsiteY1" fmla="*/ 0 h 1133475"/>
              <a:gd name="connsiteX2" fmla="*/ 695325 w 895350"/>
              <a:gd name="connsiteY2" fmla="*/ 342900 h 1133475"/>
              <a:gd name="connsiteX3" fmla="*/ 847725 w 895350"/>
              <a:gd name="connsiteY3" fmla="*/ 361950 h 1133475"/>
              <a:gd name="connsiteX4" fmla="*/ 895350 w 895350"/>
              <a:gd name="connsiteY4" fmla="*/ 1133475 h 1133475"/>
              <a:gd name="connsiteX5" fmla="*/ 685800 w 895350"/>
              <a:gd name="connsiteY5" fmla="*/ 1028700 h 1133475"/>
              <a:gd name="connsiteX6" fmla="*/ 0 w 895350"/>
              <a:gd name="connsiteY6" fmla="*/ 1028700 h 1133475"/>
              <a:gd name="connsiteX7" fmla="*/ 0 w 895350"/>
              <a:gd name="connsiteY7" fmla="*/ 0 h 1133475"/>
              <a:gd name="connsiteX0" fmla="*/ 0 w 847725"/>
              <a:gd name="connsiteY0" fmla="*/ 0 h 1143000"/>
              <a:gd name="connsiteX1" fmla="*/ 685800 w 847725"/>
              <a:gd name="connsiteY1" fmla="*/ 0 h 1143000"/>
              <a:gd name="connsiteX2" fmla="*/ 695325 w 847725"/>
              <a:gd name="connsiteY2" fmla="*/ 342900 h 1143000"/>
              <a:gd name="connsiteX3" fmla="*/ 847725 w 847725"/>
              <a:gd name="connsiteY3" fmla="*/ 361950 h 1143000"/>
              <a:gd name="connsiteX4" fmla="*/ 847725 w 847725"/>
              <a:gd name="connsiteY4" fmla="*/ 1143000 h 1143000"/>
              <a:gd name="connsiteX5" fmla="*/ 685800 w 847725"/>
              <a:gd name="connsiteY5" fmla="*/ 1028700 h 1143000"/>
              <a:gd name="connsiteX6" fmla="*/ 0 w 847725"/>
              <a:gd name="connsiteY6" fmla="*/ 1028700 h 1143000"/>
              <a:gd name="connsiteX7" fmla="*/ 0 w 847725"/>
              <a:gd name="connsiteY7" fmla="*/ 0 h 1143000"/>
              <a:gd name="connsiteX0" fmla="*/ 0 w 847725"/>
              <a:gd name="connsiteY0" fmla="*/ 0 h 1143000"/>
              <a:gd name="connsiteX1" fmla="*/ 685800 w 847725"/>
              <a:gd name="connsiteY1" fmla="*/ 0 h 1143000"/>
              <a:gd name="connsiteX2" fmla="*/ 695325 w 847725"/>
              <a:gd name="connsiteY2" fmla="*/ 342900 h 1143000"/>
              <a:gd name="connsiteX3" fmla="*/ 847725 w 847725"/>
              <a:gd name="connsiteY3" fmla="*/ 361950 h 1143000"/>
              <a:gd name="connsiteX4" fmla="*/ 847725 w 847725"/>
              <a:gd name="connsiteY4" fmla="*/ 1143000 h 1143000"/>
              <a:gd name="connsiteX5" fmla="*/ 685800 w 847725"/>
              <a:gd name="connsiteY5" fmla="*/ 1028700 h 1143000"/>
              <a:gd name="connsiteX6" fmla="*/ 0 w 847725"/>
              <a:gd name="connsiteY6" fmla="*/ 1028700 h 1143000"/>
              <a:gd name="connsiteX7" fmla="*/ 0 w 847725"/>
              <a:gd name="connsiteY7" fmla="*/ 0 h 1143000"/>
              <a:gd name="connsiteX0" fmla="*/ 0 w 847725"/>
              <a:gd name="connsiteY0" fmla="*/ 0 h 1143000"/>
              <a:gd name="connsiteX1" fmla="*/ 685800 w 847725"/>
              <a:gd name="connsiteY1" fmla="*/ 0 h 1143000"/>
              <a:gd name="connsiteX2" fmla="*/ 695325 w 847725"/>
              <a:gd name="connsiteY2" fmla="*/ 342900 h 1143000"/>
              <a:gd name="connsiteX3" fmla="*/ 847725 w 847725"/>
              <a:gd name="connsiteY3" fmla="*/ 314325 h 1143000"/>
              <a:gd name="connsiteX4" fmla="*/ 847725 w 847725"/>
              <a:gd name="connsiteY4" fmla="*/ 1143000 h 1143000"/>
              <a:gd name="connsiteX5" fmla="*/ 685800 w 847725"/>
              <a:gd name="connsiteY5" fmla="*/ 1028700 h 1143000"/>
              <a:gd name="connsiteX6" fmla="*/ 0 w 847725"/>
              <a:gd name="connsiteY6" fmla="*/ 1028700 h 1143000"/>
              <a:gd name="connsiteX7" fmla="*/ 0 w 847725"/>
              <a:gd name="connsiteY7" fmla="*/ 0 h 1143000"/>
              <a:gd name="connsiteX0" fmla="*/ 0 w 847725"/>
              <a:gd name="connsiteY0" fmla="*/ 0 h 1143000"/>
              <a:gd name="connsiteX1" fmla="*/ 685800 w 847725"/>
              <a:gd name="connsiteY1" fmla="*/ 0 h 1143000"/>
              <a:gd name="connsiteX2" fmla="*/ 685800 w 847725"/>
              <a:gd name="connsiteY2" fmla="*/ 323850 h 1143000"/>
              <a:gd name="connsiteX3" fmla="*/ 847725 w 847725"/>
              <a:gd name="connsiteY3" fmla="*/ 314325 h 1143000"/>
              <a:gd name="connsiteX4" fmla="*/ 847725 w 847725"/>
              <a:gd name="connsiteY4" fmla="*/ 1143000 h 1143000"/>
              <a:gd name="connsiteX5" fmla="*/ 685800 w 847725"/>
              <a:gd name="connsiteY5" fmla="*/ 1028700 h 1143000"/>
              <a:gd name="connsiteX6" fmla="*/ 0 w 847725"/>
              <a:gd name="connsiteY6" fmla="*/ 1028700 h 1143000"/>
              <a:gd name="connsiteX7" fmla="*/ 0 w 847725"/>
              <a:gd name="connsiteY7" fmla="*/ 0 h 1143000"/>
              <a:gd name="connsiteX0" fmla="*/ 0 w 847725"/>
              <a:gd name="connsiteY0" fmla="*/ 0 h 1143000"/>
              <a:gd name="connsiteX1" fmla="*/ 685800 w 847725"/>
              <a:gd name="connsiteY1" fmla="*/ 0 h 1143000"/>
              <a:gd name="connsiteX2" fmla="*/ 685800 w 847725"/>
              <a:gd name="connsiteY2" fmla="*/ 323850 h 1143000"/>
              <a:gd name="connsiteX3" fmla="*/ 847725 w 847725"/>
              <a:gd name="connsiteY3" fmla="*/ 314325 h 1143000"/>
              <a:gd name="connsiteX4" fmla="*/ 847725 w 847725"/>
              <a:gd name="connsiteY4" fmla="*/ 1143000 h 1143000"/>
              <a:gd name="connsiteX5" fmla="*/ 581025 w 847725"/>
              <a:gd name="connsiteY5" fmla="*/ 923925 h 1143000"/>
              <a:gd name="connsiteX6" fmla="*/ 0 w 847725"/>
              <a:gd name="connsiteY6" fmla="*/ 1028700 h 1143000"/>
              <a:gd name="connsiteX7" fmla="*/ 0 w 847725"/>
              <a:gd name="connsiteY7" fmla="*/ 0 h 1143000"/>
              <a:gd name="connsiteX0" fmla="*/ 0 w 847725"/>
              <a:gd name="connsiteY0" fmla="*/ 0 h 1143000"/>
              <a:gd name="connsiteX1" fmla="*/ 685800 w 847725"/>
              <a:gd name="connsiteY1" fmla="*/ 0 h 1143000"/>
              <a:gd name="connsiteX2" fmla="*/ 685800 w 847725"/>
              <a:gd name="connsiteY2" fmla="*/ 323850 h 1143000"/>
              <a:gd name="connsiteX3" fmla="*/ 847725 w 847725"/>
              <a:gd name="connsiteY3" fmla="*/ 314325 h 1143000"/>
              <a:gd name="connsiteX4" fmla="*/ 847725 w 847725"/>
              <a:gd name="connsiteY4" fmla="*/ 1143000 h 1143000"/>
              <a:gd name="connsiteX5" fmla="*/ 581025 w 847725"/>
              <a:gd name="connsiteY5" fmla="*/ 923925 h 1143000"/>
              <a:gd name="connsiteX6" fmla="*/ 714375 w 847725"/>
              <a:gd name="connsiteY6" fmla="*/ 1038225 h 1143000"/>
              <a:gd name="connsiteX7" fmla="*/ 0 w 847725"/>
              <a:gd name="connsiteY7" fmla="*/ 1028700 h 1143000"/>
              <a:gd name="connsiteX8" fmla="*/ 0 w 847725"/>
              <a:gd name="connsiteY8" fmla="*/ 0 h 1143000"/>
              <a:gd name="connsiteX0" fmla="*/ 0 w 847725"/>
              <a:gd name="connsiteY0" fmla="*/ 0 h 1143000"/>
              <a:gd name="connsiteX1" fmla="*/ 685800 w 847725"/>
              <a:gd name="connsiteY1" fmla="*/ 0 h 1143000"/>
              <a:gd name="connsiteX2" fmla="*/ 685800 w 847725"/>
              <a:gd name="connsiteY2" fmla="*/ 323850 h 1143000"/>
              <a:gd name="connsiteX3" fmla="*/ 847725 w 847725"/>
              <a:gd name="connsiteY3" fmla="*/ 314325 h 1143000"/>
              <a:gd name="connsiteX4" fmla="*/ 847725 w 847725"/>
              <a:gd name="connsiteY4" fmla="*/ 1143000 h 1143000"/>
              <a:gd name="connsiteX5" fmla="*/ 581025 w 847725"/>
              <a:gd name="connsiteY5" fmla="*/ 923925 h 1143000"/>
              <a:gd name="connsiteX6" fmla="*/ 685800 w 847725"/>
              <a:gd name="connsiteY6" fmla="*/ 1133475 h 1143000"/>
              <a:gd name="connsiteX7" fmla="*/ 0 w 847725"/>
              <a:gd name="connsiteY7" fmla="*/ 1028700 h 1143000"/>
              <a:gd name="connsiteX8" fmla="*/ 0 w 847725"/>
              <a:gd name="connsiteY8" fmla="*/ 0 h 1143000"/>
              <a:gd name="connsiteX0" fmla="*/ 0 w 847725"/>
              <a:gd name="connsiteY0" fmla="*/ 0 h 1143000"/>
              <a:gd name="connsiteX1" fmla="*/ 685800 w 847725"/>
              <a:gd name="connsiteY1" fmla="*/ 0 h 1143000"/>
              <a:gd name="connsiteX2" fmla="*/ 685800 w 847725"/>
              <a:gd name="connsiteY2" fmla="*/ 323850 h 1143000"/>
              <a:gd name="connsiteX3" fmla="*/ 847725 w 847725"/>
              <a:gd name="connsiteY3" fmla="*/ 314325 h 1143000"/>
              <a:gd name="connsiteX4" fmla="*/ 847725 w 847725"/>
              <a:gd name="connsiteY4" fmla="*/ 1143000 h 1143000"/>
              <a:gd name="connsiteX5" fmla="*/ 581025 w 847725"/>
              <a:gd name="connsiteY5" fmla="*/ 923925 h 1143000"/>
              <a:gd name="connsiteX6" fmla="*/ 209550 w 847725"/>
              <a:gd name="connsiteY6" fmla="*/ 704850 h 1143000"/>
              <a:gd name="connsiteX7" fmla="*/ 0 w 847725"/>
              <a:gd name="connsiteY7" fmla="*/ 1028700 h 1143000"/>
              <a:gd name="connsiteX8" fmla="*/ 0 w 847725"/>
              <a:gd name="connsiteY8" fmla="*/ 0 h 1143000"/>
              <a:gd name="connsiteX0" fmla="*/ 0 w 847725"/>
              <a:gd name="connsiteY0" fmla="*/ 0 h 1143000"/>
              <a:gd name="connsiteX1" fmla="*/ 685800 w 847725"/>
              <a:gd name="connsiteY1" fmla="*/ 0 h 1143000"/>
              <a:gd name="connsiteX2" fmla="*/ 685800 w 847725"/>
              <a:gd name="connsiteY2" fmla="*/ 323850 h 1143000"/>
              <a:gd name="connsiteX3" fmla="*/ 847725 w 847725"/>
              <a:gd name="connsiteY3" fmla="*/ 314325 h 1143000"/>
              <a:gd name="connsiteX4" fmla="*/ 847725 w 847725"/>
              <a:gd name="connsiteY4" fmla="*/ 1143000 h 1143000"/>
              <a:gd name="connsiteX5" fmla="*/ 781050 w 847725"/>
              <a:gd name="connsiteY5" fmla="*/ 1133475 h 1143000"/>
              <a:gd name="connsiteX6" fmla="*/ 209550 w 847725"/>
              <a:gd name="connsiteY6" fmla="*/ 704850 h 1143000"/>
              <a:gd name="connsiteX7" fmla="*/ 0 w 847725"/>
              <a:gd name="connsiteY7" fmla="*/ 1028700 h 1143000"/>
              <a:gd name="connsiteX8" fmla="*/ 0 w 847725"/>
              <a:gd name="connsiteY8" fmla="*/ 0 h 1143000"/>
              <a:gd name="connsiteX0" fmla="*/ 0 w 847725"/>
              <a:gd name="connsiteY0" fmla="*/ 0 h 1143000"/>
              <a:gd name="connsiteX1" fmla="*/ 685800 w 847725"/>
              <a:gd name="connsiteY1" fmla="*/ 0 h 1143000"/>
              <a:gd name="connsiteX2" fmla="*/ 685800 w 847725"/>
              <a:gd name="connsiteY2" fmla="*/ 323850 h 1143000"/>
              <a:gd name="connsiteX3" fmla="*/ 847725 w 847725"/>
              <a:gd name="connsiteY3" fmla="*/ 314325 h 1143000"/>
              <a:gd name="connsiteX4" fmla="*/ 847725 w 847725"/>
              <a:gd name="connsiteY4" fmla="*/ 1143000 h 1143000"/>
              <a:gd name="connsiteX5" fmla="*/ 695325 w 847725"/>
              <a:gd name="connsiteY5" fmla="*/ 1123950 h 1143000"/>
              <a:gd name="connsiteX6" fmla="*/ 209550 w 847725"/>
              <a:gd name="connsiteY6" fmla="*/ 704850 h 1143000"/>
              <a:gd name="connsiteX7" fmla="*/ 0 w 847725"/>
              <a:gd name="connsiteY7" fmla="*/ 1028700 h 1143000"/>
              <a:gd name="connsiteX8" fmla="*/ 0 w 847725"/>
              <a:gd name="connsiteY8" fmla="*/ 0 h 1143000"/>
              <a:gd name="connsiteX0" fmla="*/ 0 w 847725"/>
              <a:gd name="connsiteY0" fmla="*/ 0 h 1143000"/>
              <a:gd name="connsiteX1" fmla="*/ 685800 w 847725"/>
              <a:gd name="connsiteY1" fmla="*/ 0 h 1143000"/>
              <a:gd name="connsiteX2" fmla="*/ 685800 w 847725"/>
              <a:gd name="connsiteY2" fmla="*/ 323850 h 1143000"/>
              <a:gd name="connsiteX3" fmla="*/ 847725 w 847725"/>
              <a:gd name="connsiteY3" fmla="*/ 314325 h 1143000"/>
              <a:gd name="connsiteX4" fmla="*/ 847725 w 847725"/>
              <a:gd name="connsiteY4" fmla="*/ 1143000 h 1143000"/>
              <a:gd name="connsiteX5" fmla="*/ 695325 w 847725"/>
              <a:gd name="connsiteY5" fmla="*/ 1123950 h 1143000"/>
              <a:gd name="connsiteX6" fmla="*/ 209550 w 847725"/>
              <a:gd name="connsiteY6" fmla="*/ 704850 h 1143000"/>
              <a:gd name="connsiteX7" fmla="*/ 104775 w 847725"/>
              <a:gd name="connsiteY7" fmla="*/ 866775 h 1143000"/>
              <a:gd name="connsiteX8" fmla="*/ 0 w 847725"/>
              <a:gd name="connsiteY8" fmla="*/ 1028700 h 1143000"/>
              <a:gd name="connsiteX9" fmla="*/ 0 w 847725"/>
              <a:gd name="connsiteY9" fmla="*/ 0 h 1143000"/>
              <a:gd name="connsiteX0" fmla="*/ 0 w 847725"/>
              <a:gd name="connsiteY0" fmla="*/ 0 h 1143000"/>
              <a:gd name="connsiteX1" fmla="*/ 685800 w 847725"/>
              <a:gd name="connsiteY1" fmla="*/ 0 h 1143000"/>
              <a:gd name="connsiteX2" fmla="*/ 685800 w 847725"/>
              <a:gd name="connsiteY2" fmla="*/ 323850 h 1143000"/>
              <a:gd name="connsiteX3" fmla="*/ 847725 w 847725"/>
              <a:gd name="connsiteY3" fmla="*/ 314325 h 1143000"/>
              <a:gd name="connsiteX4" fmla="*/ 847725 w 847725"/>
              <a:gd name="connsiteY4" fmla="*/ 1143000 h 1143000"/>
              <a:gd name="connsiteX5" fmla="*/ 695325 w 847725"/>
              <a:gd name="connsiteY5" fmla="*/ 1123950 h 1143000"/>
              <a:gd name="connsiteX6" fmla="*/ 704850 w 847725"/>
              <a:gd name="connsiteY6" fmla="*/ 1000125 h 1143000"/>
              <a:gd name="connsiteX7" fmla="*/ 104775 w 847725"/>
              <a:gd name="connsiteY7" fmla="*/ 866775 h 1143000"/>
              <a:gd name="connsiteX8" fmla="*/ 0 w 847725"/>
              <a:gd name="connsiteY8" fmla="*/ 1028700 h 1143000"/>
              <a:gd name="connsiteX9" fmla="*/ 0 w 847725"/>
              <a:gd name="connsiteY9" fmla="*/ 0 h 1143000"/>
              <a:gd name="connsiteX0" fmla="*/ 0 w 847725"/>
              <a:gd name="connsiteY0" fmla="*/ 0 h 1143000"/>
              <a:gd name="connsiteX1" fmla="*/ 685800 w 847725"/>
              <a:gd name="connsiteY1" fmla="*/ 0 h 1143000"/>
              <a:gd name="connsiteX2" fmla="*/ 685800 w 847725"/>
              <a:gd name="connsiteY2" fmla="*/ 323850 h 1143000"/>
              <a:gd name="connsiteX3" fmla="*/ 847725 w 847725"/>
              <a:gd name="connsiteY3" fmla="*/ 314325 h 1143000"/>
              <a:gd name="connsiteX4" fmla="*/ 847725 w 847725"/>
              <a:gd name="connsiteY4" fmla="*/ 1143000 h 1143000"/>
              <a:gd name="connsiteX5" fmla="*/ 695325 w 847725"/>
              <a:gd name="connsiteY5" fmla="*/ 1123950 h 1143000"/>
              <a:gd name="connsiteX6" fmla="*/ 704850 w 847725"/>
              <a:gd name="connsiteY6" fmla="*/ 1000125 h 1143000"/>
              <a:gd name="connsiteX7" fmla="*/ 600075 w 847725"/>
              <a:gd name="connsiteY7" fmla="*/ 981075 h 1143000"/>
              <a:gd name="connsiteX8" fmla="*/ 0 w 847725"/>
              <a:gd name="connsiteY8" fmla="*/ 1028700 h 1143000"/>
              <a:gd name="connsiteX9" fmla="*/ 0 w 847725"/>
              <a:gd name="connsiteY9" fmla="*/ 0 h 1143000"/>
              <a:gd name="connsiteX0" fmla="*/ 0 w 847725"/>
              <a:gd name="connsiteY0" fmla="*/ 0 h 1143000"/>
              <a:gd name="connsiteX1" fmla="*/ 685800 w 847725"/>
              <a:gd name="connsiteY1" fmla="*/ 0 h 1143000"/>
              <a:gd name="connsiteX2" fmla="*/ 685800 w 847725"/>
              <a:gd name="connsiteY2" fmla="*/ 323850 h 1143000"/>
              <a:gd name="connsiteX3" fmla="*/ 847725 w 847725"/>
              <a:gd name="connsiteY3" fmla="*/ 314325 h 1143000"/>
              <a:gd name="connsiteX4" fmla="*/ 847725 w 847725"/>
              <a:gd name="connsiteY4" fmla="*/ 1143000 h 1143000"/>
              <a:gd name="connsiteX5" fmla="*/ 695325 w 847725"/>
              <a:gd name="connsiteY5" fmla="*/ 1123950 h 1143000"/>
              <a:gd name="connsiteX6" fmla="*/ 704850 w 847725"/>
              <a:gd name="connsiteY6" fmla="*/ 1000125 h 1143000"/>
              <a:gd name="connsiteX7" fmla="*/ 600075 w 847725"/>
              <a:gd name="connsiteY7" fmla="*/ 981075 h 1143000"/>
              <a:gd name="connsiteX8" fmla="*/ 0 w 847725"/>
              <a:gd name="connsiteY8" fmla="*/ 1028700 h 1143000"/>
              <a:gd name="connsiteX9" fmla="*/ 0 w 847725"/>
              <a:gd name="connsiteY9" fmla="*/ 0 h 1143000"/>
              <a:gd name="connsiteX0" fmla="*/ 0 w 847725"/>
              <a:gd name="connsiteY0" fmla="*/ 0 h 1143000"/>
              <a:gd name="connsiteX1" fmla="*/ 685800 w 847725"/>
              <a:gd name="connsiteY1" fmla="*/ 0 h 1143000"/>
              <a:gd name="connsiteX2" fmla="*/ 685800 w 847725"/>
              <a:gd name="connsiteY2" fmla="*/ 323850 h 1143000"/>
              <a:gd name="connsiteX3" fmla="*/ 847725 w 847725"/>
              <a:gd name="connsiteY3" fmla="*/ 314325 h 1143000"/>
              <a:gd name="connsiteX4" fmla="*/ 847725 w 847725"/>
              <a:gd name="connsiteY4" fmla="*/ 1143000 h 1143000"/>
              <a:gd name="connsiteX5" fmla="*/ 695325 w 847725"/>
              <a:gd name="connsiteY5" fmla="*/ 1123950 h 1143000"/>
              <a:gd name="connsiteX6" fmla="*/ 704850 w 847725"/>
              <a:gd name="connsiteY6" fmla="*/ 1000125 h 1143000"/>
              <a:gd name="connsiteX7" fmla="*/ 409575 w 847725"/>
              <a:gd name="connsiteY7" fmla="*/ 909637 h 1143000"/>
              <a:gd name="connsiteX8" fmla="*/ 0 w 847725"/>
              <a:gd name="connsiteY8" fmla="*/ 1028700 h 1143000"/>
              <a:gd name="connsiteX9" fmla="*/ 0 w 847725"/>
              <a:gd name="connsiteY9" fmla="*/ 0 h 1143000"/>
              <a:gd name="connsiteX0" fmla="*/ 0 w 847725"/>
              <a:gd name="connsiteY0" fmla="*/ 0 h 1143000"/>
              <a:gd name="connsiteX1" fmla="*/ 685800 w 847725"/>
              <a:gd name="connsiteY1" fmla="*/ 0 h 1143000"/>
              <a:gd name="connsiteX2" fmla="*/ 685800 w 847725"/>
              <a:gd name="connsiteY2" fmla="*/ 323850 h 1143000"/>
              <a:gd name="connsiteX3" fmla="*/ 847725 w 847725"/>
              <a:gd name="connsiteY3" fmla="*/ 314325 h 1143000"/>
              <a:gd name="connsiteX4" fmla="*/ 847725 w 847725"/>
              <a:gd name="connsiteY4" fmla="*/ 1143000 h 1143000"/>
              <a:gd name="connsiteX5" fmla="*/ 695325 w 847725"/>
              <a:gd name="connsiteY5" fmla="*/ 1123950 h 1143000"/>
              <a:gd name="connsiteX6" fmla="*/ 704850 w 847725"/>
              <a:gd name="connsiteY6" fmla="*/ 1000125 h 1143000"/>
              <a:gd name="connsiteX7" fmla="*/ 409575 w 847725"/>
              <a:gd name="connsiteY7" fmla="*/ 909637 h 1143000"/>
              <a:gd name="connsiteX8" fmla="*/ 528638 w 847725"/>
              <a:gd name="connsiteY8" fmla="*/ 952500 h 1143000"/>
              <a:gd name="connsiteX9" fmla="*/ 0 w 847725"/>
              <a:gd name="connsiteY9" fmla="*/ 1028700 h 1143000"/>
              <a:gd name="connsiteX10" fmla="*/ 0 w 847725"/>
              <a:gd name="connsiteY10" fmla="*/ 0 h 1143000"/>
              <a:gd name="connsiteX0" fmla="*/ 0 w 847725"/>
              <a:gd name="connsiteY0" fmla="*/ 0 h 1143000"/>
              <a:gd name="connsiteX1" fmla="*/ 685800 w 847725"/>
              <a:gd name="connsiteY1" fmla="*/ 0 h 1143000"/>
              <a:gd name="connsiteX2" fmla="*/ 685800 w 847725"/>
              <a:gd name="connsiteY2" fmla="*/ 323850 h 1143000"/>
              <a:gd name="connsiteX3" fmla="*/ 847725 w 847725"/>
              <a:gd name="connsiteY3" fmla="*/ 314325 h 1143000"/>
              <a:gd name="connsiteX4" fmla="*/ 847725 w 847725"/>
              <a:gd name="connsiteY4" fmla="*/ 1143000 h 1143000"/>
              <a:gd name="connsiteX5" fmla="*/ 695325 w 847725"/>
              <a:gd name="connsiteY5" fmla="*/ 1123950 h 1143000"/>
              <a:gd name="connsiteX6" fmla="*/ 704850 w 847725"/>
              <a:gd name="connsiteY6" fmla="*/ 1000125 h 1143000"/>
              <a:gd name="connsiteX7" fmla="*/ 409575 w 847725"/>
              <a:gd name="connsiteY7" fmla="*/ 909637 h 1143000"/>
              <a:gd name="connsiteX8" fmla="*/ 204788 w 847725"/>
              <a:gd name="connsiteY8" fmla="*/ 966787 h 1143000"/>
              <a:gd name="connsiteX9" fmla="*/ 0 w 847725"/>
              <a:gd name="connsiteY9" fmla="*/ 1028700 h 1143000"/>
              <a:gd name="connsiteX10" fmla="*/ 0 w 847725"/>
              <a:gd name="connsiteY10" fmla="*/ 0 h 1143000"/>
              <a:gd name="connsiteX0" fmla="*/ 0 w 847725"/>
              <a:gd name="connsiteY0" fmla="*/ 0 h 1143000"/>
              <a:gd name="connsiteX1" fmla="*/ 685800 w 847725"/>
              <a:gd name="connsiteY1" fmla="*/ 0 h 1143000"/>
              <a:gd name="connsiteX2" fmla="*/ 685800 w 847725"/>
              <a:gd name="connsiteY2" fmla="*/ 323850 h 1143000"/>
              <a:gd name="connsiteX3" fmla="*/ 847725 w 847725"/>
              <a:gd name="connsiteY3" fmla="*/ 314325 h 1143000"/>
              <a:gd name="connsiteX4" fmla="*/ 847725 w 847725"/>
              <a:gd name="connsiteY4" fmla="*/ 1143000 h 1143000"/>
              <a:gd name="connsiteX5" fmla="*/ 695325 w 847725"/>
              <a:gd name="connsiteY5" fmla="*/ 1123950 h 1143000"/>
              <a:gd name="connsiteX6" fmla="*/ 704850 w 847725"/>
              <a:gd name="connsiteY6" fmla="*/ 1000125 h 1143000"/>
              <a:gd name="connsiteX7" fmla="*/ 561975 w 847725"/>
              <a:gd name="connsiteY7" fmla="*/ 962025 h 1143000"/>
              <a:gd name="connsiteX8" fmla="*/ 204788 w 847725"/>
              <a:gd name="connsiteY8" fmla="*/ 966787 h 1143000"/>
              <a:gd name="connsiteX9" fmla="*/ 0 w 847725"/>
              <a:gd name="connsiteY9" fmla="*/ 1028700 h 1143000"/>
              <a:gd name="connsiteX10" fmla="*/ 0 w 847725"/>
              <a:gd name="connsiteY10" fmla="*/ 0 h 1143000"/>
              <a:gd name="connsiteX0" fmla="*/ 0 w 847725"/>
              <a:gd name="connsiteY0" fmla="*/ 0 h 1143000"/>
              <a:gd name="connsiteX1" fmla="*/ 685800 w 847725"/>
              <a:gd name="connsiteY1" fmla="*/ 0 h 1143000"/>
              <a:gd name="connsiteX2" fmla="*/ 685800 w 847725"/>
              <a:gd name="connsiteY2" fmla="*/ 323850 h 1143000"/>
              <a:gd name="connsiteX3" fmla="*/ 847725 w 847725"/>
              <a:gd name="connsiteY3" fmla="*/ 314325 h 1143000"/>
              <a:gd name="connsiteX4" fmla="*/ 847725 w 847725"/>
              <a:gd name="connsiteY4" fmla="*/ 1143000 h 1143000"/>
              <a:gd name="connsiteX5" fmla="*/ 695325 w 847725"/>
              <a:gd name="connsiteY5" fmla="*/ 1123950 h 1143000"/>
              <a:gd name="connsiteX6" fmla="*/ 704850 w 847725"/>
              <a:gd name="connsiteY6" fmla="*/ 1000125 h 1143000"/>
              <a:gd name="connsiteX7" fmla="*/ 561975 w 847725"/>
              <a:gd name="connsiteY7" fmla="*/ 962025 h 1143000"/>
              <a:gd name="connsiteX8" fmla="*/ 338138 w 847725"/>
              <a:gd name="connsiteY8" fmla="*/ 966788 h 1143000"/>
              <a:gd name="connsiteX9" fmla="*/ 204788 w 847725"/>
              <a:gd name="connsiteY9" fmla="*/ 966787 h 1143000"/>
              <a:gd name="connsiteX10" fmla="*/ 0 w 847725"/>
              <a:gd name="connsiteY10" fmla="*/ 1028700 h 1143000"/>
              <a:gd name="connsiteX11" fmla="*/ 0 w 847725"/>
              <a:gd name="connsiteY11" fmla="*/ 0 h 1143000"/>
              <a:gd name="connsiteX0" fmla="*/ 0 w 847725"/>
              <a:gd name="connsiteY0" fmla="*/ 0 h 1143000"/>
              <a:gd name="connsiteX1" fmla="*/ 685800 w 847725"/>
              <a:gd name="connsiteY1" fmla="*/ 0 h 1143000"/>
              <a:gd name="connsiteX2" fmla="*/ 685800 w 847725"/>
              <a:gd name="connsiteY2" fmla="*/ 323850 h 1143000"/>
              <a:gd name="connsiteX3" fmla="*/ 847725 w 847725"/>
              <a:gd name="connsiteY3" fmla="*/ 314325 h 1143000"/>
              <a:gd name="connsiteX4" fmla="*/ 847725 w 847725"/>
              <a:gd name="connsiteY4" fmla="*/ 1143000 h 1143000"/>
              <a:gd name="connsiteX5" fmla="*/ 695325 w 847725"/>
              <a:gd name="connsiteY5" fmla="*/ 1123950 h 1143000"/>
              <a:gd name="connsiteX6" fmla="*/ 704850 w 847725"/>
              <a:gd name="connsiteY6" fmla="*/ 1000125 h 1143000"/>
              <a:gd name="connsiteX7" fmla="*/ 561975 w 847725"/>
              <a:gd name="connsiteY7" fmla="*/ 962025 h 1143000"/>
              <a:gd name="connsiteX8" fmla="*/ 552450 w 847725"/>
              <a:gd name="connsiteY8" fmla="*/ 1143000 h 1143000"/>
              <a:gd name="connsiteX9" fmla="*/ 204788 w 847725"/>
              <a:gd name="connsiteY9" fmla="*/ 966787 h 1143000"/>
              <a:gd name="connsiteX10" fmla="*/ 0 w 847725"/>
              <a:gd name="connsiteY10" fmla="*/ 1028700 h 1143000"/>
              <a:gd name="connsiteX11" fmla="*/ 0 w 847725"/>
              <a:gd name="connsiteY11" fmla="*/ 0 h 1143000"/>
              <a:gd name="connsiteX0" fmla="*/ 0 w 847725"/>
              <a:gd name="connsiteY0" fmla="*/ 0 h 1143000"/>
              <a:gd name="connsiteX1" fmla="*/ 685800 w 847725"/>
              <a:gd name="connsiteY1" fmla="*/ 0 h 1143000"/>
              <a:gd name="connsiteX2" fmla="*/ 685800 w 847725"/>
              <a:gd name="connsiteY2" fmla="*/ 323850 h 1143000"/>
              <a:gd name="connsiteX3" fmla="*/ 847725 w 847725"/>
              <a:gd name="connsiteY3" fmla="*/ 314325 h 1143000"/>
              <a:gd name="connsiteX4" fmla="*/ 847725 w 847725"/>
              <a:gd name="connsiteY4" fmla="*/ 1143000 h 1143000"/>
              <a:gd name="connsiteX5" fmla="*/ 695325 w 847725"/>
              <a:gd name="connsiteY5" fmla="*/ 1123950 h 1143000"/>
              <a:gd name="connsiteX6" fmla="*/ 704850 w 847725"/>
              <a:gd name="connsiteY6" fmla="*/ 1000125 h 1143000"/>
              <a:gd name="connsiteX7" fmla="*/ 561975 w 847725"/>
              <a:gd name="connsiteY7" fmla="*/ 962025 h 1143000"/>
              <a:gd name="connsiteX8" fmla="*/ 552450 w 847725"/>
              <a:gd name="connsiteY8" fmla="*/ 1143000 h 1143000"/>
              <a:gd name="connsiteX9" fmla="*/ 338138 w 847725"/>
              <a:gd name="connsiteY9" fmla="*/ 1042988 h 1143000"/>
              <a:gd name="connsiteX10" fmla="*/ 204788 w 847725"/>
              <a:gd name="connsiteY10" fmla="*/ 966787 h 1143000"/>
              <a:gd name="connsiteX11" fmla="*/ 0 w 847725"/>
              <a:gd name="connsiteY11" fmla="*/ 1028700 h 1143000"/>
              <a:gd name="connsiteX12" fmla="*/ 0 w 847725"/>
              <a:gd name="connsiteY12" fmla="*/ 0 h 1143000"/>
              <a:gd name="connsiteX0" fmla="*/ 0 w 847725"/>
              <a:gd name="connsiteY0" fmla="*/ 0 h 1166813"/>
              <a:gd name="connsiteX1" fmla="*/ 685800 w 847725"/>
              <a:gd name="connsiteY1" fmla="*/ 0 h 1166813"/>
              <a:gd name="connsiteX2" fmla="*/ 685800 w 847725"/>
              <a:gd name="connsiteY2" fmla="*/ 323850 h 1166813"/>
              <a:gd name="connsiteX3" fmla="*/ 847725 w 847725"/>
              <a:gd name="connsiteY3" fmla="*/ 314325 h 1166813"/>
              <a:gd name="connsiteX4" fmla="*/ 847725 w 847725"/>
              <a:gd name="connsiteY4" fmla="*/ 1143000 h 1166813"/>
              <a:gd name="connsiteX5" fmla="*/ 695325 w 847725"/>
              <a:gd name="connsiteY5" fmla="*/ 1123950 h 1166813"/>
              <a:gd name="connsiteX6" fmla="*/ 704850 w 847725"/>
              <a:gd name="connsiteY6" fmla="*/ 1000125 h 1166813"/>
              <a:gd name="connsiteX7" fmla="*/ 561975 w 847725"/>
              <a:gd name="connsiteY7" fmla="*/ 962025 h 1166813"/>
              <a:gd name="connsiteX8" fmla="*/ 552450 w 847725"/>
              <a:gd name="connsiteY8" fmla="*/ 1143000 h 1166813"/>
              <a:gd name="connsiteX9" fmla="*/ 280988 w 847725"/>
              <a:gd name="connsiteY9" fmla="*/ 1166813 h 1166813"/>
              <a:gd name="connsiteX10" fmla="*/ 204788 w 847725"/>
              <a:gd name="connsiteY10" fmla="*/ 966787 h 1166813"/>
              <a:gd name="connsiteX11" fmla="*/ 0 w 847725"/>
              <a:gd name="connsiteY11" fmla="*/ 1028700 h 1166813"/>
              <a:gd name="connsiteX12" fmla="*/ 0 w 847725"/>
              <a:gd name="connsiteY12" fmla="*/ 0 h 1166813"/>
              <a:gd name="connsiteX0" fmla="*/ 0 w 847725"/>
              <a:gd name="connsiteY0" fmla="*/ 0 h 1166813"/>
              <a:gd name="connsiteX1" fmla="*/ 685800 w 847725"/>
              <a:gd name="connsiteY1" fmla="*/ 0 h 1166813"/>
              <a:gd name="connsiteX2" fmla="*/ 685800 w 847725"/>
              <a:gd name="connsiteY2" fmla="*/ 323850 h 1166813"/>
              <a:gd name="connsiteX3" fmla="*/ 847725 w 847725"/>
              <a:gd name="connsiteY3" fmla="*/ 314325 h 1166813"/>
              <a:gd name="connsiteX4" fmla="*/ 847725 w 847725"/>
              <a:gd name="connsiteY4" fmla="*/ 1143000 h 1166813"/>
              <a:gd name="connsiteX5" fmla="*/ 695325 w 847725"/>
              <a:gd name="connsiteY5" fmla="*/ 1123950 h 1166813"/>
              <a:gd name="connsiteX6" fmla="*/ 704850 w 847725"/>
              <a:gd name="connsiteY6" fmla="*/ 1000125 h 1166813"/>
              <a:gd name="connsiteX7" fmla="*/ 561975 w 847725"/>
              <a:gd name="connsiteY7" fmla="*/ 962025 h 1166813"/>
              <a:gd name="connsiteX8" fmla="*/ 552450 w 847725"/>
              <a:gd name="connsiteY8" fmla="*/ 1143000 h 1166813"/>
              <a:gd name="connsiteX9" fmla="*/ 280988 w 847725"/>
              <a:gd name="connsiteY9" fmla="*/ 1166813 h 1166813"/>
              <a:gd name="connsiteX10" fmla="*/ 295276 w 847725"/>
              <a:gd name="connsiteY10" fmla="*/ 1043008 h 1166813"/>
              <a:gd name="connsiteX11" fmla="*/ 0 w 847725"/>
              <a:gd name="connsiteY11" fmla="*/ 1028700 h 1166813"/>
              <a:gd name="connsiteX12" fmla="*/ 0 w 847725"/>
              <a:gd name="connsiteY12" fmla="*/ 0 h 1166813"/>
              <a:gd name="connsiteX0" fmla="*/ 0 w 847725"/>
              <a:gd name="connsiteY0" fmla="*/ 0 h 1166813"/>
              <a:gd name="connsiteX1" fmla="*/ 685800 w 847725"/>
              <a:gd name="connsiteY1" fmla="*/ 0 h 1166813"/>
              <a:gd name="connsiteX2" fmla="*/ 685800 w 847725"/>
              <a:gd name="connsiteY2" fmla="*/ 323850 h 1166813"/>
              <a:gd name="connsiteX3" fmla="*/ 847725 w 847725"/>
              <a:gd name="connsiteY3" fmla="*/ 314325 h 1166813"/>
              <a:gd name="connsiteX4" fmla="*/ 847725 w 847725"/>
              <a:gd name="connsiteY4" fmla="*/ 1143000 h 1166813"/>
              <a:gd name="connsiteX5" fmla="*/ 695325 w 847725"/>
              <a:gd name="connsiteY5" fmla="*/ 1123950 h 1166813"/>
              <a:gd name="connsiteX6" fmla="*/ 704850 w 847725"/>
              <a:gd name="connsiteY6" fmla="*/ 1000125 h 1166813"/>
              <a:gd name="connsiteX7" fmla="*/ 561975 w 847725"/>
              <a:gd name="connsiteY7" fmla="*/ 962025 h 1166813"/>
              <a:gd name="connsiteX8" fmla="*/ 552450 w 847725"/>
              <a:gd name="connsiteY8" fmla="*/ 1143000 h 1166813"/>
              <a:gd name="connsiteX9" fmla="*/ 280988 w 847725"/>
              <a:gd name="connsiteY9" fmla="*/ 1166813 h 1166813"/>
              <a:gd name="connsiteX10" fmla="*/ 295276 w 847725"/>
              <a:gd name="connsiteY10" fmla="*/ 1043008 h 1166813"/>
              <a:gd name="connsiteX11" fmla="*/ 0 w 847725"/>
              <a:gd name="connsiteY11" fmla="*/ 1028700 h 1166813"/>
              <a:gd name="connsiteX12" fmla="*/ 0 w 847725"/>
              <a:gd name="connsiteY12" fmla="*/ 0 h 1166813"/>
              <a:gd name="connsiteX0" fmla="*/ 0 w 847725"/>
              <a:gd name="connsiteY0" fmla="*/ 0 h 1166813"/>
              <a:gd name="connsiteX1" fmla="*/ 685800 w 847725"/>
              <a:gd name="connsiteY1" fmla="*/ 0 h 1166813"/>
              <a:gd name="connsiteX2" fmla="*/ 685800 w 847725"/>
              <a:gd name="connsiteY2" fmla="*/ 323850 h 1166813"/>
              <a:gd name="connsiteX3" fmla="*/ 847725 w 847725"/>
              <a:gd name="connsiteY3" fmla="*/ 314325 h 1166813"/>
              <a:gd name="connsiteX4" fmla="*/ 847725 w 847725"/>
              <a:gd name="connsiteY4" fmla="*/ 1143000 h 1166813"/>
              <a:gd name="connsiteX5" fmla="*/ 695325 w 847725"/>
              <a:gd name="connsiteY5" fmla="*/ 1143006 h 1166813"/>
              <a:gd name="connsiteX6" fmla="*/ 704850 w 847725"/>
              <a:gd name="connsiteY6" fmla="*/ 1000125 h 1166813"/>
              <a:gd name="connsiteX7" fmla="*/ 561975 w 847725"/>
              <a:gd name="connsiteY7" fmla="*/ 962025 h 1166813"/>
              <a:gd name="connsiteX8" fmla="*/ 552450 w 847725"/>
              <a:gd name="connsiteY8" fmla="*/ 1143000 h 1166813"/>
              <a:gd name="connsiteX9" fmla="*/ 280988 w 847725"/>
              <a:gd name="connsiteY9" fmla="*/ 1166813 h 1166813"/>
              <a:gd name="connsiteX10" fmla="*/ 295276 w 847725"/>
              <a:gd name="connsiteY10" fmla="*/ 1043008 h 1166813"/>
              <a:gd name="connsiteX11" fmla="*/ 0 w 847725"/>
              <a:gd name="connsiteY11" fmla="*/ 1028700 h 1166813"/>
              <a:gd name="connsiteX12" fmla="*/ 0 w 847725"/>
              <a:gd name="connsiteY12" fmla="*/ 0 h 1166813"/>
              <a:gd name="connsiteX0" fmla="*/ 0 w 847725"/>
              <a:gd name="connsiteY0" fmla="*/ 0 h 1166813"/>
              <a:gd name="connsiteX1" fmla="*/ 685800 w 847725"/>
              <a:gd name="connsiteY1" fmla="*/ 0 h 1166813"/>
              <a:gd name="connsiteX2" fmla="*/ 685800 w 847725"/>
              <a:gd name="connsiteY2" fmla="*/ 323850 h 1166813"/>
              <a:gd name="connsiteX3" fmla="*/ 847725 w 847725"/>
              <a:gd name="connsiteY3" fmla="*/ 314325 h 1166813"/>
              <a:gd name="connsiteX4" fmla="*/ 847725 w 847725"/>
              <a:gd name="connsiteY4" fmla="*/ 1143000 h 1166813"/>
              <a:gd name="connsiteX5" fmla="*/ 695325 w 847725"/>
              <a:gd name="connsiteY5" fmla="*/ 1143006 h 1166813"/>
              <a:gd name="connsiteX6" fmla="*/ 704850 w 847725"/>
              <a:gd name="connsiteY6" fmla="*/ 1000125 h 1166813"/>
              <a:gd name="connsiteX7" fmla="*/ 557213 w 847725"/>
              <a:gd name="connsiteY7" fmla="*/ 985845 h 1166813"/>
              <a:gd name="connsiteX8" fmla="*/ 552450 w 847725"/>
              <a:gd name="connsiteY8" fmla="*/ 1143000 h 1166813"/>
              <a:gd name="connsiteX9" fmla="*/ 280988 w 847725"/>
              <a:gd name="connsiteY9" fmla="*/ 1166813 h 1166813"/>
              <a:gd name="connsiteX10" fmla="*/ 295276 w 847725"/>
              <a:gd name="connsiteY10" fmla="*/ 1043008 h 1166813"/>
              <a:gd name="connsiteX11" fmla="*/ 0 w 847725"/>
              <a:gd name="connsiteY11" fmla="*/ 1028700 h 1166813"/>
              <a:gd name="connsiteX12" fmla="*/ 0 w 847725"/>
              <a:gd name="connsiteY12" fmla="*/ 0 h 1166813"/>
              <a:gd name="connsiteX0" fmla="*/ 0 w 847725"/>
              <a:gd name="connsiteY0" fmla="*/ 0 h 1147758"/>
              <a:gd name="connsiteX1" fmla="*/ 685800 w 847725"/>
              <a:gd name="connsiteY1" fmla="*/ 0 h 1147758"/>
              <a:gd name="connsiteX2" fmla="*/ 685800 w 847725"/>
              <a:gd name="connsiteY2" fmla="*/ 323850 h 1147758"/>
              <a:gd name="connsiteX3" fmla="*/ 847725 w 847725"/>
              <a:gd name="connsiteY3" fmla="*/ 314325 h 1147758"/>
              <a:gd name="connsiteX4" fmla="*/ 847725 w 847725"/>
              <a:gd name="connsiteY4" fmla="*/ 1143000 h 1147758"/>
              <a:gd name="connsiteX5" fmla="*/ 695325 w 847725"/>
              <a:gd name="connsiteY5" fmla="*/ 1143006 h 1147758"/>
              <a:gd name="connsiteX6" fmla="*/ 704850 w 847725"/>
              <a:gd name="connsiteY6" fmla="*/ 1000125 h 1147758"/>
              <a:gd name="connsiteX7" fmla="*/ 557213 w 847725"/>
              <a:gd name="connsiteY7" fmla="*/ 985845 h 1147758"/>
              <a:gd name="connsiteX8" fmla="*/ 552450 w 847725"/>
              <a:gd name="connsiteY8" fmla="*/ 1143000 h 1147758"/>
              <a:gd name="connsiteX9" fmla="*/ 314326 w 847725"/>
              <a:gd name="connsiteY9" fmla="*/ 1147758 h 1147758"/>
              <a:gd name="connsiteX10" fmla="*/ 295276 w 847725"/>
              <a:gd name="connsiteY10" fmla="*/ 1043008 h 1147758"/>
              <a:gd name="connsiteX11" fmla="*/ 0 w 847725"/>
              <a:gd name="connsiteY11" fmla="*/ 1028700 h 1147758"/>
              <a:gd name="connsiteX12" fmla="*/ 0 w 847725"/>
              <a:gd name="connsiteY12" fmla="*/ 0 h 1147758"/>
              <a:gd name="connsiteX0" fmla="*/ 9525 w 857250"/>
              <a:gd name="connsiteY0" fmla="*/ 0 h 1147758"/>
              <a:gd name="connsiteX1" fmla="*/ 695325 w 857250"/>
              <a:gd name="connsiteY1" fmla="*/ 0 h 1147758"/>
              <a:gd name="connsiteX2" fmla="*/ 695325 w 857250"/>
              <a:gd name="connsiteY2" fmla="*/ 323850 h 1147758"/>
              <a:gd name="connsiteX3" fmla="*/ 857250 w 857250"/>
              <a:gd name="connsiteY3" fmla="*/ 314325 h 1147758"/>
              <a:gd name="connsiteX4" fmla="*/ 857250 w 857250"/>
              <a:gd name="connsiteY4" fmla="*/ 1143000 h 1147758"/>
              <a:gd name="connsiteX5" fmla="*/ 704850 w 857250"/>
              <a:gd name="connsiteY5" fmla="*/ 1143006 h 1147758"/>
              <a:gd name="connsiteX6" fmla="*/ 714375 w 857250"/>
              <a:gd name="connsiteY6" fmla="*/ 1000125 h 1147758"/>
              <a:gd name="connsiteX7" fmla="*/ 566738 w 857250"/>
              <a:gd name="connsiteY7" fmla="*/ 985845 h 1147758"/>
              <a:gd name="connsiteX8" fmla="*/ 561975 w 857250"/>
              <a:gd name="connsiteY8" fmla="*/ 1143000 h 1147758"/>
              <a:gd name="connsiteX9" fmla="*/ 323851 w 857250"/>
              <a:gd name="connsiteY9" fmla="*/ 1147758 h 1147758"/>
              <a:gd name="connsiteX10" fmla="*/ 304801 w 857250"/>
              <a:gd name="connsiteY10" fmla="*/ 1043008 h 1147758"/>
              <a:gd name="connsiteX11" fmla="*/ 0 w 857250"/>
              <a:gd name="connsiteY11" fmla="*/ 1042990 h 1147758"/>
              <a:gd name="connsiteX12" fmla="*/ 9525 w 857250"/>
              <a:gd name="connsiteY12" fmla="*/ 0 h 1147758"/>
              <a:gd name="connsiteX0" fmla="*/ 9525 w 857250"/>
              <a:gd name="connsiteY0" fmla="*/ 0 h 1147758"/>
              <a:gd name="connsiteX1" fmla="*/ 695325 w 857250"/>
              <a:gd name="connsiteY1" fmla="*/ 0 h 1147758"/>
              <a:gd name="connsiteX2" fmla="*/ 695325 w 857250"/>
              <a:gd name="connsiteY2" fmla="*/ 323850 h 1147758"/>
              <a:gd name="connsiteX3" fmla="*/ 857250 w 857250"/>
              <a:gd name="connsiteY3" fmla="*/ 314325 h 1147758"/>
              <a:gd name="connsiteX4" fmla="*/ 857250 w 857250"/>
              <a:gd name="connsiteY4" fmla="*/ 1143000 h 1147758"/>
              <a:gd name="connsiteX5" fmla="*/ 704850 w 857250"/>
              <a:gd name="connsiteY5" fmla="*/ 1143006 h 1147758"/>
              <a:gd name="connsiteX6" fmla="*/ 714375 w 857250"/>
              <a:gd name="connsiteY6" fmla="*/ 1000125 h 1147758"/>
              <a:gd name="connsiteX7" fmla="*/ 566738 w 857250"/>
              <a:gd name="connsiteY7" fmla="*/ 985845 h 1147758"/>
              <a:gd name="connsiteX8" fmla="*/ 561975 w 857250"/>
              <a:gd name="connsiteY8" fmla="*/ 1143000 h 1147758"/>
              <a:gd name="connsiteX9" fmla="*/ 304801 w 857250"/>
              <a:gd name="connsiteY9" fmla="*/ 1147758 h 1147758"/>
              <a:gd name="connsiteX10" fmla="*/ 304801 w 857250"/>
              <a:gd name="connsiteY10" fmla="*/ 1043008 h 1147758"/>
              <a:gd name="connsiteX11" fmla="*/ 0 w 857250"/>
              <a:gd name="connsiteY11" fmla="*/ 1042990 h 1147758"/>
              <a:gd name="connsiteX12" fmla="*/ 9525 w 857250"/>
              <a:gd name="connsiteY12" fmla="*/ 0 h 1147758"/>
              <a:gd name="connsiteX0" fmla="*/ 9525 w 857250"/>
              <a:gd name="connsiteY0" fmla="*/ 0 h 1147758"/>
              <a:gd name="connsiteX1" fmla="*/ 695325 w 857250"/>
              <a:gd name="connsiteY1" fmla="*/ 0 h 1147758"/>
              <a:gd name="connsiteX2" fmla="*/ 695325 w 857250"/>
              <a:gd name="connsiteY2" fmla="*/ 323850 h 1147758"/>
              <a:gd name="connsiteX3" fmla="*/ 857250 w 857250"/>
              <a:gd name="connsiteY3" fmla="*/ 314325 h 1147758"/>
              <a:gd name="connsiteX4" fmla="*/ 857250 w 857250"/>
              <a:gd name="connsiteY4" fmla="*/ 1143000 h 1147758"/>
              <a:gd name="connsiteX5" fmla="*/ 704850 w 857250"/>
              <a:gd name="connsiteY5" fmla="*/ 1143006 h 1147758"/>
              <a:gd name="connsiteX6" fmla="*/ 714375 w 857250"/>
              <a:gd name="connsiteY6" fmla="*/ 1000125 h 1147758"/>
              <a:gd name="connsiteX7" fmla="*/ 566738 w 857250"/>
              <a:gd name="connsiteY7" fmla="*/ 985845 h 1147758"/>
              <a:gd name="connsiteX8" fmla="*/ 464605 w 857250"/>
              <a:gd name="connsiteY8" fmla="*/ 1061897 h 1147758"/>
              <a:gd name="connsiteX9" fmla="*/ 561975 w 857250"/>
              <a:gd name="connsiteY9" fmla="*/ 1143000 h 1147758"/>
              <a:gd name="connsiteX10" fmla="*/ 304801 w 857250"/>
              <a:gd name="connsiteY10" fmla="*/ 1147758 h 1147758"/>
              <a:gd name="connsiteX11" fmla="*/ 304801 w 857250"/>
              <a:gd name="connsiteY11" fmla="*/ 1043008 h 1147758"/>
              <a:gd name="connsiteX12" fmla="*/ 0 w 857250"/>
              <a:gd name="connsiteY12" fmla="*/ 1042990 h 1147758"/>
              <a:gd name="connsiteX13" fmla="*/ 9525 w 857250"/>
              <a:gd name="connsiteY13" fmla="*/ 0 h 1147758"/>
              <a:gd name="connsiteX0" fmla="*/ 9525 w 857250"/>
              <a:gd name="connsiteY0" fmla="*/ 0 h 1147758"/>
              <a:gd name="connsiteX1" fmla="*/ 695325 w 857250"/>
              <a:gd name="connsiteY1" fmla="*/ 0 h 1147758"/>
              <a:gd name="connsiteX2" fmla="*/ 695325 w 857250"/>
              <a:gd name="connsiteY2" fmla="*/ 323850 h 1147758"/>
              <a:gd name="connsiteX3" fmla="*/ 857250 w 857250"/>
              <a:gd name="connsiteY3" fmla="*/ 314325 h 1147758"/>
              <a:gd name="connsiteX4" fmla="*/ 857250 w 857250"/>
              <a:gd name="connsiteY4" fmla="*/ 1143000 h 1147758"/>
              <a:gd name="connsiteX5" fmla="*/ 704850 w 857250"/>
              <a:gd name="connsiteY5" fmla="*/ 1143006 h 1147758"/>
              <a:gd name="connsiteX6" fmla="*/ 714375 w 857250"/>
              <a:gd name="connsiteY6" fmla="*/ 1000125 h 1147758"/>
              <a:gd name="connsiteX7" fmla="*/ 488582 w 857250"/>
              <a:gd name="connsiteY7" fmla="*/ 990321 h 1147758"/>
              <a:gd name="connsiteX8" fmla="*/ 464605 w 857250"/>
              <a:gd name="connsiteY8" fmla="*/ 1061897 h 1147758"/>
              <a:gd name="connsiteX9" fmla="*/ 561975 w 857250"/>
              <a:gd name="connsiteY9" fmla="*/ 1143000 h 1147758"/>
              <a:gd name="connsiteX10" fmla="*/ 304801 w 857250"/>
              <a:gd name="connsiteY10" fmla="*/ 1147758 h 1147758"/>
              <a:gd name="connsiteX11" fmla="*/ 304801 w 857250"/>
              <a:gd name="connsiteY11" fmla="*/ 1043008 h 1147758"/>
              <a:gd name="connsiteX12" fmla="*/ 0 w 857250"/>
              <a:gd name="connsiteY12" fmla="*/ 1042990 h 1147758"/>
              <a:gd name="connsiteX13" fmla="*/ 9525 w 857250"/>
              <a:gd name="connsiteY13" fmla="*/ 0 h 1147758"/>
              <a:gd name="connsiteX0" fmla="*/ 9525 w 857250"/>
              <a:gd name="connsiteY0" fmla="*/ 0 h 1156428"/>
              <a:gd name="connsiteX1" fmla="*/ 695325 w 857250"/>
              <a:gd name="connsiteY1" fmla="*/ 0 h 1156428"/>
              <a:gd name="connsiteX2" fmla="*/ 695325 w 857250"/>
              <a:gd name="connsiteY2" fmla="*/ 323850 h 1156428"/>
              <a:gd name="connsiteX3" fmla="*/ 857250 w 857250"/>
              <a:gd name="connsiteY3" fmla="*/ 314325 h 1156428"/>
              <a:gd name="connsiteX4" fmla="*/ 857250 w 857250"/>
              <a:gd name="connsiteY4" fmla="*/ 1143000 h 1156428"/>
              <a:gd name="connsiteX5" fmla="*/ 704850 w 857250"/>
              <a:gd name="connsiteY5" fmla="*/ 1143006 h 1156428"/>
              <a:gd name="connsiteX6" fmla="*/ 714375 w 857250"/>
              <a:gd name="connsiteY6" fmla="*/ 1000125 h 1156428"/>
              <a:gd name="connsiteX7" fmla="*/ 488582 w 857250"/>
              <a:gd name="connsiteY7" fmla="*/ 990321 h 1156428"/>
              <a:gd name="connsiteX8" fmla="*/ 464605 w 857250"/>
              <a:gd name="connsiteY8" fmla="*/ 1061897 h 1156428"/>
              <a:gd name="connsiteX9" fmla="*/ 489834 w 857250"/>
              <a:gd name="connsiteY9" fmla="*/ 1156428 h 1156428"/>
              <a:gd name="connsiteX10" fmla="*/ 304801 w 857250"/>
              <a:gd name="connsiteY10" fmla="*/ 1147758 h 1156428"/>
              <a:gd name="connsiteX11" fmla="*/ 304801 w 857250"/>
              <a:gd name="connsiteY11" fmla="*/ 1043008 h 1156428"/>
              <a:gd name="connsiteX12" fmla="*/ 0 w 857250"/>
              <a:gd name="connsiteY12" fmla="*/ 1042990 h 1156428"/>
              <a:gd name="connsiteX13" fmla="*/ 9525 w 857250"/>
              <a:gd name="connsiteY13" fmla="*/ 0 h 1156428"/>
              <a:gd name="connsiteX0" fmla="*/ 9525 w 857250"/>
              <a:gd name="connsiteY0" fmla="*/ 0 h 1174335"/>
              <a:gd name="connsiteX1" fmla="*/ 695325 w 857250"/>
              <a:gd name="connsiteY1" fmla="*/ 0 h 1174335"/>
              <a:gd name="connsiteX2" fmla="*/ 695325 w 857250"/>
              <a:gd name="connsiteY2" fmla="*/ 323850 h 1174335"/>
              <a:gd name="connsiteX3" fmla="*/ 857250 w 857250"/>
              <a:gd name="connsiteY3" fmla="*/ 314325 h 1174335"/>
              <a:gd name="connsiteX4" fmla="*/ 857250 w 857250"/>
              <a:gd name="connsiteY4" fmla="*/ 1143000 h 1174335"/>
              <a:gd name="connsiteX5" fmla="*/ 704850 w 857250"/>
              <a:gd name="connsiteY5" fmla="*/ 1143006 h 1174335"/>
              <a:gd name="connsiteX6" fmla="*/ 714375 w 857250"/>
              <a:gd name="connsiteY6" fmla="*/ 1000125 h 1174335"/>
              <a:gd name="connsiteX7" fmla="*/ 488582 w 857250"/>
              <a:gd name="connsiteY7" fmla="*/ 990321 h 1174335"/>
              <a:gd name="connsiteX8" fmla="*/ 464605 w 857250"/>
              <a:gd name="connsiteY8" fmla="*/ 1061897 h 1174335"/>
              <a:gd name="connsiteX9" fmla="*/ 495845 w 857250"/>
              <a:gd name="connsiteY9" fmla="*/ 1174335 h 1174335"/>
              <a:gd name="connsiteX10" fmla="*/ 304801 w 857250"/>
              <a:gd name="connsiteY10" fmla="*/ 1147758 h 1174335"/>
              <a:gd name="connsiteX11" fmla="*/ 304801 w 857250"/>
              <a:gd name="connsiteY11" fmla="*/ 1043008 h 1174335"/>
              <a:gd name="connsiteX12" fmla="*/ 0 w 857250"/>
              <a:gd name="connsiteY12" fmla="*/ 1042990 h 1174335"/>
              <a:gd name="connsiteX13" fmla="*/ 9525 w 857250"/>
              <a:gd name="connsiteY13" fmla="*/ 0 h 1174335"/>
              <a:gd name="connsiteX0" fmla="*/ 9525 w 857250"/>
              <a:gd name="connsiteY0" fmla="*/ 0 h 1174335"/>
              <a:gd name="connsiteX1" fmla="*/ 695325 w 857250"/>
              <a:gd name="connsiteY1" fmla="*/ 0 h 1174335"/>
              <a:gd name="connsiteX2" fmla="*/ 695325 w 857250"/>
              <a:gd name="connsiteY2" fmla="*/ 323850 h 1174335"/>
              <a:gd name="connsiteX3" fmla="*/ 857250 w 857250"/>
              <a:gd name="connsiteY3" fmla="*/ 314325 h 1174335"/>
              <a:gd name="connsiteX4" fmla="*/ 857250 w 857250"/>
              <a:gd name="connsiteY4" fmla="*/ 1143000 h 1174335"/>
              <a:gd name="connsiteX5" fmla="*/ 704850 w 857250"/>
              <a:gd name="connsiteY5" fmla="*/ 1143006 h 1174335"/>
              <a:gd name="connsiteX6" fmla="*/ 714375 w 857250"/>
              <a:gd name="connsiteY6" fmla="*/ 1000125 h 1174335"/>
              <a:gd name="connsiteX7" fmla="*/ 488582 w 857250"/>
              <a:gd name="connsiteY7" fmla="*/ 990321 h 1174335"/>
              <a:gd name="connsiteX8" fmla="*/ 495845 w 857250"/>
              <a:gd name="connsiteY8" fmla="*/ 1174335 h 1174335"/>
              <a:gd name="connsiteX9" fmla="*/ 304801 w 857250"/>
              <a:gd name="connsiteY9" fmla="*/ 1147758 h 1174335"/>
              <a:gd name="connsiteX10" fmla="*/ 304801 w 857250"/>
              <a:gd name="connsiteY10" fmla="*/ 1043008 h 1174335"/>
              <a:gd name="connsiteX11" fmla="*/ 0 w 857250"/>
              <a:gd name="connsiteY11" fmla="*/ 1042990 h 1174335"/>
              <a:gd name="connsiteX12" fmla="*/ 9525 w 857250"/>
              <a:gd name="connsiteY12" fmla="*/ 0 h 1174335"/>
              <a:gd name="connsiteX0" fmla="*/ 9525 w 857250"/>
              <a:gd name="connsiteY0" fmla="*/ 0 h 1174335"/>
              <a:gd name="connsiteX1" fmla="*/ 695325 w 857250"/>
              <a:gd name="connsiteY1" fmla="*/ 0 h 1174335"/>
              <a:gd name="connsiteX2" fmla="*/ 695325 w 857250"/>
              <a:gd name="connsiteY2" fmla="*/ 323850 h 1174335"/>
              <a:gd name="connsiteX3" fmla="*/ 857250 w 857250"/>
              <a:gd name="connsiteY3" fmla="*/ 314325 h 1174335"/>
              <a:gd name="connsiteX4" fmla="*/ 857250 w 857250"/>
              <a:gd name="connsiteY4" fmla="*/ 1143000 h 1174335"/>
              <a:gd name="connsiteX5" fmla="*/ 704850 w 857250"/>
              <a:gd name="connsiteY5" fmla="*/ 1143006 h 1174335"/>
              <a:gd name="connsiteX6" fmla="*/ 714375 w 857250"/>
              <a:gd name="connsiteY6" fmla="*/ 1000125 h 1174335"/>
              <a:gd name="connsiteX7" fmla="*/ 488582 w 857250"/>
              <a:gd name="connsiteY7" fmla="*/ 990321 h 1174335"/>
              <a:gd name="connsiteX8" fmla="*/ 495845 w 857250"/>
              <a:gd name="connsiteY8" fmla="*/ 1174335 h 1174335"/>
              <a:gd name="connsiteX9" fmla="*/ 304801 w 857250"/>
              <a:gd name="connsiteY9" fmla="*/ 1147758 h 1174335"/>
              <a:gd name="connsiteX10" fmla="*/ 304801 w 857250"/>
              <a:gd name="connsiteY10" fmla="*/ 1043008 h 1174335"/>
              <a:gd name="connsiteX11" fmla="*/ 0 w 857250"/>
              <a:gd name="connsiteY11" fmla="*/ 1042990 h 1174335"/>
              <a:gd name="connsiteX12" fmla="*/ 9525 w 857250"/>
              <a:gd name="connsiteY12" fmla="*/ 0 h 1174335"/>
              <a:gd name="connsiteX0" fmla="*/ 9525 w 857250"/>
              <a:gd name="connsiteY0" fmla="*/ 0 h 1174619"/>
              <a:gd name="connsiteX1" fmla="*/ 695325 w 857250"/>
              <a:gd name="connsiteY1" fmla="*/ 0 h 1174619"/>
              <a:gd name="connsiteX2" fmla="*/ 695325 w 857250"/>
              <a:gd name="connsiteY2" fmla="*/ 323850 h 1174619"/>
              <a:gd name="connsiteX3" fmla="*/ 857250 w 857250"/>
              <a:gd name="connsiteY3" fmla="*/ 314325 h 1174619"/>
              <a:gd name="connsiteX4" fmla="*/ 857250 w 857250"/>
              <a:gd name="connsiteY4" fmla="*/ 1143000 h 1174619"/>
              <a:gd name="connsiteX5" fmla="*/ 704850 w 857250"/>
              <a:gd name="connsiteY5" fmla="*/ 1143006 h 1174619"/>
              <a:gd name="connsiteX6" fmla="*/ 714375 w 857250"/>
              <a:gd name="connsiteY6" fmla="*/ 1000125 h 1174619"/>
              <a:gd name="connsiteX7" fmla="*/ 488582 w 857250"/>
              <a:gd name="connsiteY7" fmla="*/ 990321 h 1174619"/>
              <a:gd name="connsiteX8" fmla="*/ 495845 w 857250"/>
              <a:gd name="connsiteY8" fmla="*/ 1174335 h 1174619"/>
              <a:gd name="connsiteX9" fmla="*/ 106412 w 857250"/>
              <a:gd name="connsiteY9" fmla="*/ 1174619 h 1174619"/>
              <a:gd name="connsiteX10" fmla="*/ 304801 w 857250"/>
              <a:gd name="connsiteY10" fmla="*/ 1043008 h 1174619"/>
              <a:gd name="connsiteX11" fmla="*/ 0 w 857250"/>
              <a:gd name="connsiteY11" fmla="*/ 1042990 h 1174619"/>
              <a:gd name="connsiteX12" fmla="*/ 9525 w 857250"/>
              <a:gd name="connsiteY12" fmla="*/ 0 h 1174619"/>
              <a:gd name="connsiteX0" fmla="*/ 9525 w 857250"/>
              <a:gd name="connsiteY0" fmla="*/ 0 h 1174619"/>
              <a:gd name="connsiteX1" fmla="*/ 695325 w 857250"/>
              <a:gd name="connsiteY1" fmla="*/ 0 h 1174619"/>
              <a:gd name="connsiteX2" fmla="*/ 695325 w 857250"/>
              <a:gd name="connsiteY2" fmla="*/ 323850 h 1174619"/>
              <a:gd name="connsiteX3" fmla="*/ 857250 w 857250"/>
              <a:gd name="connsiteY3" fmla="*/ 314325 h 1174619"/>
              <a:gd name="connsiteX4" fmla="*/ 857250 w 857250"/>
              <a:gd name="connsiteY4" fmla="*/ 1143000 h 1174619"/>
              <a:gd name="connsiteX5" fmla="*/ 704850 w 857250"/>
              <a:gd name="connsiteY5" fmla="*/ 1143006 h 1174619"/>
              <a:gd name="connsiteX6" fmla="*/ 714375 w 857250"/>
              <a:gd name="connsiteY6" fmla="*/ 1000125 h 1174619"/>
              <a:gd name="connsiteX7" fmla="*/ 488582 w 857250"/>
              <a:gd name="connsiteY7" fmla="*/ 990321 h 1174619"/>
              <a:gd name="connsiteX8" fmla="*/ 495845 w 857250"/>
              <a:gd name="connsiteY8" fmla="*/ 1174335 h 1174619"/>
              <a:gd name="connsiteX9" fmla="*/ 106412 w 857250"/>
              <a:gd name="connsiteY9" fmla="*/ 1174619 h 1174619"/>
              <a:gd name="connsiteX10" fmla="*/ 130459 w 857250"/>
              <a:gd name="connsiteY10" fmla="*/ 1065392 h 1174619"/>
              <a:gd name="connsiteX11" fmla="*/ 0 w 857250"/>
              <a:gd name="connsiteY11" fmla="*/ 1042990 h 1174619"/>
              <a:gd name="connsiteX12" fmla="*/ 9525 w 857250"/>
              <a:gd name="connsiteY12" fmla="*/ 0 h 1174619"/>
              <a:gd name="connsiteX0" fmla="*/ 21547 w 869272"/>
              <a:gd name="connsiteY0" fmla="*/ 0 h 1174619"/>
              <a:gd name="connsiteX1" fmla="*/ 707347 w 869272"/>
              <a:gd name="connsiteY1" fmla="*/ 0 h 1174619"/>
              <a:gd name="connsiteX2" fmla="*/ 707347 w 869272"/>
              <a:gd name="connsiteY2" fmla="*/ 323850 h 1174619"/>
              <a:gd name="connsiteX3" fmla="*/ 869272 w 869272"/>
              <a:gd name="connsiteY3" fmla="*/ 314325 h 1174619"/>
              <a:gd name="connsiteX4" fmla="*/ 869272 w 869272"/>
              <a:gd name="connsiteY4" fmla="*/ 1143000 h 1174619"/>
              <a:gd name="connsiteX5" fmla="*/ 716872 w 869272"/>
              <a:gd name="connsiteY5" fmla="*/ 1143006 h 1174619"/>
              <a:gd name="connsiteX6" fmla="*/ 726397 w 869272"/>
              <a:gd name="connsiteY6" fmla="*/ 1000125 h 1174619"/>
              <a:gd name="connsiteX7" fmla="*/ 500604 w 869272"/>
              <a:gd name="connsiteY7" fmla="*/ 990321 h 1174619"/>
              <a:gd name="connsiteX8" fmla="*/ 507867 w 869272"/>
              <a:gd name="connsiteY8" fmla="*/ 1174335 h 1174619"/>
              <a:gd name="connsiteX9" fmla="*/ 118434 w 869272"/>
              <a:gd name="connsiteY9" fmla="*/ 1174619 h 1174619"/>
              <a:gd name="connsiteX10" fmla="*/ 142481 w 869272"/>
              <a:gd name="connsiteY10" fmla="*/ 1065392 h 1174619"/>
              <a:gd name="connsiteX11" fmla="*/ 0 w 869272"/>
              <a:gd name="connsiteY11" fmla="*/ 1078804 h 1174619"/>
              <a:gd name="connsiteX12" fmla="*/ 21547 w 869272"/>
              <a:gd name="connsiteY12" fmla="*/ 0 h 1174619"/>
              <a:gd name="connsiteX0" fmla="*/ 21547 w 869272"/>
              <a:gd name="connsiteY0" fmla="*/ 0 h 1174619"/>
              <a:gd name="connsiteX1" fmla="*/ 707347 w 869272"/>
              <a:gd name="connsiteY1" fmla="*/ 0 h 1174619"/>
              <a:gd name="connsiteX2" fmla="*/ 707347 w 869272"/>
              <a:gd name="connsiteY2" fmla="*/ 323850 h 1174619"/>
              <a:gd name="connsiteX3" fmla="*/ 869272 w 869272"/>
              <a:gd name="connsiteY3" fmla="*/ 314325 h 1174619"/>
              <a:gd name="connsiteX4" fmla="*/ 869272 w 869272"/>
              <a:gd name="connsiteY4" fmla="*/ 1143000 h 1174619"/>
              <a:gd name="connsiteX5" fmla="*/ 716872 w 869272"/>
              <a:gd name="connsiteY5" fmla="*/ 1143006 h 1174619"/>
              <a:gd name="connsiteX6" fmla="*/ 726397 w 869272"/>
              <a:gd name="connsiteY6" fmla="*/ 1000125 h 1174619"/>
              <a:gd name="connsiteX7" fmla="*/ 500604 w 869272"/>
              <a:gd name="connsiteY7" fmla="*/ 990321 h 1174619"/>
              <a:gd name="connsiteX8" fmla="*/ 507867 w 869272"/>
              <a:gd name="connsiteY8" fmla="*/ 1174335 h 1174619"/>
              <a:gd name="connsiteX9" fmla="*/ 118434 w 869272"/>
              <a:gd name="connsiteY9" fmla="*/ 1174619 h 1174619"/>
              <a:gd name="connsiteX10" fmla="*/ 142481 w 869272"/>
              <a:gd name="connsiteY10" fmla="*/ 1065392 h 1174619"/>
              <a:gd name="connsiteX11" fmla="*/ 0 w 869272"/>
              <a:gd name="connsiteY11" fmla="*/ 1078804 h 1174619"/>
              <a:gd name="connsiteX12" fmla="*/ 21547 w 869272"/>
              <a:gd name="connsiteY12" fmla="*/ 0 h 1174619"/>
              <a:gd name="connsiteX0" fmla="*/ 21547 w 869272"/>
              <a:gd name="connsiteY0" fmla="*/ 0 h 1174619"/>
              <a:gd name="connsiteX1" fmla="*/ 707347 w 869272"/>
              <a:gd name="connsiteY1" fmla="*/ 0 h 1174619"/>
              <a:gd name="connsiteX2" fmla="*/ 707347 w 869272"/>
              <a:gd name="connsiteY2" fmla="*/ 323850 h 1174619"/>
              <a:gd name="connsiteX3" fmla="*/ 869272 w 869272"/>
              <a:gd name="connsiteY3" fmla="*/ 314325 h 1174619"/>
              <a:gd name="connsiteX4" fmla="*/ 869272 w 869272"/>
              <a:gd name="connsiteY4" fmla="*/ 1143000 h 1174619"/>
              <a:gd name="connsiteX5" fmla="*/ 716872 w 869272"/>
              <a:gd name="connsiteY5" fmla="*/ 1143006 h 1174619"/>
              <a:gd name="connsiteX6" fmla="*/ 678302 w 869272"/>
              <a:gd name="connsiteY6" fmla="*/ 1000125 h 1174619"/>
              <a:gd name="connsiteX7" fmla="*/ 500604 w 869272"/>
              <a:gd name="connsiteY7" fmla="*/ 990321 h 1174619"/>
              <a:gd name="connsiteX8" fmla="*/ 507867 w 869272"/>
              <a:gd name="connsiteY8" fmla="*/ 1174335 h 1174619"/>
              <a:gd name="connsiteX9" fmla="*/ 118434 w 869272"/>
              <a:gd name="connsiteY9" fmla="*/ 1174619 h 1174619"/>
              <a:gd name="connsiteX10" fmla="*/ 142481 w 869272"/>
              <a:gd name="connsiteY10" fmla="*/ 1065392 h 1174619"/>
              <a:gd name="connsiteX11" fmla="*/ 0 w 869272"/>
              <a:gd name="connsiteY11" fmla="*/ 1078804 h 1174619"/>
              <a:gd name="connsiteX12" fmla="*/ 21547 w 869272"/>
              <a:gd name="connsiteY12" fmla="*/ 0 h 1174619"/>
              <a:gd name="connsiteX0" fmla="*/ 21547 w 869272"/>
              <a:gd name="connsiteY0" fmla="*/ 0 h 1174619"/>
              <a:gd name="connsiteX1" fmla="*/ 707347 w 869272"/>
              <a:gd name="connsiteY1" fmla="*/ 0 h 1174619"/>
              <a:gd name="connsiteX2" fmla="*/ 707347 w 869272"/>
              <a:gd name="connsiteY2" fmla="*/ 323850 h 1174619"/>
              <a:gd name="connsiteX3" fmla="*/ 869272 w 869272"/>
              <a:gd name="connsiteY3" fmla="*/ 314325 h 1174619"/>
              <a:gd name="connsiteX4" fmla="*/ 869272 w 869272"/>
              <a:gd name="connsiteY4" fmla="*/ 1143000 h 1174619"/>
              <a:gd name="connsiteX5" fmla="*/ 662765 w 869272"/>
              <a:gd name="connsiteY5" fmla="*/ 1147481 h 1174619"/>
              <a:gd name="connsiteX6" fmla="*/ 678302 w 869272"/>
              <a:gd name="connsiteY6" fmla="*/ 1000125 h 1174619"/>
              <a:gd name="connsiteX7" fmla="*/ 500604 w 869272"/>
              <a:gd name="connsiteY7" fmla="*/ 990321 h 1174619"/>
              <a:gd name="connsiteX8" fmla="*/ 507867 w 869272"/>
              <a:gd name="connsiteY8" fmla="*/ 1174335 h 1174619"/>
              <a:gd name="connsiteX9" fmla="*/ 118434 w 869272"/>
              <a:gd name="connsiteY9" fmla="*/ 1174619 h 1174619"/>
              <a:gd name="connsiteX10" fmla="*/ 142481 w 869272"/>
              <a:gd name="connsiteY10" fmla="*/ 1065392 h 1174619"/>
              <a:gd name="connsiteX11" fmla="*/ 0 w 869272"/>
              <a:gd name="connsiteY11" fmla="*/ 1078804 h 1174619"/>
              <a:gd name="connsiteX12" fmla="*/ 21547 w 869272"/>
              <a:gd name="connsiteY12" fmla="*/ 0 h 1174619"/>
              <a:gd name="connsiteX0" fmla="*/ 21547 w 899331"/>
              <a:gd name="connsiteY0" fmla="*/ 0 h 1174619"/>
              <a:gd name="connsiteX1" fmla="*/ 707347 w 899331"/>
              <a:gd name="connsiteY1" fmla="*/ 0 h 1174619"/>
              <a:gd name="connsiteX2" fmla="*/ 707347 w 899331"/>
              <a:gd name="connsiteY2" fmla="*/ 323850 h 1174619"/>
              <a:gd name="connsiteX3" fmla="*/ 869272 w 899331"/>
              <a:gd name="connsiteY3" fmla="*/ 314325 h 1174619"/>
              <a:gd name="connsiteX4" fmla="*/ 899331 w 899331"/>
              <a:gd name="connsiteY4" fmla="*/ 1125093 h 1174619"/>
              <a:gd name="connsiteX5" fmla="*/ 662765 w 899331"/>
              <a:gd name="connsiteY5" fmla="*/ 1147481 h 1174619"/>
              <a:gd name="connsiteX6" fmla="*/ 678302 w 899331"/>
              <a:gd name="connsiteY6" fmla="*/ 1000125 h 1174619"/>
              <a:gd name="connsiteX7" fmla="*/ 500604 w 899331"/>
              <a:gd name="connsiteY7" fmla="*/ 990321 h 1174619"/>
              <a:gd name="connsiteX8" fmla="*/ 507867 w 899331"/>
              <a:gd name="connsiteY8" fmla="*/ 1174335 h 1174619"/>
              <a:gd name="connsiteX9" fmla="*/ 118434 w 899331"/>
              <a:gd name="connsiteY9" fmla="*/ 1174619 h 1174619"/>
              <a:gd name="connsiteX10" fmla="*/ 142481 w 899331"/>
              <a:gd name="connsiteY10" fmla="*/ 1065392 h 1174619"/>
              <a:gd name="connsiteX11" fmla="*/ 0 w 899331"/>
              <a:gd name="connsiteY11" fmla="*/ 1078804 h 1174619"/>
              <a:gd name="connsiteX12" fmla="*/ 21547 w 899331"/>
              <a:gd name="connsiteY12" fmla="*/ 0 h 1174619"/>
              <a:gd name="connsiteX0" fmla="*/ 21547 w 911356"/>
              <a:gd name="connsiteY0" fmla="*/ 0 h 1174619"/>
              <a:gd name="connsiteX1" fmla="*/ 707347 w 911356"/>
              <a:gd name="connsiteY1" fmla="*/ 0 h 1174619"/>
              <a:gd name="connsiteX2" fmla="*/ 707347 w 911356"/>
              <a:gd name="connsiteY2" fmla="*/ 323850 h 1174619"/>
              <a:gd name="connsiteX3" fmla="*/ 911356 w 911356"/>
              <a:gd name="connsiteY3" fmla="*/ 323279 h 1174619"/>
              <a:gd name="connsiteX4" fmla="*/ 899331 w 911356"/>
              <a:gd name="connsiteY4" fmla="*/ 1125093 h 1174619"/>
              <a:gd name="connsiteX5" fmla="*/ 662765 w 911356"/>
              <a:gd name="connsiteY5" fmla="*/ 1147481 h 1174619"/>
              <a:gd name="connsiteX6" fmla="*/ 678302 w 911356"/>
              <a:gd name="connsiteY6" fmla="*/ 1000125 h 1174619"/>
              <a:gd name="connsiteX7" fmla="*/ 500604 w 911356"/>
              <a:gd name="connsiteY7" fmla="*/ 990321 h 1174619"/>
              <a:gd name="connsiteX8" fmla="*/ 507867 w 911356"/>
              <a:gd name="connsiteY8" fmla="*/ 1174335 h 1174619"/>
              <a:gd name="connsiteX9" fmla="*/ 118434 w 911356"/>
              <a:gd name="connsiteY9" fmla="*/ 1174619 h 1174619"/>
              <a:gd name="connsiteX10" fmla="*/ 142481 w 911356"/>
              <a:gd name="connsiteY10" fmla="*/ 1065392 h 1174619"/>
              <a:gd name="connsiteX11" fmla="*/ 0 w 911356"/>
              <a:gd name="connsiteY11" fmla="*/ 1078804 h 1174619"/>
              <a:gd name="connsiteX12" fmla="*/ 21547 w 911356"/>
              <a:gd name="connsiteY12" fmla="*/ 0 h 1174619"/>
              <a:gd name="connsiteX0" fmla="*/ 21547 w 911356"/>
              <a:gd name="connsiteY0" fmla="*/ 0 h 1174619"/>
              <a:gd name="connsiteX1" fmla="*/ 695321 w 911356"/>
              <a:gd name="connsiteY1" fmla="*/ 4476 h 1174619"/>
              <a:gd name="connsiteX2" fmla="*/ 707347 w 911356"/>
              <a:gd name="connsiteY2" fmla="*/ 323850 h 1174619"/>
              <a:gd name="connsiteX3" fmla="*/ 911356 w 911356"/>
              <a:gd name="connsiteY3" fmla="*/ 323279 h 1174619"/>
              <a:gd name="connsiteX4" fmla="*/ 899331 w 911356"/>
              <a:gd name="connsiteY4" fmla="*/ 1125093 h 1174619"/>
              <a:gd name="connsiteX5" fmla="*/ 662765 w 911356"/>
              <a:gd name="connsiteY5" fmla="*/ 1147481 h 1174619"/>
              <a:gd name="connsiteX6" fmla="*/ 678302 w 911356"/>
              <a:gd name="connsiteY6" fmla="*/ 1000125 h 1174619"/>
              <a:gd name="connsiteX7" fmla="*/ 500604 w 911356"/>
              <a:gd name="connsiteY7" fmla="*/ 990321 h 1174619"/>
              <a:gd name="connsiteX8" fmla="*/ 507867 w 911356"/>
              <a:gd name="connsiteY8" fmla="*/ 1174335 h 1174619"/>
              <a:gd name="connsiteX9" fmla="*/ 118434 w 911356"/>
              <a:gd name="connsiteY9" fmla="*/ 1174619 h 1174619"/>
              <a:gd name="connsiteX10" fmla="*/ 142481 w 911356"/>
              <a:gd name="connsiteY10" fmla="*/ 1065392 h 1174619"/>
              <a:gd name="connsiteX11" fmla="*/ 0 w 911356"/>
              <a:gd name="connsiteY11" fmla="*/ 1078804 h 1174619"/>
              <a:gd name="connsiteX12" fmla="*/ 21547 w 911356"/>
              <a:gd name="connsiteY12" fmla="*/ 0 h 1174619"/>
              <a:gd name="connsiteX0" fmla="*/ 21547 w 911356"/>
              <a:gd name="connsiteY0" fmla="*/ 0 h 1174619"/>
              <a:gd name="connsiteX1" fmla="*/ 695321 w 911356"/>
              <a:gd name="connsiteY1" fmla="*/ 4476 h 1174619"/>
              <a:gd name="connsiteX2" fmla="*/ 683299 w 911356"/>
              <a:gd name="connsiteY2" fmla="*/ 328325 h 1174619"/>
              <a:gd name="connsiteX3" fmla="*/ 911356 w 911356"/>
              <a:gd name="connsiteY3" fmla="*/ 323279 h 1174619"/>
              <a:gd name="connsiteX4" fmla="*/ 899331 w 911356"/>
              <a:gd name="connsiteY4" fmla="*/ 1125093 h 1174619"/>
              <a:gd name="connsiteX5" fmla="*/ 662765 w 911356"/>
              <a:gd name="connsiteY5" fmla="*/ 1147481 h 1174619"/>
              <a:gd name="connsiteX6" fmla="*/ 678302 w 911356"/>
              <a:gd name="connsiteY6" fmla="*/ 1000125 h 1174619"/>
              <a:gd name="connsiteX7" fmla="*/ 500604 w 911356"/>
              <a:gd name="connsiteY7" fmla="*/ 990321 h 1174619"/>
              <a:gd name="connsiteX8" fmla="*/ 507867 w 911356"/>
              <a:gd name="connsiteY8" fmla="*/ 1174335 h 1174619"/>
              <a:gd name="connsiteX9" fmla="*/ 118434 w 911356"/>
              <a:gd name="connsiteY9" fmla="*/ 1174619 h 1174619"/>
              <a:gd name="connsiteX10" fmla="*/ 142481 w 911356"/>
              <a:gd name="connsiteY10" fmla="*/ 1065392 h 1174619"/>
              <a:gd name="connsiteX11" fmla="*/ 0 w 911356"/>
              <a:gd name="connsiteY11" fmla="*/ 1078804 h 1174619"/>
              <a:gd name="connsiteX12" fmla="*/ 21547 w 911356"/>
              <a:gd name="connsiteY12" fmla="*/ 0 h 1174619"/>
              <a:gd name="connsiteX0" fmla="*/ 9522 w 899331"/>
              <a:gd name="connsiteY0" fmla="*/ 0 h 1174619"/>
              <a:gd name="connsiteX1" fmla="*/ 683296 w 899331"/>
              <a:gd name="connsiteY1" fmla="*/ 4476 h 1174619"/>
              <a:gd name="connsiteX2" fmla="*/ 671274 w 899331"/>
              <a:gd name="connsiteY2" fmla="*/ 328325 h 1174619"/>
              <a:gd name="connsiteX3" fmla="*/ 899331 w 899331"/>
              <a:gd name="connsiteY3" fmla="*/ 323279 h 1174619"/>
              <a:gd name="connsiteX4" fmla="*/ 887306 w 899331"/>
              <a:gd name="connsiteY4" fmla="*/ 1125093 h 1174619"/>
              <a:gd name="connsiteX5" fmla="*/ 650740 w 899331"/>
              <a:gd name="connsiteY5" fmla="*/ 1147481 h 1174619"/>
              <a:gd name="connsiteX6" fmla="*/ 666277 w 899331"/>
              <a:gd name="connsiteY6" fmla="*/ 1000125 h 1174619"/>
              <a:gd name="connsiteX7" fmla="*/ 488579 w 899331"/>
              <a:gd name="connsiteY7" fmla="*/ 990321 h 1174619"/>
              <a:gd name="connsiteX8" fmla="*/ 495842 w 899331"/>
              <a:gd name="connsiteY8" fmla="*/ 1174335 h 1174619"/>
              <a:gd name="connsiteX9" fmla="*/ 106409 w 899331"/>
              <a:gd name="connsiteY9" fmla="*/ 1174619 h 1174619"/>
              <a:gd name="connsiteX10" fmla="*/ 130456 w 899331"/>
              <a:gd name="connsiteY10" fmla="*/ 1065392 h 1174619"/>
              <a:gd name="connsiteX11" fmla="*/ 0 w 899331"/>
              <a:gd name="connsiteY11" fmla="*/ 1078804 h 1174619"/>
              <a:gd name="connsiteX12" fmla="*/ 9522 w 899331"/>
              <a:gd name="connsiteY12" fmla="*/ 0 h 1174619"/>
              <a:gd name="connsiteX0" fmla="*/ 39582 w 899331"/>
              <a:gd name="connsiteY0" fmla="*/ 0 h 1179097"/>
              <a:gd name="connsiteX1" fmla="*/ 683296 w 899331"/>
              <a:gd name="connsiteY1" fmla="*/ 8954 h 1179097"/>
              <a:gd name="connsiteX2" fmla="*/ 671274 w 899331"/>
              <a:gd name="connsiteY2" fmla="*/ 332803 h 1179097"/>
              <a:gd name="connsiteX3" fmla="*/ 899331 w 899331"/>
              <a:gd name="connsiteY3" fmla="*/ 327757 h 1179097"/>
              <a:gd name="connsiteX4" fmla="*/ 887306 w 899331"/>
              <a:gd name="connsiteY4" fmla="*/ 1129571 h 1179097"/>
              <a:gd name="connsiteX5" fmla="*/ 650740 w 899331"/>
              <a:gd name="connsiteY5" fmla="*/ 1151959 h 1179097"/>
              <a:gd name="connsiteX6" fmla="*/ 666277 w 899331"/>
              <a:gd name="connsiteY6" fmla="*/ 1004603 h 1179097"/>
              <a:gd name="connsiteX7" fmla="*/ 488579 w 899331"/>
              <a:gd name="connsiteY7" fmla="*/ 994799 h 1179097"/>
              <a:gd name="connsiteX8" fmla="*/ 495842 w 899331"/>
              <a:gd name="connsiteY8" fmla="*/ 1178813 h 1179097"/>
              <a:gd name="connsiteX9" fmla="*/ 106409 w 899331"/>
              <a:gd name="connsiteY9" fmla="*/ 1179097 h 1179097"/>
              <a:gd name="connsiteX10" fmla="*/ 130456 w 899331"/>
              <a:gd name="connsiteY10" fmla="*/ 1069870 h 1179097"/>
              <a:gd name="connsiteX11" fmla="*/ 0 w 899331"/>
              <a:gd name="connsiteY11" fmla="*/ 1083282 h 1179097"/>
              <a:gd name="connsiteX12" fmla="*/ 39582 w 899331"/>
              <a:gd name="connsiteY12" fmla="*/ 0 h 1179097"/>
              <a:gd name="connsiteX0" fmla="*/ 3510 w 863259"/>
              <a:gd name="connsiteY0" fmla="*/ 0 h 1179097"/>
              <a:gd name="connsiteX1" fmla="*/ 647224 w 863259"/>
              <a:gd name="connsiteY1" fmla="*/ 8954 h 1179097"/>
              <a:gd name="connsiteX2" fmla="*/ 635202 w 863259"/>
              <a:gd name="connsiteY2" fmla="*/ 332803 h 1179097"/>
              <a:gd name="connsiteX3" fmla="*/ 863259 w 863259"/>
              <a:gd name="connsiteY3" fmla="*/ 327757 h 1179097"/>
              <a:gd name="connsiteX4" fmla="*/ 851234 w 863259"/>
              <a:gd name="connsiteY4" fmla="*/ 1129571 h 1179097"/>
              <a:gd name="connsiteX5" fmla="*/ 614668 w 863259"/>
              <a:gd name="connsiteY5" fmla="*/ 1151959 h 1179097"/>
              <a:gd name="connsiteX6" fmla="*/ 630205 w 863259"/>
              <a:gd name="connsiteY6" fmla="*/ 1004603 h 1179097"/>
              <a:gd name="connsiteX7" fmla="*/ 452507 w 863259"/>
              <a:gd name="connsiteY7" fmla="*/ 994799 h 1179097"/>
              <a:gd name="connsiteX8" fmla="*/ 459770 w 863259"/>
              <a:gd name="connsiteY8" fmla="*/ 1178813 h 1179097"/>
              <a:gd name="connsiteX9" fmla="*/ 70337 w 863259"/>
              <a:gd name="connsiteY9" fmla="*/ 1179097 h 1179097"/>
              <a:gd name="connsiteX10" fmla="*/ 94384 w 863259"/>
              <a:gd name="connsiteY10" fmla="*/ 1069870 h 1179097"/>
              <a:gd name="connsiteX11" fmla="*/ 0 w 863259"/>
              <a:gd name="connsiteY11" fmla="*/ 1083282 h 1179097"/>
              <a:gd name="connsiteX12" fmla="*/ 3510 w 863259"/>
              <a:gd name="connsiteY12" fmla="*/ 0 h 1179097"/>
              <a:gd name="connsiteX0" fmla="*/ 3510 w 863259"/>
              <a:gd name="connsiteY0" fmla="*/ 0 h 1183573"/>
              <a:gd name="connsiteX1" fmla="*/ 647224 w 863259"/>
              <a:gd name="connsiteY1" fmla="*/ 8954 h 1183573"/>
              <a:gd name="connsiteX2" fmla="*/ 635202 w 863259"/>
              <a:gd name="connsiteY2" fmla="*/ 332803 h 1183573"/>
              <a:gd name="connsiteX3" fmla="*/ 863259 w 863259"/>
              <a:gd name="connsiteY3" fmla="*/ 327757 h 1183573"/>
              <a:gd name="connsiteX4" fmla="*/ 851234 w 863259"/>
              <a:gd name="connsiteY4" fmla="*/ 1129571 h 1183573"/>
              <a:gd name="connsiteX5" fmla="*/ 614668 w 863259"/>
              <a:gd name="connsiteY5" fmla="*/ 1151959 h 1183573"/>
              <a:gd name="connsiteX6" fmla="*/ 630205 w 863259"/>
              <a:gd name="connsiteY6" fmla="*/ 1004603 h 1183573"/>
              <a:gd name="connsiteX7" fmla="*/ 452507 w 863259"/>
              <a:gd name="connsiteY7" fmla="*/ 994799 h 1183573"/>
              <a:gd name="connsiteX8" fmla="*/ 459770 w 863259"/>
              <a:gd name="connsiteY8" fmla="*/ 1178813 h 1183573"/>
              <a:gd name="connsiteX9" fmla="*/ 100396 w 863259"/>
              <a:gd name="connsiteY9" fmla="*/ 1183573 h 1183573"/>
              <a:gd name="connsiteX10" fmla="*/ 94384 w 863259"/>
              <a:gd name="connsiteY10" fmla="*/ 1069870 h 1183573"/>
              <a:gd name="connsiteX11" fmla="*/ 0 w 863259"/>
              <a:gd name="connsiteY11" fmla="*/ 1083282 h 1183573"/>
              <a:gd name="connsiteX12" fmla="*/ 3510 w 863259"/>
              <a:gd name="connsiteY12" fmla="*/ 0 h 1183573"/>
              <a:gd name="connsiteX0" fmla="*/ 9521 w 869270"/>
              <a:gd name="connsiteY0" fmla="*/ 0 h 1183573"/>
              <a:gd name="connsiteX1" fmla="*/ 653235 w 869270"/>
              <a:gd name="connsiteY1" fmla="*/ 8954 h 1183573"/>
              <a:gd name="connsiteX2" fmla="*/ 641213 w 869270"/>
              <a:gd name="connsiteY2" fmla="*/ 332803 h 1183573"/>
              <a:gd name="connsiteX3" fmla="*/ 869270 w 869270"/>
              <a:gd name="connsiteY3" fmla="*/ 327757 h 1183573"/>
              <a:gd name="connsiteX4" fmla="*/ 857245 w 869270"/>
              <a:gd name="connsiteY4" fmla="*/ 1129571 h 1183573"/>
              <a:gd name="connsiteX5" fmla="*/ 620679 w 869270"/>
              <a:gd name="connsiteY5" fmla="*/ 1151959 h 1183573"/>
              <a:gd name="connsiteX6" fmla="*/ 636216 w 869270"/>
              <a:gd name="connsiteY6" fmla="*/ 1004603 h 1183573"/>
              <a:gd name="connsiteX7" fmla="*/ 458518 w 869270"/>
              <a:gd name="connsiteY7" fmla="*/ 994799 h 1183573"/>
              <a:gd name="connsiteX8" fmla="*/ 465781 w 869270"/>
              <a:gd name="connsiteY8" fmla="*/ 1178813 h 1183573"/>
              <a:gd name="connsiteX9" fmla="*/ 106407 w 869270"/>
              <a:gd name="connsiteY9" fmla="*/ 1183573 h 1183573"/>
              <a:gd name="connsiteX10" fmla="*/ 100395 w 869270"/>
              <a:gd name="connsiteY10" fmla="*/ 1069870 h 1183573"/>
              <a:gd name="connsiteX11" fmla="*/ 0 w 869270"/>
              <a:gd name="connsiteY11" fmla="*/ 1065375 h 1183573"/>
              <a:gd name="connsiteX12" fmla="*/ 9521 w 869270"/>
              <a:gd name="connsiteY12" fmla="*/ 0 h 1183573"/>
              <a:gd name="connsiteX0" fmla="*/ 9521 w 869270"/>
              <a:gd name="connsiteY0" fmla="*/ 0 h 1183573"/>
              <a:gd name="connsiteX1" fmla="*/ 653235 w 869270"/>
              <a:gd name="connsiteY1" fmla="*/ 8954 h 1183573"/>
              <a:gd name="connsiteX2" fmla="*/ 641213 w 869270"/>
              <a:gd name="connsiteY2" fmla="*/ 332803 h 1183573"/>
              <a:gd name="connsiteX3" fmla="*/ 869270 w 869270"/>
              <a:gd name="connsiteY3" fmla="*/ 327757 h 1183573"/>
              <a:gd name="connsiteX4" fmla="*/ 857245 w 869270"/>
              <a:gd name="connsiteY4" fmla="*/ 1129571 h 1183573"/>
              <a:gd name="connsiteX5" fmla="*/ 620679 w 869270"/>
              <a:gd name="connsiteY5" fmla="*/ 1151959 h 1183573"/>
              <a:gd name="connsiteX6" fmla="*/ 636216 w 869270"/>
              <a:gd name="connsiteY6" fmla="*/ 1004603 h 1183573"/>
              <a:gd name="connsiteX7" fmla="*/ 464529 w 869270"/>
              <a:gd name="connsiteY7" fmla="*/ 1008227 h 1183573"/>
              <a:gd name="connsiteX8" fmla="*/ 465781 w 869270"/>
              <a:gd name="connsiteY8" fmla="*/ 1178813 h 1183573"/>
              <a:gd name="connsiteX9" fmla="*/ 106407 w 869270"/>
              <a:gd name="connsiteY9" fmla="*/ 1183573 h 1183573"/>
              <a:gd name="connsiteX10" fmla="*/ 100395 w 869270"/>
              <a:gd name="connsiteY10" fmla="*/ 1069870 h 1183573"/>
              <a:gd name="connsiteX11" fmla="*/ 0 w 869270"/>
              <a:gd name="connsiteY11" fmla="*/ 1065375 h 1183573"/>
              <a:gd name="connsiteX12" fmla="*/ 9521 w 869270"/>
              <a:gd name="connsiteY12" fmla="*/ 0 h 1183573"/>
              <a:gd name="connsiteX0" fmla="*/ 9521 w 869270"/>
              <a:gd name="connsiteY0" fmla="*/ 0 h 1183573"/>
              <a:gd name="connsiteX1" fmla="*/ 653235 w 869270"/>
              <a:gd name="connsiteY1" fmla="*/ 8954 h 1183573"/>
              <a:gd name="connsiteX2" fmla="*/ 641213 w 869270"/>
              <a:gd name="connsiteY2" fmla="*/ 332803 h 1183573"/>
              <a:gd name="connsiteX3" fmla="*/ 869270 w 869270"/>
              <a:gd name="connsiteY3" fmla="*/ 327757 h 1183573"/>
              <a:gd name="connsiteX4" fmla="*/ 857245 w 869270"/>
              <a:gd name="connsiteY4" fmla="*/ 1129571 h 1183573"/>
              <a:gd name="connsiteX5" fmla="*/ 620679 w 869270"/>
              <a:gd name="connsiteY5" fmla="*/ 1151959 h 1183573"/>
              <a:gd name="connsiteX6" fmla="*/ 636216 w 869270"/>
              <a:gd name="connsiteY6" fmla="*/ 1004603 h 1183573"/>
              <a:gd name="connsiteX7" fmla="*/ 458518 w 869270"/>
              <a:gd name="connsiteY7" fmla="*/ 999273 h 1183573"/>
              <a:gd name="connsiteX8" fmla="*/ 465781 w 869270"/>
              <a:gd name="connsiteY8" fmla="*/ 1178813 h 1183573"/>
              <a:gd name="connsiteX9" fmla="*/ 106407 w 869270"/>
              <a:gd name="connsiteY9" fmla="*/ 1183573 h 1183573"/>
              <a:gd name="connsiteX10" fmla="*/ 100395 w 869270"/>
              <a:gd name="connsiteY10" fmla="*/ 1069870 h 1183573"/>
              <a:gd name="connsiteX11" fmla="*/ 0 w 869270"/>
              <a:gd name="connsiteY11" fmla="*/ 1065375 h 1183573"/>
              <a:gd name="connsiteX12" fmla="*/ 9521 w 869270"/>
              <a:gd name="connsiteY12" fmla="*/ 0 h 1183573"/>
              <a:gd name="connsiteX0" fmla="*/ 9521 w 869270"/>
              <a:gd name="connsiteY0" fmla="*/ 0 h 1183573"/>
              <a:gd name="connsiteX1" fmla="*/ 653235 w 869270"/>
              <a:gd name="connsiteY1" fmla="*/ 8954 h 1183573"/>
              <a:gd name="connsiteX2" fmla="*/ 641213 w 869270"/>
              <a:gd name="connsiteY2" fmla="*/ 332803 h 1183573"/>
              <a:gd name="connsiteX3" fmla="*/ 869270 w 869270"/>
              <a:gd name="connsiteY3" fmla="*/ 327757 h 1183573"/>
              <a:gd name="connsiteX4" fmla="*/ 857245 w 869270"/>
              <a:gd name="connsiteY4" fmla="*/ 1129571 h 1183573"/>
              <a:gd name="connsiteX5" fmla="*/ 620680 w 869270"/>
              <a:gd name="connsiteY5" fmla="*/ 1147483 h 1183573"/>
              <a:gd name="connsiteX6" fmla="*/ 636216 w 869270"/>
              <a:gd name="connsiteY6" fmla="*/ 1004603 h 1183573"/>
              <a:gd name="connsiteX7" fmla="*/ 458518 w 869270"/>
              <a:gd name="connsiteY7" fmla="*/ 999273 h 1183573"/>
              <a:gd name="connsiteX8" fmla="*/ 465781 w 869270"/>
              <a:gd name="connsiteY8" fmla="*/ 1178813 h 1183573"/>
              <a:gd name="connsiteX9" fmla="*/ 106407 w 869270"/>
              <a:gd name="connsiteY9" fmla="*/ 1183573 h 1183573"/>
              <a:gd name="connsiteX10" fmla="*/ 100395 w 869270"/>
              <a:gd name="connsiteY10" fmla="*/ 1069870 h 1183573"/>
              <a:gd name="connsiteX11" fmla="*/ 0 w 869270"/>
              <a:gd name="connsiteY11" fmla="*/ 1065375 h 1183573"/>
              <a:gd name="connsiteX12" fmla="*/ 9521 w 869270"/>
              <a:gd name="connsiteY12" fmla="*/ 0 h 1183573"/>
              <a:gd name="connsiteX0" fmla="*/ 9521 w 869270"/>
              <a:gd name="connsiteY0" fmla="*/ 0 h 1183573"/>
              <a:gd name="connsiteX1" fmla="*/ 653235 w 869270"/>
              <a:gd name="connsiteY1" fmla="*/ 8954 h 1183573"/>
              <a:gd name="connsiteX2" fmla="*/ 641213 w 869270"/>
              <a:gd name="connsiteY2" fmla="*/ 332803 h 1183573"/>
              <a:gd name="connsiteX3" fmla="*/ 869270 w 869270"/>
              <a:gd name="connsiteY3" fmla="*/ 327757 h 1183573"/>
              <a:gd name="connsiteX4" fmla="*/ 857245 w 869270"/>
              <a:gd name="connsiteY4" fmla="*/ 1147477 h 1183573"/>
              <a:gd name="connsiteX5" fmla="*/ 620680 w 869270"/>
              <a:gd name="connsiteY5" fmla="*/ 1147483 h 1183573"/>
              <a:gd name="connsiteX6" fmla="*/ 636216 w 869270"/>
              <a:gd name="connsiteY6" fmla="*/ 1004603 h 1183573"/>
              <a:gd name="connsiteX7" fmla="*/ 458518 w 869270"/>
              <a:gd name="connsiteY7" fmla="*/ 999273 h 1183573"/>
              <a:gd name="connsiteX8" fmla="*/ 465781 w 869270"/>
              <a:gd name="connsiteY8" fmla="*/ 1178813 h 1183573"/>
              <a:gd name="connsiteX9" fmla="*/ 106407 w 869270"/>
              <a:gd name="connsiteY9" fmla="*/ 1183573 h 1183573"/>
              <a:gd name="connsiteX10" fmla="*/ 100395 w 869270"/>
              <a:gd name="connsiteY10" fmla="*/ 1069870 h 1183573"/>
              <a:gd name="connsiteX11" fmla="*/ 0 w 869270"/>
              <a:gd name="connsiteY11" fmla="*/ 1065375 h 1183573"/>
              <a:gd name="connsiteX12" fmla="*/ 9521 w 869270"/>
              <a:gd name="connsiteY12" fmla="*/ 0 h 1183573"/>
              <a:gd name="connsiteX0" fmla="*/ 52425 w 912174"/>
              <a:gd name="connsiteY0" fmla="*/ 0 h 1183573"/>
              <a:gd name="connsiteX1" fmla="*/ 696139 w 912174"/>
              <a:gd name="connsiteY1" fmla="*/ 8954 h 1183573"/>
              <a:gd name="connsiteX2" fmla="*/ 684117 w 912174"/>
              <a:gd name="connsiteY2" fmla="*/ 332803 h 1183573"/>
              <a:gd name="connsiteX3" fmla="*/ 912174 w 912174"/>
              <a:gd name="connsiteY3" fmla="*/ 327757 h 1183573"/>
              <a:gd name="connsiteX4" fmla="*/ 900149 w 912174"/>
              <a:gd name="connsiteY4" fmla="*/ 1147477 h 1183573"/>
              <a:gd name="connsiteX5" fmla="*/ 663584 w 912174"/>
              <a:gd name="connsiteY5" fmla="*/ 1147483 h 1183573"/>
              <a:gd name="connsiteX6" fmla="*/ 679120 w 912174"/>
              <a:gd name="connsiteY6" fmla="*/ 1004603 h 1183573"/>
              <a:gd name="connsiteX7" fmla="*/ 501422 w 912174"/>
              <a:gd name="connsiteY7" fmla="*/ 999273 h 1183573"/>
              <a:gd name="connsiteX8" fmla="*/ 508685 w 912174"/>
              <a:gd name="connsiteY8" fmla="*/ 1178813 h 1183573"/>
              <a:gd name="connsiteX9" fmla="*/ 149311 w 912174"/>
              <a:gd name="connsiteY9" fmla="*/ 1183573 h 1183573"/>
              <a:gd name="connsiteX10" fmla="*/ 143299 w 912174"/>
              <a:gd name="connsiteY10" fmla="*/ 1069870 h 1183573"/>
              <a:gd name="connsiteX11" fmla="*/ 42904 w 912174"/>
              <a:gd name="connsiteY11" fmla="*/ 1065375 h 1183573"/>
              <a:gd name="connsiteX12" fmla="*/ 37913 w 912174"/>
              <a:gd name="connsiteY12" fmla="*/ 917460 h 1183573"/>
              <a:gd name="connsiteX13" fmla="*/ 52425 w 912174"/>
              <a:gd name="connsiteY13" fmla="*/ 0 h 1183573"/>
              <a:gd name="connsiteX0" fmla="*/ 292836 w 1152585"/>
              <a:gd name="connsiteY0" fmla="*/ 0 h 1183573"/>
              <a:gd name="connsiteX1" fmla="*/ 936550 w 1152585"/>
              <a:gd name="connsiteY1" fmla="*/ 8954 h 1183573"/>
              <a:gd name="connsiteX2" fmla="*/ 924528 w 1152585"/>
              <a:gd name="connsiteY2" fmla="*/ 332803 h 1183573"/>
              <a:gd name="connsiteX3" fmla="*/ 1152585 w 1152585"/>
              <a:gd name="connsiteY3" fmla="*/ 327757 h 1183573"/>
              <a:gd name="connsiteX4" fmla="*/ 1140560 w 1152585"/>
              <a:gd name="connsiteY4" fmla="*/ 1147477 h 1183573"/>
              <a:gd name="connsiteX5" fmla="*/ 903995 w 1152585"/>
              <a:gd name="connsiteY5" fmla="*/ 1147483 h 1183573"/>
              <a:gd name="connsiteX6" fmla="*/ 919531 w 1152585"/>
              <a:gd name="connsiteY6" fmla="*/ 1004603 h 1183573"/>
              <a:gd name="connsiteX7" fmla="*/ 741833 w 1152585"/>
              <a:gd name="connsiteY7" fmla="*/ 999273 h 1183573"/>
              <a:gd name="connsiteX8" fmla="*/ 749096 w 1152585"/>
              <a:gd name="connsiteY8" fmla="*/ 1178813 h 1183573"/>
              <a:gd name="connsiteX9" fmla="*/ 389722 w 1152585"/>
              <a:gd name="connsiteY9" fmla="*/ 1183573 h 1183573"/>
              <a:gd name="connsiteX10" fmla="*/ 383710 w 1152585"/>
              <a:gd name="connsiteY10" fmla="*/ 1069870 h 1183573"/>
              <a:gd name="connsiteX11" fmla="*/ 758 w 1152585"/>
              <a:gd name="connsiteY11" fmla="*/ 1083282 h 1183573"/>
              <a:gd name="connsiteX12" fmla="*/ 278324 w 1152585"/>
              <a:gd name="connsiteY12" fmla="*/ 917460 h 1183573"/>
              <a:gd name="connsiteX13" fmla="*/ 292836 w 1152585"/>
              <a:gd name="connsiteY13" fmla="*/ 0 h 1183573"/>
              <a:gd name="connsiteX0" fmla="*/ 292079 w 1151828"/>
              <a:gd name="connsiteY0" fmla="*/ 0 h 1183573"/>
              <a:gd name="connsiteX1" fmla="*/ 935793 w 1151828"/>
              <a:gd name="connsiteY1" fmla="*/ 8954 h 1183573"/>
              <a:gd name="connsiteX2" fmla="*/ 923771 w 1151828"/>
              <a:gd name="connsiteY2" fmla="*/ 332803 h 1183573"/>
              <a:gd name="connsiteX3" fmla="*/ 1151828 w 1151828"/>
              <a:gd name="connsiteY3" fmla="*/ 327757 h 1183573"/>
              <a:gd name="connsiteX4" fmla="*/ 1139803 w 1151828"/>
              <a:gd name="connsiteY4" fmla="*/ 1147477 h 1183573"/>
              <a:gd name="connsiteX5" fmla="*/ 903238 w 1151828"/>
              <a:gd name="connsiteY5" fmla="*/ 1147483 h 1183573"/>
              <a:gd name="connsiteX6" fmla="*/ 918774 w 1151828"/>
              <a:gd name="connsiteY6" fmla="*/ 1004603 h 1183573"/>
              <a:gd name="connsiteX7" fmla="*/ 741076 w 1151828"/>
              <a:gd name="connsiteY7" fmla="*/ 999273 h 1183573"/>
              <a:gd name="connsiteX8" fmla="*/ 748339 w 1151828"/>
              <a:gd name="connsiteY8" fmla="*/ 1178813 h 1183573"/>
              <a:gd name="connsiteX9" fmla="*/ 388965 w 1151828"/>
              <a:gd name="connsiteY9" fmla="*/ 1183573 h 1183573"/>
              <a:gd name="connsiteX10" fmla="*/ 382953 w 1151828"/>
              <a:gd name="connsiteY10" fmla="*/ 1069870 h 1183573"/>
              <a:gd name="connsiteX11" fmla="*/ 1 w 1151828"/>
              <a:gd name="connsiteY11" fmla="*/ 1083282 h 1183573"/>
              <a:gd name="connsiteX12" fmla="*/ 277567 w 1151828"/>
              <a:gd name="connsiteY12" fmla="*/ 917460 h 1183573"/>
              <a:gd name="connsiteX13" fmla="*/ 292079 w 1151828"/>
              <a:gd name="connsiteY13" fmla="*/ 0 h 1183573"/>
              <a:gd name="connsiteX0" fmla="*/ 147795 w 1007544"/>
              <a:gd name="connsiteY0" fmla="*/ 0 h 1183573"/>
              <a:gd name="connsiteX1" fmla="*/ 791509 w 1007544"/>
              <a:gd name="connsiteY1" fmla="*/ 8954 h 1183573"/>
              <a:gd name="connsiteX2" fmla="*/ 779487 w 1007544"/>
              <a:gd name="connsiteY2" fmla="*/ 332803 h 1183573"/>
              <a:gd name="connsiteX3" fmla="*/ 1007544 w 1007544"/>
              <a:gd name="connsiteY3" fmla="*/ 327757 h 1183573"/>
              <a:gd name="connsiteX4" fmla="*/ 995519 w 1007544"/>
              <a:gd name="connsiteY4" fmla="*/ 1147477 h 1183573"/>
              <a:gd name="connsiteX5" fmla="*/ 758954 w 1007544"/>
              <a:gd name="connsiteY5" fmla="*/ 1147483 h 1183573"/>
              <a:gd name="connsiteX6" fmla="*/ 774490 w 1007544"/>
              <a:gd name="connsiteY6" fmla="*/ 1004603 h 1183573"/>
              <a:gd name="connsiteX7" fmla="*/ 596792 w 1007544"/>
              <a:gd name="connsiteY7" fmla="*/ 999273 h 1183573"/>
              <a:gd name="connsiteX8" fmla="*/ 604055 w 1007544"/>
              <a:gd name="connsiteY8" fmla="*/ 1178813 h 1183573"/>
              <a:gd name="connsiteX9" fmla="*/ 244681 w 1007544"/>
              <a:gd name="connsiteY9" fmla="*/ 1183573 h 1183573"/>
              <a:gd name="connsiteX10" fmla="*/ 238669 w 1007544"/>
              <a:gd name="connsiteY10" fmla="*/ 1069870 h 1183573"/>
              <a:gd name="connsiteX11" fmla="*/ 0 w 1007544"/>
              <a:gd name="connsiteY11" fmla="*/ 1069851 h 1183573"/>
              <a:gd name="connsiteX12" fmla="*/ 133283 w 1007544"/>
              <a:gd name="connsiteY12" fmla="*/ 917460 h 1183573"/>
              <a:gd name="connsiteX13" fmla="*/ 147795 w 1007544"/>
              <a:gd name="connsiteY13" fmla="*/ 0 h 1183573"/>
              <a:gd name="connsiteX0" fmla="*/ 147795 w 1007544"/>
              <a:gd name="connsiteY0" fmla="*/ 0 h 1183573"/>
              <a:gd name="connsiteX1" fmla="*/ 791509 w 1007544"/>
              <a:gd name="connsiteY1" fmla="*/ 8954 h 1183573"/>
              <a:gd name="connsiteX2" fmla="*/ 779487 w 1007544"/>
              <a:gd name="connsiteY2" fmla="*/ 332803 h 1183573"/>
              <a:gd name="connsiteX3" fmla="*/ 1007544 w 1007544"/>
              <a:gd name="connsiteY3" fmla="*/ 327757 h 1183573"/>
              <a:gd name="connsiteX4" fmla="*/ 995519 w 1007544"/>
              <a:gd name="connsiteY4" fmla="*/ 1147477 h 1183573"/>
              <a:gd name="connsiteX5" fmla="*/ 758954 w 1007544"/>
              <a:gd name="connsiteY5" fmla="*/ 1147483 h 1183573"/>
              <a:gd name="connsiteX6" fmla="*/ 774490 w 1007544"/>
              <a:gd name="connsiteY6" fmla="*/ 1004603 h 1183573"/>
              <a:gd name="connsiteX7" fmla="*/ 596792 w 1007544"/>
              <a:gd name="connsiteY7" fmla="*/ 999273 h 1183573"/>
              <a:gd name="connsiteX8" fmla="*/ 604055 w 1007544"/>
              <a:gd name="connsiteY8" fmla="*/ 1178813 h 1183573"/>
              <a:gd name="connsiteX9" fmla="*/ 244681 w 1007544"/>
              <a:gd name="connsiteY9" fmla="*/ 1183573 h 1183573"/>
              <a:gd name="connsiteX10" fmla="*/ 238669 w 1007544"/>
              <a:gd name="connsiteY10" fmla="*/ 1069870 h 1183573"/>
              <a:gd name="connsiteX11" fmla="*/ 0 w 1007544"/>
              <a:gd name="connsiteY11" fmla="*/ 1069851 h 1183573"/>
              <a:gd name="connsiteX12" fmla="*/ 133283 w 1007544"/>
              <a:gd name="connsiteY12" fmla="*/ 917460 h 1183573"/>
              <a:gd name="connsiteX13" fmla="*/ 147795 w 1007544"/>
              <a:gd name="connsiteY13" fmla="*/ 0 h 1183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007544" h="1183573">
                <a:moveTo>
                  <a:pt x="147795" y="0"/>
                </a:moveTo>
                <a:lnTo>
                  <a:pt x="791509" y="8954"/>
                </a:lnTo>
                <a:lnTo>
                  <a:pt x="779487" y="332803"/>
                </a:lnTo>
                <a:lnTo>
                  <a:pt x="1007544" y="327757"/>
                </a:lnTo>
                <a:lnTo>
                  <a:pt x="995519" y="1147477"/>
                </a:lnTo>
                <a:lnTo>
                  <a:pt x="758954" y="1147483"/>
                </a:lnTo>
                <a:lnTo>
                  <a:pt x="774490" y="1004603"/>
                </a:lnTo>
                <a:lnTo>
                  <a:pt x="596792" y="999273"/>
                </a:lnTo>
                <a:cubicBezTo>
                  <a:pt x="597209" y="1056135"/>
                  <a:pt x="603638" y="1121951"/>
                  <a:pt x="604055" y="1178813"/>
                </a:cubicBezTo>
                <a:lnTo>
                  <a:pt x="244681" y="1183573"/>
                </a:lnTo>
                <a:lnTo>
                  <a:pt x="238669" y="1069870"/>
                </a:lnTo>
                <a:lnTo>
                  <a:pt x="0" y="1069851"/>
                </a:lnTo>
                <a:lnTo>
                  <a:pt x="133283" y="917460"/>
                </a:lnTo>
                <a:lnTo>
                  <a:pt x="147795" y="0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  <a:alpha val="61000"/>
            </a:schemeClr>
          </a:solidFill>
          <a:ln w="9525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/>
          </a:p>
        </p:txBody>
      </p:sp>
      <p:pic>
        <p:nvPicPr>
          <p:cNvPr id="117" name="Picture 116" descr="Best Ways To Keep Your Parking Lot Clean"/>
          <p:cNvPicPr preferRelativeResize="0"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522"/>
          <a:stretch/>
        </p:blipFill>
        <p:spPr bwMode="auto">
          <a:xfrm>
            <a:off x="-723" y="733073"/>
            <a:ext cx="1018066" cy="50158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3" name="Picture 42" descr="K:\Trinidad State Junior College\valley campus facility audit 2018\july 19 &amp; 20 2018\DSC_6539.JPG"/>
          <p:cNvPicPr preferRelativeResize="0"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6280" y="-3626"/>
            <a:ext cx="1102523" cy="7371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5322334" y="2974166"/>
            <a:ext cx="1139332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00" i="1" dirty="0">
                <a:ea typeface="Calibri" panose="020F0502020204030204" pitchFamily="34" charset="0"/>
              </a:rPr>
              <a:t>This project encompasses a major two-story addition for relocated student services space and creates a Welcome reception counter for the campus. Additional new spaces will include a glass-enclosed study lounge and additional seating areas in the lobby area, along with a student computer lab, a dedicated retail/vending area all on the first floor. NOTE: Size of proposed building addition will need to be evaluated for square footage allowance per code.</a:t>
            </a:r>
            <a:endParaRPr lang="en-US" sz="500" b="1" dirty="0">
              <a:ea typeface="Calibri" panose="020F0502020204030204" pitchFamily="34" charset="0"/>
            </a:endParaRPr>
          </a:p>
        </p:txBody>
      </p:sp>
      <p:pic>
        <p:nvPicPr>
          <p:cNvPr id="46" name="Picture 45" descr="F:\TSC Travel_OCTOBER 6\photos\IMG_4001-scaled rammed earth walls.jpg"/>
          <p:cNvPicPr/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8626" y="0"/>
            <a:ext cx="1419910" cy="1589720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Flowchart: Connector 46"/>
          <p:cNvSpPr/>
          <p:nvPr/>
        </p:nvSpPr>
        <p:spPr>
          <a:xfrm>
            <a:off x="3378914" y="3251177"/>
            <a:ext cx="182880" cy="182880"/>
          </a:xfrm>
          <a:prstGeom prst="flowChartConnector">
            <a:avLst/>
          </a:prstGeom>
          <a:noFill/>
          <a:ln>
            <a:solidFill>
              <a:srgbClr val="F4A10C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Flowchart: Connector 47"/>
          <p:cNvSpPr/>
          <p:nvPr/>
        </p:nvSpPr>
        <p:spPr>
          <a:xfrm>
            <a:off x="3581400" y="2265570"/>
            <a:ext cx="182880" cy="182880"/>
          </a:xfrm>
          <a:prstGeom prst="flowChartConnector">
            <a:avLst/>
          </a:prstGeom>
          <a:noFill/>
          <a:ln>
            <a:solidFill>
              <a:srgbClr val="F4A10C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5410544" y="803067"/>
            <a:ext cx="1583695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00" i="1" dirty="0">
                <a:solidFill>
                  <a:srgbClr val="000000"/>
                </a:solidFill>
                <a:ea typeface="Calibri" panose="020F0502020204030204" pitchFamily="34" charset="0"/>
              </a:rPr>
              <a:t>Partial height walls to create semi-private and secure courtyards as lounge areas, host outside vendor snack/beverage carts, sheltered from wind, traffic. Rammed earth to complement brick striping, simple modern geometries, built-in seating. Incorporate security cameras, lights. Source: Originate Natural Building</a:t>
            </a:r>
            <a:endParaRPr lang="en-US" sz="500" i="1" dirty="0">
              <a:ea typeface="Calibri" panose="020F0502020204030204" pitchFamily="34" charset="0"/>
            </a:endParaRPr>
          </a:p>
        </p:txBody>
      </p:sp>
      <p:sp>
        <p:nvSpPr>
          <p:cNvPr id="11" name="Down Arrow 10"/>
          <p:cNvSpPr/>
          <p:nvPr/>
        </p:nvSpPr>
        <p:spPr>
          <a:xfrm flipH="1">
            <a:off x="2477274" y="1528257"/>
            <a:ext cx="65951" cy="149432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Down Arrow 55"/>
          <p:cNvSpPr/>
          <p:nvPr/>
        </p:nvSpPr>
        <p:spPr>
          <a:xfrm rot="10800000" flipH="1">
            <a:off x="2543225" y="1524384"/>
            <a:ext cx="65951" cy="149432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3"/>
          <p:cNvSpPr/>
          <p:nvPr/>
        </p:nvSpPr>
        <p:spPr>
          <a:xfrm>
            <a:off x="2863954" y="3077414"/>
            <a:ext cx="174805" cy="273812"/>
          </a:xfrm>
          <a:prstGeom prst="rect">
            <a:avLst/>
          </a:prstGeom>
          <a:solidFill>
            <a:schemeClr val="accent1">
              <a:lumMod val="40000"/>
              <a:lumOff val="60000"/>
              <a:alpha val="61000"/>
            </a:schemeClr>
          </a:solidFill>
          <a:ln w="9525" cap="flat" cmpd="sng" algn="ctr">
            <a:solidFill>
              <a:srgbClr val="FFC000"/>
            </a:solidFill>
            <a:prstDash val="sysDash"/>
          </a:ln>
          <a:effectLst/>
        </p:spPr>
        <p:txBody>
          <a:bodyPr rtlCol="0" anchor="ctr"/>
          <a:lstStyle/>
          <a:p>
            <a:endParaRPr lang="en-US"/>
          </a:p>
        </p:txBody>
      </p:sp>
      <p:sp>
        <p:nvSpPr>
          <p:cNvPr id="59" name="Down Arrow 58"/>
          <p:cNvSpPr/>
          <p:nvPr/>
        </p:nvSpPr>
        <p:spPr>
          <a:xfrm flipH="1">
            <a:off x="2857947" y="2980483"/>
            <a:ext cx="45719" cy="88996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Down Arrow 59"/>
          <p:cNvSpPr/>
          <p:nvPr/>
        </p:nvSpPr>
        <p:spPr>
          <a:xfrm rot="18416170" flipH="1">
            <a:off x="3064227" y="2956202"/>
            <a:ext cx="50604" cy="88996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utoShape 2" descr="Bendheim Channel Glass Installed In NY Infrastructure Project | Bendheim"/>
          <p:cNvSpPr>
            <a:spLocks noChangeAspect="1" noChangeArrowheads="1"/>
          </p:cNvSpPr>
          <p:nvPr/>
        </p:nvSpPr>
        <p:spPr bwMode="auto">
          <a:xfrm>
            <a:off x="155575" y="-822325"/>
            <a:ext cx="245745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32"/>
          <a:stretch/>
        </p:blipFill>
        <p:spPr>
          <a:xfrm>
            <a:off x="6690900" y="3007092"/>
            <a:ext cx="1887760" cy="113043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0064" y="4758616"/>
            <a:ext cx="1601195" cy="901354"/>
          </a:xfrm>
          <a:prstGeom prst="rect">
            <a:avLst/>
          </a:prstGeom>
        </p:spPr>
      </p:pic>
      <p:sp>
        <p:nvSpPr>
          <p:cNvPr id="49" name="Rectangle 48"/>
          <p:cNvSpPr/>
          <p:nvPr/>
        </p:nvSpPr>
        <p:spPr>
          <a:xfrm>
            <a:off x="1913045" y="5649513"/>
            <a:ext cx="1743685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457200" algn="l"/>
                <a:tab pos="628650" algn="l"/>
              </a:tabLst>
            </a:pPr>
            <a:r>
              <a:rPr lang="en-US" sz="500" b="1" dirty="0">
                <a:ea typeface="Calibri" panose="020F0502020204030204" pitchFamily="34" charset="0"/>
              </a:rPr>
              <a:t>PR1A: Phase 1 Existing Machining Lab to be repurposed </a:t>
            </a:r>
          </a:p>
          <a:p>
            <a:pPr>
              <a:tabLst>
                <a:tab pos="457200" algn="l"/>
                <a:tab pos="628650" algn="l"/>
              </a:tabLst>
            </a:pPr>
            <a:r>
              <a:rPr lang="en-US" sz="500" b="1" dirty="0">
                <a:ea typeface="Calibri" panose="020F0502020204030204" pitchFamily="34" charset="0"/>
              </a:rPr>
              <a:t>            for a Community Makerspace.</a:t>
            </a:r>
          </a:p>
          <a:p>
            <a:pPr>
              <a:tabLst>
                <a:tab pos="457200" algn="l"/>
                <a:tab pos="628650" algn="l"/>
              </a:tabLst>
            </a:pPr>
            <a:r>
              <a:rPr lang="en-US" sz="500" i="1" dirty="0">
                <a:ea typeface="Calibri" panose="020F0502020204030204" pitchFamily="34" charset="0"/>
              </a:rPr>
              <a:t>Create after hours entrance from main parking lot for evening activities, access to public restrooms.</a:t>
            </a:r>
            <a:r>
              <a:rPr lang="en-US" sz="500" b="1" dirty="0">
                <a:ea typeface="Calibri" panose="020F0502020204030204" pitchFamily="34" charset="0"/>
              </a:rPr>
              <a:t> </a:t>
            </a:r>
          </a:p>
          <a:p>
            <a:pPr>
              <a:tabLst>
                <a:tab pos="457200" algn="l"/>
                <a:tab pos="628650" algn="l"/>
              </a:tabLst>
            </a:pPr>
            <a:r>
              <a:rPr lang="en-US" sz="500" i="1" dirty="0">
                <a:ea typeface="Calibri" panose="020F0502020204030204" pitchFamily="34" charset="0"/>
              </a:rPr>
              <a:t>Source: Steelcase. </a:t>
            </a:r>
            <a:endParaRPr lang="en-US" sz="500" dirty="0">
              <a:effectLst/>
              <a:ea typeface="Calibri" panose="020F0502020204030204" pitchFamily="34" charset="0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6629401" y="4099283"/>
            <a:ext cx="20574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00" i="1" dirty="0">
                <a:ea typeface="Calibri" panose="020F0502020204030204" pitchFamily="34" charset="0"/>
              </a:rPr>
              <a:t>Example of main entrance with signage. Architect: Wilkinson Eyre Architects. Source: </a:t>
            </a:r>
            <a:r>
              <a:rPr lang="en-US" sz="500" i="1" dirty="0" err="1">
                <a:ea typeface="Calibri" panose="020F0502020204030204" pitchFamily="34" charset="0"/>
              </a:rPr>
              <a:t>Bendheim</a:t>
            </a:r>
            <a:r>
              <a:rPr lang="en-US" sz="500" i="1" dirty="0">
                <a:ea typeface="Calibri" panose="020F0502020204030204" pitchFamily="34" charset="0"/>
              </a:rPr>
              <a:t> Channel Glass. </a:t>
            </a:r>
            <a:endParaRPr lang="en-US" sz="500" b="1" dirty="0">
              <a:ea typeface="Calibri" panose="020F0502020204030204" pitchFamily="34" charset="0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4651234" y="5206731"/>
            <a:ext cx="131738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00" i="1" dirty="0">
                <a:ea typeface="Calibri" panose="020F0502020204030204" pitchFamily="34" charset="0"/>
              </a:rPr>
              <a:t>Example of digital signage at CSU Fort Collins. Source: University Business.</a:t>
            </a:r>
            <a:endParaRPr lang="en-US" sz="500" b="1" dirty="0">
              <a:ea typeface="Calibri" panose="020F0502020204030204" pitchFamily="34" charset="0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5322334" y="2746133"/>
            <a:ext cx="136856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00" b="1" dirty="0">
                <a:latin typeface="+mj-lt"/>
                <a:ea typeface="Calibri" panose="020F0502020204030204" pitchFamily="34" charset="0"/>
              </a:rPr>
              <a:t>PR1:  New  Phase 1A Main Building Addition</a:t>
            </a:r>
          </a:p>
          <a:p>
            <a:r>
              <a:rPr lang="en-US" sz="500" b="1" dirty="0">
                <a:latin typeface="+mj-lt"/>
                <a:ea typeface="Calibri" panose="020F0502020204030204" pitchFamily="34" charset="0"/>
              </a:rPr>
              <a:t>          for Student Services “One Stop” at </a:t>
            </a:r>
          </a:p>
          <a:p>
            <a:r>
              <a:rPr lang="en-US" sz="500" b="1" dirty="0">
                <a:latin typeface="+mj-lt"/>
                <a:ea typeface="Calibri" panose="020F0502020204030204" pitchFamily="34" charset="0"/>
              </a:rPr>
              <a:t>          First Floor, Offices at Second Floor</a:t>
            </a:r>
          </a:p>
          <a:p>
            <a:r>
              <a:rPr lang="en-US" sz="500" b="1" dirty="0">
                <a:latin typeface="+mj-lt"/>
                <a:ea typeface="Calibri" panose="020F0502020204030204" pitchFamily="34" charset="0"/>
              </a:rPr>
              <a:t>          </a:t>
            </a:r>
          </a:p>
          <a:p>
            <a:endParaRPr lang="en-US" sz="500" b="1" i="1" dirty="0">
              <a:latin typeface="+mj-lt"/>
              <a:ea typeface="Calibri" panose="020F0502020204030204" pitchFamily="34" charset="0"/>
            </a:endParaRPr>
          </a:p>
          <a:p>
            <a:endParaRPr lang="en-US" sz="500" i="1" dirty="0">
              <a:latin typeface="+mj-lt"/>
              <a:ea typeface="Calibri" panose="020F0502020204030204" pitchFamily="34" charset="0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5410543" y="698794"/>
            <a:ext cx="1583695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00" b="1" dirty="0">
                <a:latin typeface="+mj-lt"/>
                <a:ea typeface="Calibri" panose="020F0502020204030204" pitchFamily="34" charset="0"/>
              </a:rPr>
              <a:t>PR2:  Semi-private courtyards – “outdoor rooms”                  </a:t>
            </a:r>
            <a:endParaRPr lang="en-US" sz="500" i="1" dirty="0">
              <a:latin typeface="+mj-lt"/>
              <a:ea typeface="Calibri" panose="020F050202020403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80" b="2162"/>
          <a:stretch/>
        </p:blipFill>
        <p:spPr>
          <a:xfrm>
            <a:off x="7728626" y="2151760"/>
            <a:ext cx="958175" cy="54406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139"/>
          <a:stretch/>
        </p:blipFill>
        <p:spPr>
          <a:xfrm>
            <a:off x="7728626" y="1613367"/>
            <a:ext cx="1415374" cy="515961"/>
          </a:xfrm>
          <a:prstGeom prst="rect">
            <a:avLst/>
          </a:prstGeom>
        </p:spPr>
      </p:pic>
      <p:sp>
        <p:nvSpPr>
          <p:cNvPr id="57" name="Rectangle 56"/>
          <p:cNvSpPr/>
          <p:nvPr/>
        </p:nvSpPr>
        <p:spPr>
          <a:xfrm>
            <a:off x="7636214" y="2662253"/>
            <a:ext cx="105058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00" i="1" dirty="0">
                <a:ea typeface="Calibri" panose="020F0502020204030204" pitchFamily="34" charset="0"/>
              </a:rPr>
              <a:t>Example of outdoor furnishings. </a:t>
            </a:r>
          </a:p>
          <a:p>
            <a:r>
              <a:rPr lang="en-US" sz="500" i="1" dirty="0">
                <a:ea typeface="Calibri" panose="020F0502020204030204" pitchFamily="34" charset="0"/>
              </a:rPr>
              <a:t>Source: Steelcase.</a:t>
            </a:r>
            <a:endParaRPr lang="en-US" sz="500" b="1" dirty="0">
              <a:ea typeface="Calibri" panose="020F0502020204030204" pitchFamily="34" charset="0"/>
            </a:endParaRPr>
          </a:p>
        </p:txBody>
      </p:sp>
      <p:pic>
        <p:nvPicPr>
          <p:cNvPr id="65" name="Picture 64" descr="K:\Trinidad State Junior College\valley campus facility audit 2018\july 19 &amp; 20 2018\DSC_6538.JPG"/>
          <p:cNvPicPr preferRelativeResize="0"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38" t="14808" r="10911"/>
          <a:stretch/>
        </p:blipFill>
        <p:spPr bwMode="auto">
          <a:xfrm rot="16200000">
            <a:off x="7023905" y="-186581"/>
            <a:ext cx="516098" cy="85070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6" name="Picture 65" descr="F:\TSC Travel_OCTOBER 6\photos\Multi-coloured-rammed-earth-wall-at-Brisbane-Australia-Photo.png"/>
          <p:cNvPicPr preferRelativeResize="0"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54" t="9023" r="4263"/>
          <a:stretch/>
        </p:blipFill>
        <p:spPr bwMode="auto">
          <a:xfrm>
            <a:off x="6492397" y="0"/>
            <a:ext cx="342885" cy="49053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150" name="Straight Arrow Connector 149"/>
          <p:cNvCxnSpPr/>
          <p:nvPr/>
        </p:nvCxnSpPr>
        <p:spPr>
          <a:xfrm flipH="1">
            <a:off x="3429000" y="2296752"/>
            <a:ext cx="2308541" cy="598848"/>
          </a:xfrm>
          <a:prstGeom prst="straightConnector1">
            <a:avLst/>
          </a:prstGeom>
          <a:ln w="6350">
            <a:solidFill>
              <a:srgbClr val="F4A10C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Flowchart: Connector 68"/>
          <p:cNvSpPr/>
          <p:nvPr/>
        </p:nvSpPr>
        <p:spPr>
          <a:xfrm>
            <a:off x="5729487" y="1621507"/>
            <a:ext cx="1097280" cy="1097280"/>
          </a:xfrm>
          <a:prstGeom prst="flowChartConnector">
            <a:avLst/>
          </a:prstGeom>
          <a:noFill/>
          <a:ln>
            <a:solidFill>
              <a:srgbClr val="F4A10C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0" name="Straight Arrow Connector 69"/>
          <p:cNvCxnSpPr/>
          <p:nvPr/>
        </p:nvCxnSpPr>
        <p:spPr>
          <a:xfrm flipH="1">
            <a:off x="3728461" y="657625"/>
            <a:ext cx="1559267" cy="1641108"/>
          </a:xfrm>
          <a:prstGeom prst="straightConnector1">
            <a:avLst/>
          </a:prstGeom>
          <a:ln w="6350">
            <a:solidFill>
              <a:srgbClr val="F4A10C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/>
          <p:cNvCxnSpPr>
            <a:endCxn id="47" idx="7"/>
          </p:cNvCxnSpPr>
          <p:nvPr/>
        </p:nvCxnSpPr>
        <p:spPr>
          <a:xfrm flipH="1">
            <a:off x="3535012" y="2083181"/>
            <a:ext cx="405607" cy="1194778"/>
          </a:xfrm>
          <a:prstGeom prst="straightConnector1">
            <a:avLst/>
          </a:prstGeom>
          <a:ln w="6350">
            <a:solidFill>
              <a:srgbClr val="F4A10C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9398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E866536E9D67044910C8F1DD8B04FDD" ma:contentTypeVersion="4" ma:contentTypeDescription="Create a new document." ma:contentTypeScope="" ma:versionID="2d2214ff6037ad5f71334ebffd764ae6">
  <xsd:schema xmlns:xsd="http://www.w3.org/2001/XMLSchema" xmlns:xs="http://www.w3.org/2001/XMLSchema" xmlns:p="http://schemas.microsoft.com/office/2006/metadata/properties" xmlns:ns3="770178e1-25a1-4050-94d3-d05bf9269341" targetNamespace="http://schemas.microsoft.com/office/2006/metadata/properties" ma:root="true" ma:fieldsID="8efc584051c03abedcf5fd068d00095f" ns3:_="">
    <xsd:import namespace="770178e1-25a1-4050-94d3-d05bf9269341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70178e1-25a1-4050-94d3-d05bf926934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B2DB5F61-5171-40F5-82C1-2C7F9F7DCFD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70178e1-25a1-4050-94d3-d05bf926934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DB8ED95-4348-4F4A-B377-CFD7FB74508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9F4A5D4-EEA8-4334-A6A9-FF7955E04A60}">
  <ds:schemaRefs>
    <ds:schemaRef ds:uri="http://purl.org/dc/terms/"/>
    <ds:schemaRef ds:uri="http://schemas.microsoft.com/office/infopath/2007/PartnerControls"/>
    <ds:schemaRef ds:uri="http://www.w3.org/XML/1998/namespace"/>
    <ds:schemaRef ds:uri="http://purl.org/dc/elements/1.1/"/>
    <ds:schemaRef ds:uri="http://schemas.microsoft.com/office/2006/documentManagement/types"/>
    <ds:schemaRef ds:uri="http://purl.org/dc/dcmitype/"/>
    <ds:schemaRef ds:uri="770178e1-25a1-4050-94d3-d05bf9269341"/>
    <ds:schemaRef ds:uri="http://schemas.microsoft.com/office/2006/metadata/properties"/>
    <ds:schemaRef ds:uri="http://schemas.openxmlformats.org/package/2006/metadata/core-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4426</TotalTime>
  <Words>1785</Words>
  <Application>Microsoft Office PowerPoint</Application>
  <PresentationFormat>On-screen Show (4:3)</PresentationFormat>
  <Paragraphs>300</Paragraphs>
  <Slides>18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Calibri</vt:lpstr>
      <vt:lpstr>Times New Roman</vt:lpstr>
      <vt:lpstr>Office Theme</vt:lpstr>
      <vt:lpstr>PowerPoint Presentation</vt:lpstr>
      <vt:lpstr>TSC FMP  Committee Members</vt:lpstr>
      <vt:lpstr>Review: The FMP and The Process</vt:lpstr>
      <vt:lpstr>FMP + Facility Audit Schedule</vt:lpstr>
      <vt:lpstr>Baseline Data Collection – Fall 2019 </vt:lpstr>
      <vt:lpstr>Uniqueness of Place: Valley Campus, Alamosa</vt:lpstr>
      <vt:lpstr>Campus Space Opportunities – Alamosa</vt:lpstr>
      <vt:lpstr>Facilities Master Plan Four Guiding Principles</vt:lpstr>
      <vt:lpstr> Facilities Master Plan Valley Campus Site Development Plan   12/6/2021</vt:lpstr>
      <vt:lpstr> FMP Project 1B: Phase 2 Main Building Addition Nursing Classrooms, EMT Lab First Floor  </vt:lpstr>
      <vt:lpstr> FMP Project 1A: Phase 1 Main Building Addition “One Stop” Student Services First Floor  </vt:lpstr>
      <vt:lpstr> FMP Project 1A: Phase 1 South Wing Reassign Diesel Shop, Community Makerspace First Floor  </vt:lpstr>
      <vt:lpstr>PowerPoint Presentation</vt:lpstr>
      <vt:lpstr> FMP Project 1B: Phase 2 Allied Health Relocation Nursing Classrooms, EMS Lab First Floor  </vt:lpstr>
      <vt:lpstr> FMP Project 1B: Phase 2 Allied Health Relocation Dental Assisting, Nurse Aide, Nursing Sim Labs - Second Floor  </vt:lpstr>
      <vt:lpstr> FMP Project 2: Increase campus identity, awareness/security, wayfinding Site Improvements Various </vt:lpstr>
      <vt:lpstr> FMP Project 3:  New Parking Lot Approx. 30 spaces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Pikes Peak Community College</dc:title>
  <dc:creator>Auto C7</dc:creator>
  <cp:lastModifiedBy>Perry, Linda</cp:lastModifiedBy>
  <cp:revision>228</cp:revision>
  <cp:lastPrinted>2021-12-06T11:55:21Z</cp:lastPrinted>
  <dcterms:created xsi:type="dcterms:W3CDTF">2017-08-17T19:04:27Z</dcterms:created>
  <dcterms:modified xsi:type="dcterms:W3CDTF">2023-06-28T17:12:33Z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0x0101002E866536E9D67044910C8F1DD8B04FDD</vt:lpwstr>
  </property>
</Properties>
</file>