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9" r:id="rId4"/>
    <p:sldId id="276" r:id="rId5"/>
    <p:sldId id="260" r:id="rId6"/>
    <p:sldId id="258" r:id="rId7"/>
    <p:sldId id="287" r:id="rId8"/>
    <p:sldId id="288" r:id="rId9"/>
    <p:sldId id="289" r:id="rId10"/>
    <p:sldId id="290" r:id="rId11"/>
    <p:sldId id="291" r:id="rId12"/>
    <p:sldId id="292"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6" autoAdjust="0"/>
    <p:restoredTop sz="92340"/>
  </p:normalViewPr>
  <p:slideViewPr>
    <p:cSldViewPr snapToGrid="0" showGuides="1">
      <p:cViewPr>
        <p:scale>
          <a:sx n="100" d="100"/>
          <a:sy n="100" d="100"/>
        </p:scale>
        <p:origin x="464" y="440"/>
      </p:cViewPr>
      <p:guideLst>
        <p:guide orient="horz" pos="2092"/>
        <p:guide pos="3840"/>
      </p:guideLst>
    </p:cSldViewPr>
  </p:slideViewPr>
  <p:notesTextViewPr>
    <p:cViewPr>
      <p:scale>
        <a:sx n="1" d="1"/>
        <a:sy n="1" d="1"/>
      </p:scale>
      <p:origin x="0" y="0"/>
    </p:cViewPr>
  </p:notesTextViewPr>
  <p:notesViewPr>
    <p:cSldViewPr snapToGrid="0" showGuides="1">
      <p:cViewPr varScale="1">
        <p:scale>
          <a:sx n="95" d="100"/>
          <a:sy n="95" d="100"/>
        </p:scale>
        <p:origin x="3187"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00DA39-3543-4CA1-B58B-5123148978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8F3C3917-6F2F-4A17-8C46-2D59CF37D8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4064E8-E8B0-445B-991E-C285C1C371C1}" type="datetimeFigureOut">
              <a:rPr lang="en-ID" smtClean="0"/>
              <a:t>08/01/25</a:t>
            </a:fld>
            <a:endParaRPr lang="en-ID"/>
          </a:p>
        </p:txBody>
      </p:sp>
      <p:sp>
        <p:nvSpPr>
          <p:cNvPr id="4" name="Footer Placeholder 3">
            <a:extLst>
              <a:ext uri="{FF2B5EF4-FFF2-40B4-BE49-F238E27FC236}">
                <a16:creationId xmlns:a16="http://schemas.microsoft.com/office/drawing/2014/main" id="{9803444A-02BC-4A79-8431-D5EA3A384A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Tree>
    <p:extLst>
      <p:ext uri="{BB962C8B-B14F-4D97-AF65-F5344CB8AC3E}">
        <p14:creationId xmlns:p14="http://schemas.microsoft.com/office/powerpoint/2010/main" val="18776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B30BB-AF2F-4E97-852B-E8601CADD9B4}" type="datetimeFigureOut">
              <a:rPr lang="en-ID" smtClean="0"/>
              <a:t>08/01/25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B66D0-DBD4-4CE7-BA40-9B2CB9ACDA8D}" type="slidenum">
              <a:rPr lang="en-ID" smtClean="0"/>
              <a:t>‹#›</a:t>
            </a:fld>
            <a:endParaRPr lang="en-ID"/>
          </a:p>
        </p:txBody>
      </p:sp>
    </p:spTree>
    <p:extLst>
      <p:ext uri="{BB962C8B-B14F-4D97-AF65-F5344CB8AC3E}">
        <p14:creationId xmlns:p14="http://schemas.microsoft.com/office/powerpoint/2010/main" val="123478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10"/>
          </p:nvPr>
        </p:nvSpPr>
        <p:spPr/>
        <p:txBody>
          <a:bodyPr/>
          <a:lstStyle/>
          <a:p>
            <a:fld id="{BD7B66D0-DBD4-4CE7-BA40-9B2CB9ACDA8D}" type="slidenum">
              <a:rPr lang="en-ID" smtClean="0"/>
              <a:t>1</a:t>
            </a:fld>
            <a:endParaRPr lang="en-ID"/>
          </a:p>
        </p:txBody>
      </p:sp>
    </p:spTree>
    <p:extLst>
      <p:ext uri="{BB962C8B-B14F-4D97-AF65-F5344CB8AC3E}">
        <p14:creationId xmlns:p14="http://schemas.microsoft.com/office/powerpoint/2010/main" val="163144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10"/>
          </p:nvPr>
        </p:nvSpPr>
        <p:spPr/>
        <p:txBody>
          <a:bodyPr/>
          <a:lstStyle/>
          <a:p>
            <a:fld id="{BD7B66D0-DBD4-4CE7-BA40-9B2CB9ACDA8D}" type="slidenum">
              <a:rPr lang="en-ID" smtClean="0"/>
              <a:t>3</a:t>
            </a:fld>
            <a:endParaRPr lang="en-ID"/>
          </a:p>
        </p:txBody>
      </p:sp>
    </p:spTree>
    <p:extLst>
      <p:ext uri="{BB962C8B-B14F-4D97-AF65-F5344CB8AC3E}">
        <p14:creationId xmlns:p14="http://schemas.microsoft.com/office/powerpoint/2010/main" val="295398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ctrTitle"/>
          </p:nvPr>
        </p:nvSpPr>
        <p:spPr>
          <a:xfrm>
            <a:off x="1524000" y="2001837"/>
            <a:ext cx="9144000" cy="1508125"/>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516313"/>
            <a:ext cx="9144000" cy="5603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E8B764B-5422-408E-9D04-54B83D1862AB}"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13BF9-5145-4417-B95D-FA8627973885}" type="slidenum">
              <a:rPr lang="en-US" smtClean="0"/>
              <a:t>‹#›</a:t>
            </a:fld>
            <a:endParaRPr lang="en-US"/>
          </a:p>
        </p:txBody>
      </p:sp>
    </p:spTree>
    <p:extLst>
      <p:ext uri="{BB962C8B-B14F-4D97-AF65-F5344CB8AC3E}">
        <p14:creationId xmlns:p14="http://schemas.microsoft.com/office/powerpoint/2010/main" val="150553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D994447-B40B-484A-8B43-747FA1D7F780}"/>
              </a:ext>
            </a:extLst>
          </p:cNvPr>
          <p:cNvSpPr>
            <a:spLocks noGrp="1"/>
          </p:cNvSpPr>
          <p:nvPr>
            <p:ph type="pic" sz="quarter" idx="13"/>
          </p:nvPr>
        </p:nvSpPr>
        <p:spPr>
          <a:xfrm>
            <a:off x="0" y="3759200"/>
            <a:ext cx="12192000" cy="3098800"/>
          </a:xfrm>
        </p:spPr>
        <p:txBody>
          <a:bodyPr/>
          <a:lstStyle/>
          <a:p>
            <a:endParaRPr lang="en-ID"/>
          </a:p>
        </p:txBody>
      </p:sp>
      <p:sp>
        <p:nvSpPr>
          <p:cNvPr id="20" name="Title 1">
            <a:extLst>
              <a:ext uri="{FF2B5EF4-FFF2-40B4-BE49-F238E27FC236}">
                <a16:creationId xmlns:a16="http://schemas.microsoft.com/office/drawing/2014/main" id="{9629B1C5-60CF-4D09-83F5-57F0A6A0190E}"/>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21" name="Freeform: Shape 20">
            <a:extLst>
              <a:ext uri="{FF2B5EF4-FFF2-40B4-BE49-F238E27FC236}">
                <a16:creationId xmlns:a16="http://schemas.microsoft.com/office/drawing/2014/main" id="{37358786-91A5-4B21-8ADC-D6310DD88978}"/>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295116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D994447-B40B-484A-8B43-747FA1D7F780}"/>
              </a:ext>
            </a:extLst>
          </p:cNvPr>
          <p:cNvSpPr>
            <a:spLocks noGrp="1"/>
          </p:cNvSpPr>
          <p:nvPr>
            <p:ph type="pic" sz="quarter" idx="13"/>
          </p:nvPr>
        </p:nvSpPr>
        <p:spPr>
          <a:xfrm>
            <a:off x="0" y="4358640"/>
            <a:ext cx="12192000" cy="2499360"/>
          </a:xfrm>
        </p:spPr>
        <p:txBody>
          <a:bodyPr/>
          <a:lstStyle/>
          <a:p>
            <a:endParaRPr lang="en-ID"/>
          </a:p>
        </p:txBody>
      </p:sp>
      <p:sp>
        <p:nvSpPr>
          <p:cNvPr id="20" name="Title 1">
            <a:extLst>
              <a:ext uri="{FF2B5EF4-FFF2-40B4-BE49-F238E27FC236}">
                <a16:creationId xmlns:a16="http://schemas.microsoft.com/office/drawing/2014/main" id="{9629B1C5-60CF-4D09-83F5-57F0A6A0190E}"/>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21" name="Freeform: Shape 20">
            <a:extLst>
              <a:ext uri="{FF2B5EF4-FFF2-40B4-BE49-F238E27FC236}">
                <a16:creationId xmlns:a16="http://schemas.microsoft.com/office/drawing/2014/main" id="{37358786-91A5-4B21-8ADC-D6310DD88978}"/>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341568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66EAD3-FAE1-4CEB-8B56-93F4DB7DAE60}"/>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9" name="Freeform: Shape 8">
            <a:extLst>
              <a:ext uri="{FF2B5EF4-FFF2-40B4-BE49-F238E27FC236}">
                <a16:creationId xmlns:a16="http://schemas.microsoft.com/office/drawing/2014/main" id="{0086984B-2A74-4F66-817E-4F0CC33BCB34}"/>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304718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66EAD3-FAE1-4CEB-8B56-93F4DB7DAE60}"/>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9" name="Freeform: Shape 8">
            <a:extLst>
              <a:ext uri="{FF2B5EF4-FFF2-40B4-BE49-F238E27FC236}">
                <a16:creationId xmlns:a16="http://schemas.microsoft.com/office/drawing/2014/main" id="{0086984B-2A74-4F66-817E-4F0CC33BCB34}"/>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
        <p:nvSpPr>
          <p:cNvPr id="3" name="Picture Placeholder 2">
            <a:extLst>
              <a:ext uri="{FF2B5EF4-FFF2-40B4-BE49-F238E27FC236}">
                <a16:creationId xmlns:a16="http://schemas.microsoft.com/office/drawing/2014/main" id="{1729A6CC-4465-4A6E-91B0-712AE397AE88}"/>
              </a:ext>
            </a:extLst>
          </p:cNvPr>
          <p:cNvSpPr>
            <a:spLocks noGrp="1"/>
          </p:cNvSpPr>
          <p:nvPr>
            <p:ph type="pic" sz="quarter" idx="10"/>
          </p:nvPr>
        </p:nvSpPr>
        <p:spPr>
          <a:xfrm>
            <a:off x="0" y="2870200"/>
            <a:ext cx="12192000" cy="3987800"/>
          </a:xfrm>
        </p:spPr>
        <p:txBody>
          <a:bodyPr/>
          <a:lstStyle/>
          <a:p>
            <a:endParaRPr lang="en-ID"/>
          </a:p>
        </p:txBody>
      </p:sp>
    </p:spTree>
    <p:extLst>
      <p:ext uri="{BB962C8B-B14F-4D97-AF65-F5344CB8AC3E}">
        <p14:creationId xmlns:p14="http://schemas.microsoft.com/office/powerpoint/2010/main" val="16287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19D6932-730E-4BB2-A3F1-AFEA2AF32F1E}"/>
              </a:ext>
            </a:extLst>
          </p:cNvPr>
          <p:cNvSpPr>
            <a:spLocks noGrp="1"/>
          </p:cNvSpPr>
          <p:nvPr>
            <p:ph type="pic" sz="quarter" idx="11"/>
          </p:nvPr>
        </p:nvSpPr>
        <p:spPr>
          <a:xfrm>
            <a:off x="6273478" y="4197477"/>
            <a:ext cx="6541640" cy="2073437"/>
          </a:xfrm>
          <a:custGeom>
            <a:avLst/>
            <a:gdLst>
              <a:gd name="connsiteX0" fmla="*/ 613074 w 6541640"/>
              <a:gd name="connsiteY0" fmla="*/ 0 h 2073437"/>
              <a:gd name="connsiteX1" fmla="*/ 4862566 w 6541640"/>
              <a:gd name="connsiteY1" fmla="*/ 0 h 2073437"/>
              <a:gd name="connsiteX2" fmla="*/ 4862566 w 6541640"/>
              <a:gd name="connsiteY2" fmla="*/ 1 h 2073437"/>
              <a:gd name="connsiteX3" fmla="*/ 6541640 w 6541640"/>
              <a:gd name="connsiteY3" fmla="*/ 1 h 2073437"/>
              <a:gd name="connsiteX4" fmla="*/ 5928565 w 6541640"/>
              <a:gd name="connsiteY4" fmla="*/ 2073437 h 2073437"/>
              <a:gd name="connsiteX5" fmla="*/ 1679074 w 6541640"/>
              <a:gd name="connsiteY5" fmla="*/ 2073437 h 2073437"/>
              <a:gd name="connsiteX6" fmla="*/ 1679075 w 6541640"/>
              <a:gd name="connsiteY6" fmla="*/ 2073436 h 2073437"/>
              <a:gd name="connsiteX7" fmla="*/ 0 w 6541640"/>
              <a:gd name="connsiteY7" fmla="*/ 2073436 h 207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1640" h="2073437">
                <a:moveTo>
                  <a:pt x="613074" y="0"/>
                </a:moveTo>
                <a:lnTo>
                  <a:pt x="4862566" y="0"/>
                </a:lnTo>
                <a:lnTo>
                  <a:pt x="4862566" y="1"/>
                </a:lnTo>
                <a:lnTo>
                  <a:pt x="6541640" y="1"/>
                </a:lnTo>
                <a:lnTo>
                  <a:pt x="5928565" y="2073437"/>
                </a:lnTo>
                <a:lnTo>
                  <a:pt x="1679074" y="2073437"/>
                </a:lnTo>
                <a:lnTo>
                  <a:pt x="1679075" y="2073436"/>
                </a:lnTo>
                <a:lnTo>
                  <a:pt x="0" y="2073436"/>
                </a:lnTo>
                <a:close/>
              </a:path>
            </a:pathLst>
          </a:custGeom>
        </p:spPr>
        <p:txBody>
          <a:bodyPr wrap="square">
            <a:noAutofit/>
          </a:bodyPr>
          <a:lstStyle/>
          <a:p>
            <a:endParaRPr lang="en-ID"/>
          </a:p>
        </p:txBody>
      </p:sp>
      <p:sp>
        <p:nvSpPr>
          <p:cNvPr id="10" name="Picture Placeholder 9">
            <a:extLst>
              <a:ext uri="{FF2B5EF4-FFF2-40B4-BE49-F238E27FC236}">
                <a16:creationId xmlns:a16="http://schemas.microsoft.com/office/drawing/2014/main" id="{7E7DE917-9ECC-42EA-9828-16AE12FFE0B1}"/>
              </a:ext>
            </a:extLst>
          </p:cNvPr>
          <p:cNvSpPr>
            <a:spLocks noGrp="1"/>
          </p:cNvSpPr>
          <p:nvPr>
            <p:ph type="pic" sz="quarter" idx="10"/>
          </p:nvPr>
        </p:nvSpPr>
        <p:spPr>
          <a:xfrm>
            <a:off x="6273478" y="1907113"/>
            <a:ext cx="6541640" cy="2073437"/>
          </a:xfrm>
          <a:custGeom>
            <a:avLst/>
            <a:gdLst>
              <a:gd name="connsiteX0" fmla="*/ 613074 w 6541640"/>
              <a:gd name="connsiteY0" fmla="*/ 0 h 2073437"/>
              <a:gd name="connsiteX1" fmla="*/ 4862566 w 6541640"/>
              <a:gd name="connsiteY1" fmla="*/ 0 h 2073437"/>
              <a:gd name="connsiteX2" fmla="*/ 4862566 w 6541640"/>
              <a:gd name="connsiteY2" fmla="*/ 1 h 2073437"/>
              <a:gd name="connsiteX3" fmla="*/ 6541640 w 6541640"/>
              <a:gd name="connsiteY3" fmla="*/ 1 h 2073437"/>
              <a:gd name="connsiteX4" fmla="*/ 5928565 w 6541640"/>
              <a:gd name="connsiteY4" fmla="*/ 2073437 h 2073437"/>
              <a:gd name="connsiteX5" fmla="*/ 1679074 w 6541640"/>
              <a:gd name="connsiteY5" fmla="*/ 2073437 h 2073437"/>
              <a:gd name="connsiteX6" fmla="*/ 1679075 w 6541640"/>
              <a:gd name="connsiteY6" fmla="*/ 2073436 h 2073437"/>
              <a:gd name="connsiteX7" fmla="*/ 0 w 6541640"/>
              <a:gd name="connsiteY7" fmla="*/ 2073436 h 207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1640" h="2073437">
                <a:moveTo>
                  <a:pt x="613074" y="0"/>
                </a:moveTo>
                <a:lnTo>
                  <a:pt x="4862566" y="0"/>
                </a:lnTo>
                <a:lnTo>
                  <a:pt x="4862566" y="1"/>
                </a:lnTo>
                <a:lnTo>
                  <a:pt x="6541640" y="1"/>
                </a:lnTo>
                <a:lnTo>
                  <a:pt x="5928565" y="2073437"/>
                </a:lnTo>
                <a:lnTo>
                  <a:pt x="1679074" y="2073437"/>
                </a:lnTo>
                <a:lnTo>
                  <a:pt x="1679075" y="2073436"/>
                </a:lnTo>
                <a:lnTo>
                  <a:pt x="0" y="2073436"/>
                </a:lnTo>
                <a:close/>
              </a:path>
            </a:pathLst>
          </a:custGeom>
        </p:spPr>
        <p:txBody>
          <a:bodyPr wrap="square">
            <a:noAutofit/>
          </a:bodyPr>
          <a:lstStyle/>
          <a:p>
            <a:endParaRPr lang="en-ID"/>
          </a:p>
        </p:txBody>
      </p:sp>
      <p:sp>
        <p:nvSpPr>
          <p:cNvPr id="8" name="Title 1">
            <a:extLst>
              <a:ext uri="{FF2B5EF4-FFF2-40B4-BE49-F238E27FC236}">
                <a16:creationId xmlns:a16="http://schemas.microsoft.com/office/drawing/2014/main" id="{8266EAD3-FAE1-4CEB-8B56-93F4DB7DAE60}"/>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9" name="Freeform: Shape 8">
            <a:extLst>
              <a:ext uri="{FF2B5EF4-FFF2-40B4-BE49-F238E27FC236}">
                <a16:creationId xmlns:a16="http://schemas.microsoft.com/office/drawing/2014/main" id="{0086984B-2A74-4F66-817E-4F0CC33BCB34}"/>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29720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A9D09EC-5506-4C7E-9CC7-95F6FE5C523E}"/>
              </a:ext>
            </a:extLst>
          </p:cNvPr>
          <p:cNvSpPr>
            <a:spLocks noGrp="1"/>
          </p:cNvSpPr>
          <p:nvPr>
            <p:ph type="pic" sz="quarter" idx="11"/>
          </p:nvPr>
        </p:nvSpPr>
        <p:spPr>
          <a:xfrm>
            <a:off x="0" y="0"/>
            <a:ext cx="12192000" cy="3992563"/>
          </a:xfrm>
        </p:spPr>
        <p:txBody>
          <a:bodyPr/>
          <a:lstStyle/>
          <a:p>
            <a:endParaRPr lang="en-ID"/>
          </a:p>
        </p:txBody>
      </p:sp>
      <p:sp>
        <p:nvSpPr>
          <p:cNvPr id="3" name="Picture Placeholder 2">
            <a:extLst>
              <a:ext uri="{FF2B5EF4-FFF2-40B4-BE49-F238E27FC236}">
                <a16:creationId xmlns:a16="http://schemas.microsoft.com/office/drawing/2014/main" id="{8CE6CCEE-2695-42F6-A5C7-922BDA3D828F}"/>
              </a:ext>
            </a:extLst>
          </p:cNvPr>
          <p:cNvSpPr>
            <a:spLocks noGrp="1"/>
          </p:cNvSpPr>
          <p:nvPr>
            <p:ph type="pic" sz="quarter" idx="10"/>
          </p:nvPr>
        </p:nvSpPr>
        <p:spPr>
          <a:xfrm>
            <a:off x="842963" y="549275"/>
            <a:ext cx="4927600" cy="3078163"/>
          </a:xfrm>
        </p:spPr>
        <p:txBody>
          <a:bodyPr/>
          <a:lstStyle/>
          <a:p>
            <a:endParaRPr lang="en-ID"/>
          </a:p>
        </p:txBody>
      </p:sp>
    </p:spTree>
    <p:extLst>
      <p:ext uri="{BB962C8B-B14F-4D97-AF65-F5344CB8AC3E}">
        <p14:creationId xmlns:p14="http://schemas.microsoft.com/office/powerpoint/2010/main" val="71488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66EAD3-FAE1-4CEB-8B56-93F4DB7DAE60}"/>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9" name="Freeform: Shape 8">
            <a:extLst>
              <a:ext uri="{FF2B5EF4-FFF2-40B4-BE49-F238E27FC236}">
                <a16:creationId xmlns:a16="http://schemas.microsoft.com/office/drawing/2014/main" id="{0086984B-2A74-4F66-817E-4F0CC33BCB34}"/>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
        <p:nvSpPr>
          <p:cNvPr id="3" name="Picture Placeholder 2">
            <a:extLst>
              <a:ext uri="{FF2B5EF4-FFF2-40B4-BE49-F238E27FC236}">
                <a16:creationId xmlns:a16="http://schemas.microsoft.com/office/drawing/2014/main" id="{7893A62B-226E-4DAC-B184-984CBCE74C8E}"/>
              </a:ext>
            </a:extLst>
          </p:cNvPr>
          <p:cNvSpPr>
            <a:spLocks noGrp="1"/>
          </p:cNvSpPr>
          <p:nvPr>
            <p:ph type="pic" sz="quarter" idx="10"/>
          </p:nvPr>
        </p:nvSpPr>
        <p:spPr>
          <a:xfrm>
            <a:off x="4315479" y="3205668"/>
            <a:ext cx="864000" cy="864000"/>
          </a:xfrm>
          <a:prstGeom prst="ellipse">
            <a:avLst/>
          </a:prstGeom>
        </p:spPr>
        <p:txBody>
          <a:bodyPr>
            <a:normAutofit/>
          </a:bodyPr>
          <a:lstStyle>
            <a:lvl1pPr>
              <a:defRPr sz="1600"/>
            </a:lvl1pPr>
          </a:lstStyle>
          <a:p>
            <a:endParaRPr lang="en-ID" dirty="0"/>
          </a:p>
        </p:txBody>
      </p:sp>
      <p:sp>
        <p:nvSpPr>
          <p:cNvPr id="10" name="Picture Placeholder 2">
            <a:extLst>
              <a:ext uri="{FF2B5EF4-FFF2-40B4-BE49-F238E27FC236}">
                <a16:creationId xmlns:a16="http://schemas.microsoft.com/office/drawing/2014/main" id="{1E9DE06F-7871-4A48-A63C-3AC036491ACA}"/>
              </a:ext>
            </a:extLst>
          </p:cNvPr>
          <p:cNvSpPr>
            <a:spLocks noGrp="1"/>
          </p:cNvSpPr>
          <p:nvPr>
            <p:ph type="pic" sz="quarter" idx="11"/>
          </p:nvPr>
        </p:nvSpPr>
        <p:spPr>
          <a:xfrm>
            <a:off x="4315479" y="5546929"/>
            <a:ext cx="864000" cy="864000"/>
          </a:xfrm>
          <a:prstGeom prst="ellipse">
            <a:avLst/>
          </a:prstGeom>
        </p:spPr>
        <p:txBody>
          <a:bodyPr>
            <a:normAutofit/>
          </a:bodyPr>
          <a:lstStyle>
            <a:lvl1pPr>
              <a:defRPr sz="1600"/>
            </a:lvl1pPr>
          </a:lstStyle>
          <a:p>
            <a:endParaRPr lang="en-ID" dirty="0"/>
          </a:p>
        </p:txBody>
      </p:sp>
      <p:sp>
        <p:nvSpPr>
          <p:cNvPr id="11" name="Picture Placeholder 2">
            <a:extLst>
              <a:ext uri="{FF2B5EF4-FFF2-40B4-BE49-F238E27FC236}">
                <a16:creationId xmlns:a16="http://schemas.microsoft.com/office/drawing/2014/main" id="{172E8835-1ACF-4C9D-9878-C3ABEE98B7A2}"/>
              </a:ext>
            </a:extLst>
          </p:cNvPr>
          <p:cNvSpPr>
            <a:spLocks noGrp="1"/>
          </p:cNvSpPr>
          <p:nvPr>
            <p:ph type="pic" sz="quarter" idx="12"/>
          </p:nvPr>
        </p:nvSpPr>
        <p:spPr>
          <a:xfrm>
            <a:off x="10192257" y="3204868"/>
            <a:ext cx="864000" cy="864000"/>
          </a:xfrm>
          <a:prstGeom prst="ellipse">
            <a:avLst/>
          </a:prstGeom>
        </p:spPr>
        <p:txBody>
          <a:bodyPr>
            <a:normAutofit/>
          </a:bodyPr>
          <a:lstStyle>
            <a:lvl1pPr>
              <a:defRPr sz="1600"/>
            </a:lvl1pPr>
          </a:lstStyle>
          <a:p>
            <a:endParaRPr lang="en-ID" dirty="0"/>
          </a:p>
        </p:txBody>
      </p:sp>
      <p:sp>
        <p:nvSpPr>
          <p:cNvPr id="12" name="Picture Placeholder 2">
            <a:extLst>
              <a:ext uri="{FF2B5EF4-FFF2-40B4-BE49-F238E27FC236}">
                <a16:creationId xmlns:a16="http://schemas.microsoft.com/office/drawing/2014/main" id="{B926EA20-305F-46FD-9471-13A23D9A23FA}"/>
              </a:ext>
            </a:extLst>
          </p:cNvPr>
          <p:cNvSpPr>
            <a:spLocks noGrp="1"/>
          </p:cNvSpPr>
          <p:nvPr>
            <p:ph type="pic" sz="quarter" idx="13"/>
          </p:nvPr>
        </p:nvSpPr>
        <p:spPr>
          <a:xfrm>
            <a:off x="10192257" y="5546129"/>
            <a:ext cx="864000" cy="864000"/>
          </a:xfrm>
          <a:prstGeom prst="ellipse">
            <a:avLst/>
          </a:prstGeom>
        </p:spPr>
        <p:txBody>
          <a:bodyPr>
            <a:normAutofit/>
          </a:bodyPr>
          <a:lstStyle>
            <a:lvl1pPr>
              <a:defRPr sz="1600"/>
            </a:lvl1pPr>
          </a:lstStyle>
          <a:p>
            <a:endParaRPr lang="en-ID" dirty="0"/>
          </a:p>
        </p:txBody>
      </p:sp>
    </p:spTree>
    <p:extLst>
      <p:ext uri="{BB962C8B-B14F-4D97-AF65-F5344CB8AC3E}">
        <p14:creationId xmlns:p14="http://schemas.microsoft.com/office/powerpoint/2010/main" val="12811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4BA426B-5D82-4831-92D0-B416897DDC94}"/>
              </a:ext>
            </a:extLst>
          </p:cNvPr>
          <p:cNvSpPr>
            <a:spLocks noGrp="1"/>
          </p:cNvSpPr>
          <p:nvPr>
            <p:ph type="pic" sz="quarter" idx="12"/>
          </p:nvPr>
        </p:nvSpPr>
        <p:spPr>
          <a:xfrm>
            <a:off x="6223838" y="1818643"/>
            <a:ext cx="3390772" cy="2113364"/>
          </a:xfrm>
          <a:custGeom>
            <a:avLst/>
            <a:gdLst>
              <a:gd name="connsiteX0" fmla="*/ 696152 w 3744903"/>
              <a:gd name="connsiteY0" fmla="*/ 0 h 2334083"/>
              <a:gd name="connsiteX1" fmla="*/ 706027 w 3744903"/>
              <a:gd name="connsiteY1" fmla="*/ 0 h 2334083"/>
              <a:gd name="connsiteX2" fmla="*/ 3038877 w 3744903"/>
              <a:gd name="connsiteY2" fmla="*/ 0 h 2334083"/>
              <a:gd name="connsiteX3" fmla="*/ 3744903 w 3744903"/>
              <a:gd name="connsiteY3" fmla="*/ 0 h 2334083"/>
              <a:gd name="connsiteX4" fmla="*/ 3048751 w 3744903"/>
              <a:gd name="connsiteY4" fmla="*/ 2334083 h 2334083"/>
              <a:gd name="connsiteX5" fmla="*/ 3038877 w 3744903"/>
              <a:gd name="connsiteY5" fmla="*/ 2334083 h 2334083"/>
              <a:gd name="connsiteX6" fmla="*/ 706027 w 3744903"/>
              <a:gd name="connsiteY6" fmla="*/ 2334083 h 2334083"/>
              <a:gd name="connsiteX7" fmla="*/ 0 w 3744903"/>
              <a:gd name="connsiteY7" fmla="*/ 2334083 h 2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903" h="2334083">
                <a:moveTo>
                  <a:pt x="696152" y="0"/>
                </a:moveTo>
                <a:lnTo>
                  <a:pt x="706027" y="0"/>
                </a:lnTo>
                <a:lnTo>
                  <a:pt x="3038877" y="0"/>
                </a:lnTo>
                <a:lnTo>
                  <a:pt x="3744903" y="0"/>
                </a:lnTo>
                <a:lnTo>
                  <a:pt x="3048751" y="2334083"/>
                </a:lnTo>
                <a:lnTo>
                  <a:pt x="3038877" y="2334083"/>
                </a:lnTo>
                <a:lnTo>
                  <a:pt x="706027" y="2334083"/>
                </a:lnTo>
                <a:lnTo>
                  <a:pt x="0" y="2334083"/>
                </a:lnTo>
                <a:close/>
              </a:path>
            </a:pathLst>
          </a:custGeom>
        </p:spPr>
        <p:txBody>
          <a:bodyPr wrap="square">
            <a:noAutofit/>
          </a:bodyPr>
          <a:lstStyle/>
          <a:p>
            <a:endParaRPr lang="en-ID"/>
          </a:p>
        </p:txBody>
      </p:sp>
      <p:sp>
        <p:nvSpPr>
          <p:cNvPr id="11" name="Picture Placeholder 10">
            <a:extLst>
              <a:ext uri="{FF2B5EF4-FFF2-40B4-BE49-F238E27FC236}">
                <a16:creationId xmlns:a16="http://schemas.microsoft.com/office/drawing/2014/main" id="{71E1CDFC-C9B8-4142-B9CC-F9E748E04FB0}"/>
              </a:ext>
            </a:extLst>
          </p:cNvPr>
          <p:cNvSpPr>
            <a:spLocks noGrp="1"/>
          </p:cNvSpPr>
          <p:nvPr>
            <p:ph type="pic" sz="quarter" idx="11"/>
          </p:nvPr>
        </p:nvSpPr>
        <p:spPr>
          <a:xfrm>
            <a:off x="2703203" y="4145831"/>
            <a:ext cx="3390772" cy="2113364"/>
          </a:xfrm>
          <a:custGeom>
            <a:avLst/>
            <a:gdLst>
              <a:gd name="connsiteX0" fmla="*/ 696153 w 3744903"/>
              <a:gd name="connsiteY0" fmla="*/ 0 h 2334083"/>
              <a:gd name="connsiteX1" fmla="*/ 706027 w 3744903"/>
              <a:gd name="connsiteY1" fmla="*/ 0 h 2334083"/>
              <a:gd name="connsiteX2" fmla="*/ 3038877 w 3744903"/>
              <a:gd name="connsiteY2" fmla="*/ 0 h 2334083"/>
              <a:gd name="connsiteX3" fmla="*/ 3744903 w 3744903"/>
              <a:gd name="connsiteY3" fmla="*/ 0 h 2334083"/>
              <a:gd name="connsiteX4" fmla="*/ 3048751 w 3744903"/>
              <a:gd name="connsiteY4" fmla="*/ 2334083 h 2334083"/>
              <a:gd name="connsiteX5" fmla="*/ 3038877 w 3744903"/>
              <a:gd name="connsiteY5" fmla="*/ 2334083 h 2334083"/>
              <a:gd name="connsiteX6" fmla="*/ 706027 w 3744903"/>
              <a:gd name="connsiteY6" fmla="*/ 2334083 h 2334083"/>
              <a:gd name="connsiteX7" fmla="*/ 0 w 3744903"/>
              <a:gd name="connsiteY7" fmla="*/ 2334083 h 2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903" h="2334083">
                <a:moveTo>
                  <a:pt x="696153" y="0"/>
                </a:moveTo>
                <a:lnTo>
                  <a:pt x="706027" y="0"/>
                </a:lnTo>
                <a:lnTo>
                  <a:pt x="3038877" y="0"/>
                </a:lnTo>
                <a:lnTo>
                  <a:pt x="3744903" y="0"/>
                </a:lnTo>
                <a:lnTo>
                  <a:pt x="3048751" y="2334083"/>
                </a:lnTo>
                <a:lnTo>
                  <a:pt x="3038877" y="2334083"/>
                </a:lnTo>
                <a:lnTo>
                  <a:pt x="706027" y="2334083"/>
                </a:lnTo>
                <a:lnTo>
                  <a:pt x="0" y="2334083"/>
                </a:lnTo>
                <a:close/>
              </a:path>
            </a:pathLst>
          </a:custGeom>
        </p:spPr>
        <p:txBody>
          <a:bodyPr wrap="square">
            <a:noAutofit/>
          </a:bodyPr>
          <a:lstStyle/>
          <a:p>
            <a:endParaRPr lang="en-ID"/>
          </a:p>
        </p:txBody>
      </p:sp>
      <p:sp>
        <p:nvSpPr>
          <p:cNvPr id="9" name="Picture Placeholder 8">
            <a:extLst>
              <a:ext uri="{FF2B5EF4-FFF2-40B4-BE49-F238E27FC236}">
                <a16:creationId xmlns:a16="http://schemas.microsoft.com/office/drawing/2014/main" id="{AAE69E40-BF60-4632-AA48-772E0AB02A1A}"/>
              </a:ext>
            </a:extLst>
          </p:cNvPr>
          <p:cNvSpPr>
            <a:spLocks noGrp="1"/>
          </p:cNvSpPr>
          <p:nvPr>
            <p:ph type="pic" sz="quarter" idx="10"/>
          </p:nvPr>
        </p:nvSpPr>
        <p:spPr>
          <a:xfrm>
            <a:off x="549073" y="1818643"/>
            <a:ext cx="3390772" cy="2113364"/>
          </a:xfrm>
          <a:custGeom>
            <a:avLst/>
            <a:gdLst>
              <a:gd name="connsiteX0" fmla="*/ 696152 w 3744903"/>
              <a:gd name="connsiteY0" fmla="*/ 0 h 2334083"/>
              <a:gd name="connsiteX1" fmla="*/ 706027 w 3744903"/>
              <a:gd name="connsiteY1" fmla="*/ 0 h 2334083"/>
              <a:gd name="connsiteX2" fmla="*/ 3038877 w 3744903"/>
              <a:gd name="connsiteY2" fmla="*/ 0 h 2334083"/>
              <a:gd name="connsiteX3" fmla="*/ 3744903 w 3744903"/>
              <a:gd name="connsiteY3" fmla="*/ 0 h 2334083"/>
              <a:gd name="connsiteX4" fmla="*/ 3048751 w 3744903"/>
              <a:gd name="connsiteY4" fmla="*/ 2334083 h 2334083"/>
              <a:gd name="connsiteX5" fmla="*/ 3038877 w 3744903"/>
              <a:gd name="connsiteY5" fmla="*/ 2334083 h 2334083"/>
              <a:gd name="connsiteX6" fmla="*/ 706027 w 3744903"/>
              <a:gd name="connsiteY6" fmla="*/ 2334083 h 2334083"/>
              <a:gd name="connsiteX7" fmla="*/ 0 w 3744903"/>
              <a:gd name="connsiteY7" fmla="*/ 2334083 h 2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903" h="2334083">
                <a:moveTo>
                  <a:pt x="696152" y="0"/>
                </a:moveTo>
                <a:lnTo>
                  <a:pt x="706027" y="0"/>
                </a:lnTo>
                <a:lnTo>
                  <a:pt x="3038877" y="0"/>
                </a:lnTo>
                <a:lnTo>
                  <a:pt x="3744903" y="0"/>
                </a:lnTo>
                <a:lnTo>
                  <a:pt x="3048751" y="2334083"/>
                </a:lnTo>
                <a:lnTo>
                  <a:pt x="3038877" y="2334083"/>
                </a:lnTo>
                <a:lnTo>
                  <a:pt x="706027" y="2334083"/>
                </a:lnTo>
                <a:lnTo>
                  <a:pt x="0" y="2334083"/>
                </a:lnTo>
                <a:close/>
              </a:path>
            </a:pathLst>
          </a:custGeom>
        </p:spPr>
        <p:txBody>
          <a:bodyPr wrap="square">
            <a:noAutofit/>
          </a:bodyPr>
          <a:lstStyle/>
          <a:p>
            <a:endParaRPr lang="en-ID"/>
          </a:p>
        </p:txBody>
      </p:sp>
      <p:sp>
        <p:nvSpPr>
          <p:cNvPr id="20" name="Title 1">
            <a:extLst>
              <a:ext uri="{FF2B5EF4-FFF2-40B4-BE49-F238E27FC236}">
                <a16:creationId xmlns:a16="http://schemas.microsoft.com/office/drawing/2014/main" id="{6C524320-7AFE-4E54-B945-35053EF88D51}"/>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21" name="Freeform: Shape 20">
            <a:extLst>
              <a:ext uri="{FF2B5EF4-FFF2-40B4-BE49-F238E27FC236}">
                <a16:creationId xmlns:a16="http://schemas.microsoft.com/office/drawing/2014/main" id="{EB6C3BE8-FF65-4B9B-8F8B-FBD0944E5E9E}"/>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
        <p:nvSpPr>
          <p:cNvPr id="7" name="Picture Placeholder 6">
            <a:extLst>
              <a:ext uri="{FF2B5EF4-FFF2-40B4-BE49-F238E27FC236}">
                <a16:creationId xmlns:a16="http://schemas.microsoft.com/office/drawing/2014/main" id="{50246BB8-9CF5-4A8D-B187-A4462AE7B8A0}"/>
              </a:ext>
            </a:extLst>
          </p:cNvPr>
          <p:cNvSpPr>
            <a:spLocks noGrp="1"/>
          </p:cNvSpPr>
          <p:nvPr>
            <p:ph type="pic" sz="quarter" idx="13"/>
          </p:nvPr>
        </p:nvSpPr>
        <p:spPr>
          <a:xfrm>
            <a:off x="8348713" y="4145831"/>
            <a:ext cx="3390772" cy="2113364"/>
          </a:xfrm>
          <a:custGeom>
            <a:avLst/>
            <a:gdLst>
              <a:gd name="connsiteX0" fmla="*/ 696153 w 3744903"/>
              <a:gd name="connsiteY0" fmla="*/ 0 h 2334083"/>
              <a:gd name="connsiteX1" fmla="*/ 706027 w 3744903"/>
              <a:gd name="connsiteY1" fmla="*/ 0 h 2334083"/>
              <a:gd name="connsiteX2" fmla="*/ 3038877 w 3744903"/>
              <a:gd name="connsiteY2" fmla="*/ 0 h 2334083"/>
              <a:gd name="connsiteX3" fmla="*/ 3744903 w 3744903"/>
              <a:gd name="connsiteY3" fmla="*/ 0 h 2334083"/>
              <a:gd name="connsiteX4" fmla="*/ 3048751 w 3744903"/>
              <a:gd name="connsiteY4" fmla="*/ 2334083 h 2334083"/>
              <a:gd name="connsiteX5" fmla="*/ 3038877 w 3744903"/>
              <a:gd name="connsiteY5" fmla="*/ 2334083 h 2334083"/>
              <a:gd name="connsiteX6" fmla="*/ 706027 w 3744903"/>
              <a:gd name="connsiteY6" fmla="*/ 2334083 h 2334083"/>
              <a:gd name="connsiteX7" fmla="*/ 0 w 3744903"/>
              <a:gd name="connsiteY7" fmla="*/ 2334083 h 2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903" h="2334083">
                <a:moveTo>
                  <a:pt x="696153" y="0"/>
                </a:moveTo>
                <a:lnTo>
                  <a:pt x="706027" y="0"/>
                </a:lnTo>
                <a:lnTo>
                  <a:pt x="3038877" y="0"/>
                </a:lnTo>
                <a:lnTo>
                  <a:pt x="3744903" y="0"/>
                </a:lnTo>
                <a:lnTo>
                  <a:pt x="3048751" y="2334083"/>
                </a:lnTo>
                <a:lnTo>
                  <a:pt x="3038877" y="2334083"/>
                </a:lnTo>
                <a:lnTo>
                  <a:pt x="706027" y="2334083"/>
                </a:lnTo>
                <a:lnTo>
                  <a:pt x="0" y="2334083"/>
                </a:lnTo>
                <a:close/>
              </a:path>
            </a:pathLst>
          </a:custGeom>
        </p:spPr>
        <p:txBody>
          <a:bodyPr wrap="square">
            <a:noAutofit/>
          </a:bodyPr>
          <a:lstStyle/>
          <a:p>
            <a:endParaRPr lang="en-ID"/>
          </a:p>
        </p:txBody>
      </p:sp>
    </p:spTree>
    <p:extLst>
      <p:ext uri="{BB962C8B-B14F-4D97-AF65-F5344CB8AC3E}">
        <p14:creationId xmlns:p14="http://schemas.microsoft.com/office/powerpoint/2010/main" val="143034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5" name="Picture Placeholder 16">
            <a:extLst>
              <a:ext uri="{FF2B5EF4-FFF2-40B4-BE49-F238E27FC236}">
                <a16:creationId xmlns:a16="http://schemas.microsoft.com/office/drawing/2014/main" id="{84D1F73C-5D8F-4132-AF4A-70B7BC647D96}"/>
              </a:ext>
            </a:extLst>
          </p:cNvPr>
          <p:cNvSpPr>
            <a:spLocks noGrp="1"/>
          </p:cNvSpPr>
          <p:nvPr>
            <p:ph type="pic" sz="quarter" idx="10"/>
          </p:nvPr>
        </p:nvSpPr>
        <p:spPr>
          <a:xfrm>
            <a:off x="0" y="1093560"/>
            <a:ext cx="3049200" cy="5749200"/>
          </a:xfrm>
        </p:spPr>
        <p:txBody>
          <a:bodyPr/>
          <a:lstStyle/>
          <a:p>
            <a:endParaRPr lang="en-ID"/>
          </a:p>
        </p:txBody>
      </p:sp>
      <p:sp>
        <p:nvSpPr>
          <p:cNvPr id="26" name="Picture Placeholder 16">
            <a:extLst>
              <a:ext uri="{FF2B5EF4-FFF2-40B4-BE49-F238E27FC236}">
                <a16:creationId xmlns:a16="http://schemas.microsoft.com/office/drawing/2014/main" id="{97176982-7D34-4723-A6B2-081706D49AA1}"/>
              </a:ext>
            </a:extLst>
          </p:cNvPr>
          <p:cNvSpPr>
            <a:spLocks noGrp="1"/>
          </p:cNvSpPr>
          <p:nvPr>
            <p:ph type="pic" sz="quarter" idx="11"/>
          </p:nvPr>
        </p:nvSpPr>
        <p:spPr>
          <a:xfrm>
            <a:off x="3059969" y="8300"/>
            <a:ext cx="3049200" cy="5749200"/>
          </a:xfrm>
        </p:spPr>
        <p:txBody>
          <a:bodyPr/>
          <a:lstStyle/>
          <a:p>
            <a:endParaRPr lang="en-ID"/>
          </a:p>
        </p:txBody>
      </p:sp>
      <p:sp>
        <p:nvSpPr>
          <p:cNvPr id="27" name="Picture Placeholder 16">
            <a:extLst>
              <a:ext uri="{FF2B5EF4-FFF2-40B4-BE49-F238E27FC236}">
                <a16:creationId xmlns:a16="http://schemas.microsoft.com/office/drawing/2014/main" id="{F2AC2A4D-663E-47ED-8296-085202195334}"/>
              </a:ext>
            </a:extLst>
          </p:cNvPr>
          <p:cNvSpPr>
            <a:spLocks noGrp="1"/>
          </p:cNvSpPr>
          <p:nvPr>
            <p:ph type="pic" sz="quarter" idx="12"/>
          </p:nvPr>
        </p:nvSpPr>
        <p:spPr>
          <a:xfrm>
            <a:off x="6108105" y="1093560"/>
            <a:ext cx="3049200" cy="5749200"/>
          </a:xfrm>
        </p:spPr>
        <p:txBody>
          <a:bodyPr/>
          <a:lstStyle/>
          <a:p>
            <a:endParaRPr lang="en-ID"/>
          </a:p>
        </p:txBody>
      </p:sp>
      <p:sp>
        <p:nvSpPr>
          <p:cNvPr id="28" name="Picture Placeholder 16">
            <a:extLst>
              <a:ext uri="{FF2B5EF4-FFF2-40B4-BE49-F238E27FC236}">
                <a16:creationId xmlns:a16="http://schemas.microsoft.com/office/drawing/2014/main" id="{EF75994B-C616-487F-87E9-BB3AB24C3067}"/>
              </a:ext>
            </a:extLst>
          </p:cNvPr>
          <p:cNvSpPr>
            <a:spLocks noGrp="1"/>
          </p:cNvSpPr>
          <p:nvPr>
            <p:ph type="pic" sz="quarter" idx="13"/>
          </p:nvPr>
        </p:nvSpPr>
        <p:spPr>
          <a:xfrm>
            <a:off x="9153025" y="8300"/>
            <a:ext cx="3049200" cy="5749200"/>
          </a:xfrm>
        </p:spPr>
        <p:txBody>
          <a:bodyPr/>
          <a:lstStyle/>
          <a:p>
            <a:endParaRPr lang="en-ID"/>
          </a:p>
        </p:txBody>
      </p:sp>
    </p:spTree>
    <p:extLst>
      <p:ext uri="{BB962C8B-B14F-4D97-AF65-F5344CB8AC3E}">
        <p14:creationId xmlns:p14="http://schemas.microsoft.com/office/powerpoint/2010/main" val="284421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524320-7AFE-4E54-B945-35053EF88D51}"/>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21" name="Freeform: Shape 20">
            <a:extLst>
              <a:ext uri="{FF2B5EF4-FFF2-40B4-BE49-F238E27FC236}">
                <a16:creationId xmlns:a16="http://schemas.microsoft.com/office/drawing/2014/main" id="{EB6C3BE8-FF65-4B9B-8F8B-FBD0944E5E9E}"/>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
        <p:nvSpPr>
          <p:cNvPr id="3" name="Picture Placeholder 2">
            <a:extLst>
              <a:ext uri="{FF2B5EF4-FFF2-40B4-BE49-F238E27FC236}">
                <a16:creationId xmlns:a16="http://schemas.microsoft.com/office/drawing/2014/main" id="{BE47F221-257E-4861-B9BD-5918A21B080A}"/>
              </a:ext>
            </a:extLst>
          </p:cNvPr>
          <p:cNvSpPr>
            <a:spLocks noGrp="1"/>
          </p:cNvSpPr>
          <p:nvPr>
            <p:ph type="pic" sz="quarter" idx="10"/>
          </p:nvPr>
        </p:nvSpPr>
        <p:spPr>
          <a:xfrm>
            <a:off x="0" y="1981835"/>
            <a:ext cx="2430000" cy="2430000"/>
          </a:xfrm>
        </p:spPr>
        <p:txBody>
          <a:bodyPr/>
          <a:lstStyle/>
          <a:p>
            <a:endParaRPr lang="en-ID"/>
          </a:p>
        </p:txBody>
      </p:sp>
      <p:sp>
        <p:nvSpPr>
          <p:cNvPr id="10" name="Picture Placeholder 2">
            <a:extLst>
              <a:ext uri="{FF2B5EF4-FFF2-40B4-BE49-F238E27FC236}">
                <a16:creationId xmlns:a16="http://schemas.microsoft.com/office/drawing/2014/main" id="{C4BA8017-8295-426E-A48F-F26FA9F3ACA5}"/>
              </a:ext>
            </a:extLst>
          </p:cNvPr>
          <p:cNvSpPr>
            <a:spLocks noGrp="1"/>
          </p:cNvSpPr>
          <p:nvPr>
            <p:ph type="pic" sz="quarter" idx="11"/>
          </p:nvPr>
        </p:nvSpPr>
        <p:spPr>
          <a:xfrm>
            <a:off x="2448000" y="4430115"/>
            <a:ext cx="2430000" cy="2430000"/>
          </a:xfrm>
        </p:spPr>
        <p:txBody>
          <a:bodyPr/>
          <a:lstStyle/>
          <a:p>
            <a:endParaRPr lang="en-ID"/>
          </a:p>
        </p:txBody>
      </p:sp>
      <p:sp>
        <p:nvSpPr>
          <p:cNvPr id="12" name="Picture Placeholder 2">
            <a:extLst>
              <a:ext uri="{FF2B5EF4-FFF2-40B4-BE49-F238E27FC236}">
                <a16:creationId xmlns:a16="http://schemas.microsoft.com/office/drawing/2014/main" id="{41D89440-B131-4E67-A5D7-C589166B3DC4}"/>
              </a:ext>
            </a:extLst>
          </p:cNvPr>
          <p:cNvSpPr>
            <a:spLocks noGrp="1"/>
          </p:cNvSpPr>
          <p:nvPr>
            <p:ph type="pic" sz="quarter" idx="12"/>
          </p:nvPr>
        </p:nvSpPr>
        <p:spPr>
          <a:xfrm>
            <a:off x="4878000" y="1992275"/>
            <a:ext cx="2430000" cy="2430000"/>
          </a:xfrm>
        </p:spPr>
        <p:txBody>
          <a:bodyPr/>
          <a:lstStyle/>
          <a:p>
            <a:endParaRPr lang="en-ID"/>
          </a:p>
        </p:txBody>
      </p:sp>
      <p:sp>
        <p:nvSpPr>
          <p:cNvPr id="14" name="Picture Placeholder 2">
            <a:extLst>
              <a:ext uri="{FF2B5EF4-FFF2-40B4-BE49-F238E27FC236}">
                <a16:creationId xmlns:a16="http://schemas.microsoft.com/office/drawing/2014/main" id="{45AFD08C-B47C-44DF-AC1B-0429CC4A132A}"/>
              </a:ext>
            </a:extLst>
          </p:cNvPr>
          <p:cNvSpPr>
            <a:spLocks noGrp="1"/>
          </p:cNvSpPr>
          <p:nvPr>
            <p:ph type="pic" sz="quarter" idx="13"/>
          </p:nvPr>
        </p:nvSpPr>
        <p:spPr>
          <a:xfrm>
            <a:off x="7314000" y="4430115"/>
            <a:ext cx="2430000" cy="2430000"/>
          </a:xfrm>
        </p:spPr>
        <p:txBody>
          <a:bodyPr/>
          <a:lstStyle/>
          <a:p>
            <a:endParaRPr lang="en-ID"/>
          </a:p>
        </p:txBody>
      </p:sp>
      <p:sp>
        <p:nvSpPr>
          <p:cNvPr id="15" name="Picture Placeholder 2">
            <a:extLst>
              <a:ext uri="{FF2B5EF4-FFF2-40B4-BE49-F238E27FC236}">
                <a16:creationId xmlns:a16="http://schemas.microsoft.com/office/drawing/2014/main" id="{C0D2DEFD-B457-4F84-82CA-DD80919782AE}"/>
              </a:ext>
            </a:extLst>
          </p:cNvPr>
          <p:cNvSpPr>
            <a:spLocks noGrp="1"/>
          </p:cNvSpPr>
          <p:nvPr>
            <p:ph type="pic" sz="quarter" idx="14"/>
          </p:nvPr>
        </p:nvSpPr>
        <p:spPr>
          <a:xfrm>
            <a:off x="9762000" y="2022475"/>
            <a:ext cx="2430000" cy="2430000"/>
          </a:xfrm>
        </p:spPr>
        <p:txBody>
          <a:bodyPr/>
          <a:lstStyle/>
          <a:p>
            <a:endParaRPr lang="en-ID"/>
          </a:p>
        </p:txBody>
      </p:sp>
    </p:spTree>
    <p:extLst>
      <p:ext uri="{BB962C8B-B14F-4D97-AF65-F5344CB8AC3E}">
        <p14:creationId xmlns:p14="http://schemas.microsoft.com/office/powerpoint/2010/main" val="119740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3" name="Date Placeholder 2">
            <a:extLst>
              <a:ext uri="{FF2B5EF4-FFF2-40B4-BE49-F238E27FC236}">
                <a16:creationId xmlns:a16="http://schemas.microsoft.com/office/drawing/2014/main" id="{0CAD5931-5144-4A8F-B9DE-3BAAB840C764}"/>
              </a:ext>
            </a:extLst>
          </p:cNvPr>
          <p:cNvSpPr>
            <a:spLocks noGrp="1"/>
          </p:cNvSpPr>
          <p:nvPr>
            <p:ph type="dt" sz="half" idx="10"/>
          </p:nvPr>
        </p:nvSpPr>
        <p:spPr/>
        <p:txBody>
          <a:bodyPr/>
          <a:lstStyle/>
          <a:p>
            <a:fld id="{EE8B764B-5422-408E-9D04-54B83D1862AB}" type="datetimeFigureOut">
              <a:rPr lang="en-US" smtClean="0"/>
              <a:t>1/8/25</a:t>
            </a:fld>
            <a:endParaRPr lang="en-US"/>
          </a:p>
        </p:txBody>
      </p:sp>
      <p:sp>
        <p:nvSpPr>
          <p:cNvPr id="4" name="Footer Placeholder 3">
            <a:extLst>
              <a:ext uri="{FF2B5EF4-FFF2-40B4-BE49-F238E27FC236}">
                <a16:creationId xmlns:a16="http://schemas.microsoft.com/office/drawing/2014/main" id="{C50AEBD6-AAD3-47F9-951A-E85D491D3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F1C0C4-B0A8-4DAD-9C17-8349DCA054D9}"/>
              </a:ext>
            </a:extLst>
          </p:cNvPr>
          <p:cNvSpPr>
            <a:spLocks noGrp="1"/>
          </p:cNvSpPr>
          <p:nvPr>
            <p:ph type="sldNum" sz="quarter" idx="12"/>
          </p:nvPr>
        </p:nvSpPr>
        <p:spPr/>
        <p:txBody>
          <a:bodyPr/>
          <a:lstStyle/>
          <a:p>
            <a:fld id="{E3813BF9-5145-4417-B95D-FA8627973885}" type="slidenum">
              <a:rPr lang="en-US" smtClean="0"/>
              <a:t>‹#›</a:t>
            </a:fld>
            <a:endParaRPr lang="en-US"/>
          </a:p>
        </p:txBody>
      </p:sp>
      <p:sp>
        <p:nvSpPr>
          <p:cNvPr id="17" name="Freeform: Shape 16">
            <a:extLst>
              <a:ext uri="{FF2B5EF4-FFF2-40B4-BE49-F238E27FC236}">
                <a16:creationId xmlns:a16="http://schemas.microsoft.com/office/drawing/2014/main" id="{C2019928-8C73-4E76-B829-B9A4161D7BF9}"/>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
        <p:nvSpPr>
          <p:cNvPr id="19" name="Picture Placeholder 18">
            <a:extLst>
              <a:ext uri="{FF2B5EF4-FFF2-40B4-BE49-F238E27FC236}">
                <a16:creationId xmlns:a16="http://schemas.microsoft.com/office/drawing/2014/main" id="{C5BF4DF8-4C38-4445-A509-250AFA003B5E}"/>
              </a:ext>
            </a:extLst>
          </p:cNvPr>
          <p:cNvSpPr>
            <a:spLocks noGrp="1"/>
          </p:cNvSpPr>
          <p:nvPr>
            <p:ph type="pic" sz="quarter" idx="13"/>
          </p:nvPr>
        </p:nvSpPr>
        <p:spPr>
          <a:xfrm>
            <a:off x="5022192" y="1936630"/>
            <a:ext cx="7169809" cy="4301731"/>
          </a:xfrm>
          <a:custGeom>
            <a:avLst/>
            <a:gdLst>
              <a:gd name="connsiteX0" fmla="*/ 1284283 w 7169809"/>
              <a:gd name="connsiteY0" fmla="*/ 0 h 4301731"/>
              <a:gd name="connsiteX1" fmla="*/ 7169809 w 7169809"/>
              <a:gd name="connsiteY1" fmla="*/ 0 h 4301731"/>
              <a:gd name="connsiteX2" fmla="*/ 7169809 w 7169809"/>
              <a:gd name="connsiteY2" fmla="*/ 4301731 h 4301731"/>
              <a:gd name="connsiteX3" fmla="*/ 5926000 w 7169809"/>
              <a:gd name="connsiteY3" fmla="*/ 4301731 h 4301731"/>
              <a:gd name="connsiteX4" fmla="*/ 0 w 7169809"/>
              <a:gd name="connsiteY4" fmla="*/ 4301731 h 4301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9809" h="4301731">
                <a:moveTo>
                  <a:pt x="1284283" y="0"/>
                </a:moveTo>
                <a:lnTo>
                  <a:pt x="7169809" y="0"/>
                </a:lnTo>
                <a:lnTo>
                  <a:pt x="7169809" y="4301731"/>
                </a:lnTo>
                <a:lnTo>
                  <a:pt x="5926000" y="4301731"/>
                </a:lnTo>
                <a:lnTo>
                  <a:pt x="0" y="4301731"/>
                </a:lnTo>
                <a:close/>
              </a:path>
            </a:pathLst>
          </a:custGeom>
        </p:spPr>
        <p:txBody>
          <a:bodyPr wrap="square">
            <a:noAutofit/>
          </a:bodyPr>
          <a:lstStyle/>
          <a:p>
            <a:endParaRPr lang="en-ID"/>
          </a:p>
        </p:txBody>
      </p:sp>
    </p:spTree>
    <p:extLst>
      <p:ext uri="{BB962C8B-B14F-4D97-AF65-F5344CB8AC3E}">
        <p14:creationId xmlns:p14="http://schemas.microsoft.com/office/powerpoint/2010/main" val="252515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4BA426B-5D82-4831-92D0-B416897DDC94}"/>
              </a:ext>
            </a:extLst>
          </p:cNvPr>
          <p:cNvSpPr>
            <a:spLocks noGrp="1"/>
          </p:cNvSpPr>
          <p:nvPr>
            <p:ph type="pic" sz="quarter" idx="12"/>
          </p:nvPr>
        </p:nvSpPr>
        <p:spPr>
          <a:xfrm>
            <a:off x="7921178" y="1818642"/>
            <a:ext cx="3744903" cy="2334083"/>
          </a:xfrm>
          <a:custGeom>
            <a:avLst/>
            <a:gdLst>
              <a:gd name="connsiteX0" fmla="*/ 696152 w 3744903"/>
              <a:gd name="connsiteY0" fmla="*/ 0 h 2334083"/>
              <a:gd name="connsiteX1" fmla="*/ 706027 w 3744903"/>
              <a:gd name="connsiteY1" fmla="*/ 0 h 2334083"/>
              <a:gd name="connsiteX2" fmla="*/ 3038877 w 3744903"/>
              <a:gd name="connsiteY2" fmla="*/ 0 h 2334083"/>
              <a:gd name="connsiteX3" fmla="*/ 3744903 w 3744903"/>
              <a:gd name="connsiteY3" fmla="*/ 0 h 2334083"/>
              <a:gd name="connsiteX4" fmla="*/ 3048751 w 3744903"/>
              <a:gd name="connsiteY4" fmla="*/ 2334083 h 2334083"/>
              <a:gd name="connsiteX5" fmla="*/ 3038877 w 3744903"/>
              <a:gd name="connsiteY5" fmla="*/ 2334083 h 2334083"/>
              <a:gd name="connsiteX6" fmla="*/ 706027 w 3744903"/>
              <a:gd name="connsiteY6" fmla="*/ 2334083 h 2334083"/>
              <a:gd name="connsiteX7" fmla="*/ 0 w 3744903"/>
              <a:gd name="connsiteY7" fmla="*/ 2334083 h 2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903" h="2334083">
                <a:moveTo>
                  <a:pt x="696152" y="0"/>
                </a:moveTo>
                <a:lnTo>
                  <a:pt x="706027" y="0"/>
                </a:lnTo>
                <a:lnTo>
                  <a:pt x="3038877" y="0"/>
                </a:lnTo>
                <a:lnTo>
                  <a:pt x="3744903" y="0"/>
                </a:lnTo>
                <a:lnTo>
                  <a:pt x="3048751" y="2334083"/>
                </a:lnTo>
                <a:lnTo>
                  <a:pt x="3038877" y="2334083"/>
                </a:lnTo>
                <a:lnTo>
                  <a:pt x="706027" y="2334083"/>
                </a:lnTo>
                <a:lnTo>
                  <a:pt x="0" y="2334083"/>
                </a:lnTo>
                <a:close/>
              </a:path>
            </a:pathLst>
          </a:custGeom>
        </p:spPr>
        <p:txBody>
          <a:bodyPr wrap="square">
            <a:noAutofit/>
          </a:bodyPr>
          <a:lstStyle/>
          <a:p>
            <a:endParaRPr lang="en-ID"/>
          </a:p>
        </p:txBody>
      </p:sp>
      <p:sp>
        <p:nvSpPr>
          <p:cNvPr id="11" name="Picture Placeholder 10">
            <a:extLst>
              <a:ext uri="{FF2B5EF4-FFF2-40B4-BE49-F238E27FC236}">
                <a16:creationId xmlns:a16="http://schemas.microsoft.com/office/drawing/2014/main" id="{71E1CDFC-C9B8-4142-B9CC-F9E748E04FB0}"/>
              </a:ext>
            </a:extLst>
          </p:cNvPr>
          <p:cNvSpPr>
            <a:spLocks noGrp="1"/>
          </p:cNvSpPr>
          <p:nvPr>
            <p:ph type="pic" sz="quarter" idx="11"/>
          </p:nvPr>
        </p:nvSpPr>
        <p:spPr>
          <a:xfrm>
            <a:off x="3624312" y="4104663"/>
            <a:ext cx="3744903" cy="2334083"/>
          </a:xfrm>
          <a:custGeom>
            <a:avLst/>
            <a:gdLst>
              <a:gd name="connsiteX0" fmla="*/ 696153 w 3744903"/>
              <a:gd name="connsiteY0" fmla="*/ 0 h 2334083"/>
              <a:gd name="connsiteX1" fmla="*/ 706027 w 3744903"/>
              <a:gd name="connsiteY1" fmla="*/ 0 h 2334083"/>
              <a:gd name="connsiteX2" fmla="*/ 3038877 w 3744903"/>
              <a:gd name="connsiteY2" fmla="*/ 0 h 2334083"/>
              <a:gd name="connsiteX3" fmla="*/ 3744903 w 3744903"/>
              <a:gd name="connsiteY3" fmla="*/ 0 h 2334083"/>
              <a:gd name="connsiteX4" fmla="*/ 3048751 w 3744903"/>
              <a:gd name="connsiteY4" fmla="*/ 2334083 h 2334083"/>
              <a:gd name="connsiteX5" fmla="*/ 3038877 w 3744903"/>
              <a:gd name="connsiteY5" fmla="*/ 2334083 h 2334083"/>
              <a:gd name="connsiteX6" fmla="*/ 706027 w 3744903"/>
              <a:gd name="connsiteY6" fmla="*/ 2334083 h 2334083"/>
              <a:gd name="connsiteX7" fmla="*/ 0 w 3744903"/>
              <a:gd name="connsiteY7" fmla="*/ 2334083 h 2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903" h="2334083">
                <a:moveTo>
                  <a:pt x="696153" y="0"/>
                </a:moveTo>
                <a:lnTo>
                  <a:pt x="706027" y="0"/>
                </a:lnTo>
                <a:lnTo>
                  <a:pt x="3038877" y="0"/>
                </a:lnTo>
                <a:lnTo>
                  <a:pt x="3744903" y="0"/>
                </a:lnTo>
                <a:lnTo>
                  <a:pt x="3048751" y="2334083"/>
                </a:lnTo>
                <a:lnTo>
                  <a:pt x="3038877" y="2334083"/>
                </a:lnTo>
                <a:lnTo>
                  <a:pt x="706027" y="2334083"/>
                </a:lnTo>
                <a:lnTo>
                  <a:pt x="0" y="2334083"/>
                </a:lnTo>
                <a:close/>
              </a:path>
            </a:pathLst>
          </a:custGeom>
        </p:spPr>
        <p:txBody>
          <a:bodyPr wrap="square">
            <a:noAutofit/>
          </a:bodyPr>
          <a:lstStyle/>
          <a:p>
            <a:endParaRPr lang="en-ID"/>
          </a:p>
        </p:txBody>
      </p:sp>
      <p:sp>
        <p:nvSpPr>
          <p:cNvPr id="9" name="Picture Placeholder 8">
            <a:extLst>
              <a:ext uri="{FF2B5EF4-FFF2-40B4-BE49-F238E27FC236}">
                <a16:creationId xmlns:a16="http://schemas.microsoft.com/office/drawing/2014/main" id="{AAE69E40-BF60-4632-AA48-772E0AB02A1A}"/>
              </a:ext>
            </a:extLst>
          </p:cNvPr>
          <p:cNvSpPr>
            <a:spLocks noGrp="1"/>
          </p:cNvSpPr>
          <p:nvPr>
            <p:ph type="pic" sz="quarter" idx="10"/>
          </p:nvPr>
        </p:nvSpPr>
        <p:spPr>
          <a:xfrm>
            <a:off x="525922" y="1818642"/>
            <a:ext cx="3744903" cy="2334083"/>
          </a:xfrm>
          <a:custGeom>
            <a:avLst/>
            <a:gdLst>
              <a:gd name="connsiteX0" fmla="*/ 696152 w 3744903"/>
              <a:gd name="connsiteY0" fmla="*/ 0 h 2334083"/>
              <a:gd name="connsiteX1" fmla="*/ 706027 w 3744903"/>
              <a:gd name="connsiteY1" fmla="*/ 0 h 2334083"/>
              <a:gd name="connsiteX2" fmla="*/ 3038877 w 3744903"/>
              <a:gd name="connsiteY2" fmla="*/ 0 h 2334083"/>
              <a:gd name="connsiteX3" fmla="*/ 3744903 w 3744903"/>
              <a:gd name="connsiteY3" fmla="*/ 0 h 2334083"/>
              <a:gd name="connsiteX4" fmla="*/ 3048751 w 3744903"/>
              <a:gd name="connsiteY4" fmla="*/ 2334083 h 2334083"/>
              <a:gd name="connsiteX5" fmla="*/ 3038877 w 3744903"/>
              <a:gd name="connsiteY5" fmla="*/ 2334083 h 2334083"/>
              <a:gd name="connsiteX6" fmla="*/ 706027 w 3744903"/>
              <a:gd name="connsiteY6" fmla="*/ 2334083 h 2334083"/>
              <a:gd name="connsiteX7" fmla="*/ 0 w 3744903"/>
              <a:gd name="connsiteY7" fmla="*/ 2334083 h 2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903" h="2334083">
                <a:moveTo>
                  <a:pt x="696152" y="0"/>
                </a:moveTo>
                <a:lnTo>
                  <a:pt x="706027" y="0"/>
                </a:lnTo>
                <a:lnTo>
                  <a:pt x="3038877" y="0"/>
                </a:lnTo>
                <a:lnTo>
                  <a:pt x="3744903" y="0"/>
                </a:lnTo>
                <a:lnTo>
                  <a:pt x="3048751" y="2334083"/>
                </a:lnTo>
                <a:lnTo>
                  <a:pt x="3038877" y="2334083"/>
                </a:lnTo>
                <a:lnTo>
                  <a:pt x="706027" y="2334083"/>
                </a:lnTo>
                <a:lnTo>
                  <a:pt x="0" y="2334083"/>
                </a:lnTo>
                <a:close/>
              </a:path>
            </a:pathLst>
          </a:custGeom>
        </p:spPr>
        <p:txBody>
          <a:bodyPr wrap="square">
            <a:noAutofit/>
          </a:bodyPr>
          <a:lstStyle/>
          <a:p>
            <a:endParaRPr lang="en-ID"/>
          </a:p>
        </p:txBody>
      </p:sp>
      <p:sp>
        <p:nvSpPr>
          <p:cNvPr id="20" name="Title 1">
            <a:extLst>
              <a:ext uri="{FF2B5EF4-FFF2-40B4-BE49-F238E27FC236}">
                <a16:creationId xmlns:a16="http://schemas.microsoft.com/office/drawing/2014/main" id="{6C524320-7AFE-4E54-B945-35053EF88D51}"/>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21" name="Freeform: Shape 20">
            <a:extLst>
              <a:ext uri="{FF2B5EF4-FFF2-40B4-BE49-F238E27FC236}">
                <a16:creationId xmlns:a16="http://schemas.microsoft.com/office/drawing/2014/main" id="{EB6C3BE8-FF65-4B9B-8F8B-FBD0944E5E9E}"/>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37514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4BA426B-5D82-4831-92D0-B416897DDC94}"/>
              </a:ext>
            </a:extLst>
          </p:cNvPr>
          <p:cNvSpPr>
            <a:spLocks noGrp="1"/>
          </p:cNvSpPr>
          <p:nvPr>
            <p:ph type="pic" sz="quarter" idx="12"/>
          </p:nvPr>
        </p:nvSpPr>
        <p:spPr>
          <a:xfrm>
            <a:off x="7789098" y="4104662"/>
            <a:ext cx="3744903" cy="2334083"/>
          </a:xfrm>
          <a:custGeom>
            <a:avLst/>
            <a:gdLst>
              <a:gd name="connsiteX0" fmla="*/ 696152 w 3744903"/>
              <a:gd name="connsiteY0" fmla="*/ 0 h 2334083"/>
              <a:gd name="connsiteX1" fmla="*/ 706027 w 3744903"/>
              <a:gd name="connsiteY1" fmla="*/ 0 h 2334083"/>
              <a:gd name="connsiteX2" fmla="*/ 3038877 w 3744903"/>
              <a:gd name="connsiteY2" fmla="*/ 0 h 2334083"/>
              <a:gd name="connsiteX3" fmla="*/ 3744903 w 3744903"/>
              <a:gd name="connsiteY3" fmla="*/ 0 h 2334083"/>
              <a:gd name="connsiteX4" fmla="*/ 3048751 w 3744903"/>
              <a:gd name="connsiteY4" fmla="*/ 2334083 h 2334083"/>
              <a:gd name="connsiteX5" fmla="*/ 3038877 w 3744903"/>
              <a:gd name="connsiteY5" fmla="*/ 2334083 h 2334083"/>
              <a:gd name="connsiteX6" fmla="*/ 706027 w 3744903"/>
              <a:gd name="connsiteY6" fmla="*/ 2334083 h 2334083"/>
              <a:gd name="connsiteX7" fmla="*/ 0 w 3744903"/>
              <a:gd name="connsiteY7" fmla="*/ 2334083 h 2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903" h="2334083">
                <a:moveTo>
                  <a:pt x="696152" y="0"/>
                </a:moveTo>
                <a:lnTo>
                  <a:pt x="706027" y="0"/>
                </a:lnTo>
                <a:lnTo>
                  <a:pt x="3038877" y="0"/>
                </a:lnTo>
                <a:lnTo>
                  <a:pt x="3744903" y="0"/>
                </a:lnTo>
                <a:lnTo>
                  <a:pt x="3048751" y="2334083"/>
                </a:lnTo>
                <a:lnTo>
                  <a:pt x="3038877" y="2334083"/>
                </a:lnTo>
                <a:lnTo>
                  <a:pt x="706027" y="2334083"/>
                </a:lnTo>
                <a:lnTo>
                  <a:pt x="0" y="2334083"/>
                </a:lnTo>
                <a:close/>
              </a:path>
            </a:pathLst>
          </a:custGeom>
        </p:spPr>
        <p:txBody>
          <a:bodyPr wrap="square">
            <a:noAutofit/>
          </a:bodyPr>
          <a:lstStyle/>
          <a:p>
            <a:endParaRPr lang="en-ID"/>
          </a:p>
        </p:txBody>
      </p:sp>
      <p:sp>
        <p:nvSpPr>
          <p:cNvPr id="11" name="Picture Placeholder 10">
            <a:extLst>
              <a:ext uri="{FF2B5EF4-FFF2-40B4-BE49-F238E27FC236}">
                <a16:creationId xmlns:a16="http://schemas.microsoft.com/office/drawing/2014/main" id="{71E1CDFC-C9B8-4142-B9CC-F9E748E04FB0}"/>
              </a:ext>
            </a:extLst>
          </p:cNvPr>
          <p:cNvSpPr>
            <a:spLocks noGrp="1"/>
          </p:cNvSpPr>
          <p:nvPr>
            <p:ph type="pic" sz="quarter" idx="11"/>
          </p:nvPr>
        </p:nvSpPr>
        <p:spPr>
          <a:xfrm>
            <a:off x="4762232" y="1760420"/>
            <a:ext cx="3744903" cy="2334083"/>
          </a:xfrm>
          <a:custGeom>
            <a:avLst/>
            <a:gdLst>
              <a:gd name="connsiteX0" fmla="*/ 696153 w 3744903"/>
              <a:gd name="connsiteY0" fmla="*/ 0 h 2334083"/>
              <a:gd name="connsiteX1" fmla="*/ 706027 w 3744903"/>
              <a:gd name="connsiteY1" fmla="*/ 0 h 2334083"/>
              <a:gd name="connsiteX2" fmla="*/ 3038877 w 3744903"/>
              <a:gd name="connsiteY2" fmla="*/ 0 h 2334083"/>
              <a:gd name="connsiteX3" fmla="*/ 3744903 w 3744903"/>
              <a:gd name="connsiteY3" fmla="*/ 0 h 2334083"/>
              <a:gd name="connsiteX4" fmla="*/ 3048751 w 3744903"/>
              <a:gd name="connsiteY4" fmla="*/ 2334083 h 2334083"/>
              <a:gd name="connsiteX5" fmla="*/ 3038877 w 3744903"/>
              <a:gd name="connsiteY5" fmla="*/ 2334083 h 2334083"/>
              <a:gd name="connsiteX6" fmla="*/ 706027 w 3744903"/>
              <a:gd name="connsiteY6" fmla="*/ 2334083 h 2334083"/>
              <a:gd name="connsiteX7" fmla="*/ 0 w 3744903"/>
              <a:gd name="connsiteY7" fmla="*/ 2334083 h 2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903" h="2334083">
                <a:moveTo>
                  <a:pt x="696153" y="0"/>
                </a:moveTo>
                <a:lnTo>
                  <a:pt x="706027" y="0"/>
                </a:lnTo>
                <a:lnTo>
                  <a:pt x="3038877" y="0"/>
                </a:lnTo>
                <a:lnTo>
                  <a:pt x="3744903" y="0"/>
                </a:lnTo>
                <a:lnTo>
                  <a:pt x="3048751" y="2334083"/>
                </a:lnTo>
                <a:lnTo>
                  <a:pt x="3038877" y="2334083"/>
                </a:lnTo>
                <a:lnTo>
                  <a:pt x="706027" y="2334083"/>
                </a:lnTo>
                <a:lnTo>
                  <a:pt x="0" y="2334083"/>
                </a:lnTo>
                <a:close/>
              </a:path>
            </a:pathLst>
          </a:custGeom>
        </p:spPr>
        <p:txBody>
          <a:bodyPr wrap="square">
            <a:noAutofit/>
          </a:bodyPr>
          <a:lstStyle/>
          <a:p>
            <a:endParaRPr lang="en-ID"/>
          </a:p>
        </p:txBody>
      </p:sp>
      <p:sp>
        <p:nvSpPr>
          <p:cNvPr id="9" name="Picture Placeholder 8">
            <a:extLst>
              <a:ext uri="{FF2B5EF4-FFF2-40B4-BE49-F238E27FC236}">
                <a16:creationId xmlns:a16="http://schemas.microsoft.com/office/drawing/2014/main" id="{AAE69E40-BF60-4632-AA48-772E0AB02A1A}"/>
              </a:ext>
            </a:extLst>
          </p:cNvPr>
          <p:cNvSpPr>
            <a:spLocks noGrp="1"/>
          </p:cNvSpPr>
          <p:nvPr>
            <p:ph type="pic" sz="quarter" idx="10"/>
          </p:nvPr>
        </p:nvSpPr>
        <p:spPr>
          <a:xfrm>
            <a:off x="525922" y="4104662"/>
            <a:ext cx="3744903" cy="2334083"/>
          </a:xfrm>
          <a:custGeom>
            <a:avLst/>
            <a:gdLst>
              <a:gd name="connsiteX0" fmla="*/ 696152 w 3744903"/>
              <a:gd name="connsiteY0" fmla="*/ 0 h 2334083"/>
              <a:gd name="connsiteX1" fmla="*/ 706027 w 3744903"/>
              <a:gd name="connsiteY1" fmla="*/ 0 h 2334083"/>
              <a:gd name="connsiteX2" fmla="*/ 3038877 w 3744903"/>
              <a:gd name="connsiteY2" fmla="*/ 0 h 2334083"/>
              <a:gd name="connsiteX3" fmla="*/ 3744903 w 3744903"/>
              <a:gd name="connsiteY3" fmla="*/ 0 h 2334083"/>
              <a:gd name="connsiteX4" fmla="*/ 3048751 w 3744903"/>
              <a:gd name="connsiteY4" fmla="*/ 2334083 h 2334083"/>
              <a:gd name="connsiteX5" fmla="*/ 3038877 w 3744903"/>
              <a:gd name="connsiteY5" fmla="*/ 2334083 h 2334083"/>
              <a:gd name="connsiteX6" fmla="*/ 706027 w 3744903"/>
              <a:gd name="connsiteY6" fmla="*/ 2334083 h 2334083"/>
              <a:gd name="connsiteX7" fmla="*/ 0 w 3744903"/>
              <a:gd name="connsiteY7" fmla="*/ 2334083 h 2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903" h="2334083">
                <a:moveTo>
                  <a:pt x="696152" y="0"/>
                </a:moveTo>
                <a:lnTo>
                  <a:pt x="706027" y="0"/>
                </a:lnTo>
                <a:lnTo>
                  <a:pt x="3038877" y="0"/>
                </a:lnTo>
                <a:lnTo>
                  <a:pt x="3744903" y="0"/>
                </a:lnTo>
                <a:lnTo>
                  <a:pt x="3048751" y="2334083"/>
                </a:lnTo>
                <a:lnTo>
                  <a:pt x="3038877" y="2334083"/>
                </a:lnTo>
                <a:lnTo>
                  <a:pt x="706027" y="2334083"/>
                </a:lnTo>
                <a:lnTo>
                  <a:pt x="0" y="2334083"/>
                </a:lnTo>
                <a:close/>
              </a:path>
            </a:pathLst>
          </a:custGeom>
        </p:spPr>
        <p:txBody>
          <a:bodyPr wrap="square">
            <a:noAutofit/>
          </a:bodyPr>
          <a:lstStyle/>
          <a:p>
            <a:endParaRPr lang="en-ID"/>
          </a:p>
        </p:txBody>
      </p:sp>
      <p:sp>
        <p:nvSpPr>
          <p:cNvPr id="10" name="Title 1">
            <a:extLst>
              <a:ext uri="{FF2B5EF4-FFF2-40B4-BE49-F238E27FC236}">
                <a16:creationId xmlns:a16="http://schemas.microsoft.com/office/drawing/2014/main" id="{DC78FB0B-8D65-4728-BE78-9071B2B6F321}"/>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12" name="Freeform: Shape 11">
            <a:extLst>
              <a:ext uri="{FF2B5EF4-FFF2-40B4-BE49-F238E27FC236}">
                <a16:creationId xmlns:a16="http://schemas.microsoft.com/office/drawing/2014/main" id="{2526F3C7-DF10-494F-9880-1551DC950FE4}"/>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352618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524320-7AFE-4E54-B945-35053EF88D51}"/>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21" name="Freeform: Shape 20">
            <a:extLst>
              <a:ext uri="{FF2B5EF4-FFF2-40B4-BE49-F238E27FC236}">
                <a16:creationId xmlns:a16="http://schemas.microsoft.com/office/drawing/2014/main" id="{EB6C3BE8-FF65-4B9B-8F8B-FBD0944E5E9E}"/>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
        <p:nvSpPr>
          <p:cNvPr id="3" name="Picture Placeholder 2">
            <a:extLst>
              <a:ext uri="{FF2B5EF4-FFF2-40B4-BE49-F238E27FC236}">
                <a16:creationId xmlns:a16="http://schemas.microsoft.com/office/drawing/2014/main" id="{CF6C0392-B5F3-40CC-9BB5-DB15AE01890D}"/>
              </a:ext>
            </a:extLst>
          </p:cNvPr>
          <p:cNvSpPr>
            <a:spLocks noGrp="1"/>
          </p:cNvSpPr>
          <p:nvPr>
            <p:ph type="pic" sz="quarter" idx="10"/>
          </p:nvPr>
        </p:nvSpPr>
        <p:spPr>
          <a:xfrm>
            <a:off x="731838" y="1874838"/>
            <a:ext cx="3382962" cy="3626803"/>
          </a:xfrm>
        </p:spPr>
        <p:txBody>
          <a:bodyPr/>
          <a:lstStyle/>
          <a:p>
            <a:endParaRPr lang="en-ID"/>
          </a:p>
        </p:txBody>
      </p:sp>
      <p:sp>
        <p:nvSpPr>
          <p:cNvPr id="10" name="Picture Placeholder 2">
            <a:extLst>
              <a:ext uri="{FF2B5EF4-FFF2-40B4-BE49-F238E27FC236}">
                <a16:creationId xmlns:a16="http://schemas.microsoft.com/office/drawing/2014/main" id="{7A72528E-1F14-4A74-B099-726CC5FD0E6D}"/>
              </a:ext>
            </a:extLst>
          </p:cNvPr>
          <p:cNvSpPr>
            <a:spLocks noGrp="1"/>
          </p:cNvSpPr>
          <p:nvPr>
            <p:ph type="pic" sz="quarter" idx="11"/>
          </p:nvPr>
        </p:nvSpPr>
        <p:spPr>
          <a:xfrm>
            <a:off x="4404519" y="1874837"/>
            <a:ext cx="3382962" cy="3626803"/>
          </a:xfrm>
        </p:spPr>
        <p:txBody>
          <a:bodyPr/>
          <a:lstStyle/>
          <a:p>
            <a:endParaRPr lang="en-ID"/>
          </a:p>
        </p:txBody>
      </p:sp>
      <p:sp>
        <p:nvSpPr>
          <p:cNvPr id="12" name="Picture Placeholder 2">
            <a:extLst>
              <a:ext uri="{FF2B5EF4-FFF2-40B4-BE49-F238E27FC236}">
                <a16:creationId xmlns:a16="http://schemas.microsoft.com/office/drawing/2014/main" id="{FF837F49-5297-4944-A039-2315A80BB1BE}"/>
              </a:ext>
            </a:extLst>
          </p:cNvPr>
          <p:cNvSpPr>
            <a:spLocks noGrp="1"/>
          </p:cNvSpPr>
          <p:nvPr>
            <p:ph type="pic" sz="quarter" idx="12"/>
          </p:nvPr>
        </p:nvSpPr>
        <p:spPr>
          <a:xfrm>
            <a:off x="8077200" y="1874837"/>
            <a:ext cx="3382962" cy="3626803"/>
          </a:xfrm>
        </p:spPr>
        <p:txBody>
          <a:bodyPr/>
          <a:lstStyle/>
          <a:p>
            <a:endParaRPr lang="en-ID"/>
          </a:p>
        </p:txBody>
      </p:sp>
    </p:spTree>
    <p:extLst>
      <p:ext uri="{BB962C8B-B14F-4D97-AF65-F5344CB8AC3E}">
        <p14:creationId xmlns:p14="http://schemas.microsoft.com/office/powerpoint/2010/main" val="117484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33CC3C4-FC09-43D7-8FDD-EDBD4D47CD96}"/>
              </a:ext>
            </a:extLst>
          </p:cNvPr>
          <p:cNvSpPr>
            <a:spLocks noGrp="1"/>
          </p:cNvSpPr>
          <p:nvPr>
            <p:ph type="pic" sz="quarter" idx="10"/>
          </p:nvPr>
        </p:nvSpPr>
        <p:spPr>
          <a:xfrm>
            <a:off x="0" y="0"/>
            <a:ext cx="12192000" cy="6858000"/>
          </a:xfrm>
        </p:spPr>
        <p:txBody>
          <a:bodyPr/>
          <a:lstStyle/>
          <a:p>
            <a:endParaRPr lang="en-ID"/>
          </a:p>
        </p:txBody>
      </p:sp>
    </p:spTree>
    <p:extLst>
      <p:ext uri="{BB962C8B-B14F-4D97-AF65-F5344CB8AC3E}">
        <p14:creationId xmlns:p14="http://schemas.microsoft.com/office/powerpoint/2010/main" val="321457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98AB6AB-9053-4768-AEB7-D67036331171}"/>
              </a:ext>
            </a:extLst>
          </p:cNvPr>
          <p:cNvSpPr>
            <a:spLocks noGrp="1"/>
          </p:cNvSpPr>
          <p:nvPr>
            <p:ph type="pic" sz="quarter" idx="14"/>
          </p:nvPr>
        </p:nvSpPr>
        <p:spPr>
          <a:xfrm>
            <a:off x="0" y="0"/>
            <a:ext cx="12192000" cy="6858000"/>
          </a:xfrm>
        </p:spPr>
        <p:txBody>
          <a:bodyPr/>
          <a:lstStyle/>
          <a:p>
            <a:endParaRPr lang="en-ID"/>
          </a:p>
        </p:txBody>
      </p:sp>
      <p:sp>
        <p:nvSpPr>
          <p:cNvPr id="19" name="Picture Placeholder 18">
            <a:extLst>
              <a:ext uri="{FF2B5EF4-FFF2-40B4-BE49-F238E27FC236}">
                <a16:creationId xmlns:a16="http://schemas.microsoft.com/office/drawing/2014/main" id="{C5BF4DF8-4C38-4445-A509-250AFA003B5E}"/>
              </a:ext>
            </a:extLst>
          </p:cNvPr>
          <p:cNvSpPr>
            <a:spLocks noGrp="1"/>
          </p:cNvSpPr>
          <p:nvPr>
            <p:ph type="pic" sz="quarter" idx="13"/>
          </p:nvPr>
        </p:nvSpPr>
        <p:spPr>
          <a:xfrm>
            <a:off x="2912000" y="645100"/>
            <a:ext cx="9280001" cy="5567801"/>
          </a:xfrm>
          <a:custGeom>
            <a:avLst/>
            <a:gdLst>
              <a:gd name="connsiteX0" fmla="*/ 1284283 w 7169809"/>
              <a:gd name="connsiteY0" fmla="*/ 0 h 4301731"/>
              <a:gd name="connsiteX1" fmla="*/ 7169809 w 7169809"/>
              <a:gd name="connsiteY1" fmla="*/ 0 h 4301731"/>
              <a:gd name="connsiteX2" fmla="*/ 7169809 w 7169809"/>
              <a:gd name="connsiteY2" fmla="*/ 4301731 h 4301731"/>
              <a:gd name="connsiteX3" fmla="*/ 5926000 w 7169809"/>
              <a:gd name="connsiteY3" fmla="*/ 4301731 h 4301731"/>
              <a:gd name="connsiteX4" fmla="*/ 0 w 7169809"/>
              <a:gd name="connsiteY4" fmla="*/ 4301731 h 4301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9809" h="4301731">
                <a:moveTo>
                  <a:pt x="1284283" y="0"/>
                </a:moveTo>
                <a:lnTo>
                  <a:pt x="7169809" y="0"/>
                </a:lnTo>
                <a:lnTo>
                  <a:pt x="7169809" y="4301731"/>
                </a:lnTo>
                <a:lnTo>
                  <a:pt x="5926000" y="4301731"/>
                </a:lnTo>
                <a:lnTo>
                  <a:pt x="0" y="4301731"/>
                </a:lnTo>
                <a:close/>
              </a:path>
            </a:pathLst>
          </a:custGeom>
        </p:spPr>
        <p:txBody>
          <a:bodyPr wrap="square">
            <a:noAutofit/>
          </a:bodyPr>
          <a:lstStyle/>
          <a:p>
            <a:endParaRPr lang="en-ID"/>
          </a:p>
        </p:txBody>
      </p:sp>
      <p:sp>
        <p:nvSpPr>
          <p:cNvPr id="3" name="Date Placeholder 2">
            <a:extLst>
              <a:ext uri="{FF2B5EF4-FFF2-40B4-BE49-F238E27FC236}">
                <a16:creationId xmlns:a16="http://schemas.microsoft.com/office/drawing/2014/main" id="{0CAD5931-5144-4A8F-B9DE-3BAAB840C764}"/>
              </a:ext>
            </a:extLst>
          </p:cNvPr>
          <p:cNvSpPr>
            <a:spLocks noGrp="1"/>
          </p:cNvSpPr>
          <p:nvPr>
            <p:ph type="dt" sz="half" idx="10"/>
          </p:nvPr>
        </p:nvSpPr>
        <p:spPr/>
        <p:txBody>
          <a:bodyPr/>
          <a:lstStyle/>
          <a:p>
            <a:fld id="{EE8B764B-5422-408E-9D04-54B83D1862AB}" type="datetimeFigureOut">
              <a:rPr lang="en-US" smtClean="0"/>
              <a:t>1/8/25</a:t>
            </a:fld>
            <a:endParaRPr lang="en-US"/>
          </a:p>
        </p:txBody>
      </p:sp>
      <p:sp>
        <p:nvSpPr>
          <p:cNvPr id="4" name="Footer Placeholder 3">
            <a:extLst>
              <a:ext uri="{FF2B5EF4-FFF2-40B4-BE49-F238E27FC236}">
                <a16:creationId xmlns:a16="http://schemas.microsoft.com/office/drawing/2014/main" id="{C50AEBD6-AAD3-47F9-951A-E85D491D3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F1C0C4-B0A8-4DAD-9C17-8349DCA054D9}"/>
              </a:ext>
            </a:extLst>
          </p:cNvPr>
          <p:cNvSpPr>
            <a:spLocks noGrp="1"/>
          </p:cNvSpPr>
          <p:nvPr>
            <p:ph type="sldNum" sz="quarter" idx="12"/>
          </p:nvPr>
        </p:nvSpPr>
        <p:spPr/>
        <p:txBody>
          <a:bodyPr/>
          <a:lstStyle/>
          <a:p>
            <a:fld id="{E3813BF9-5145-4417-B95D-FA8627973885}" type="slidenum">
              <a:rPr lang="en-US" smtClean="0"/>
              <a:t>‹#›</a:t>
            </a:fld>
            <a:endParaRPr lang="en-US"/>
          </a:p>
        </p:txBody>
      </p:sp>
    </p:spTree>
    <p:extLst>
      <p:ext uri="{BB962C8B-B14F-4D97-AF65-F5344CB8AC3E}">
        <p14:creationId xmlns:p14="http://schemas.microsoft.com/office/powerpoint/2010/main" val="117906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979AD12-7540-4584-956F-BC5D45647B77}"/>
              </a:ext>
            </a:extLst>
          </p:cNvPr>
          <p:cNvSpPr>
            <a:spLocks noGrp="1"/>
          </p:cNvSpPr>
          <p:nvPr>
            <p:ph type="pic" sz="quarter" idx="15"/>
          </p:nvPr>
        </p:nvSpPr>
        <p:spPr>
          <a:xfrm>
            <a:off x="0" y="1936631"/>
            <a:ext cx="6405880" cy="4301731"/>
          </a:xfrm>
          <a:custGeom>
            <a:avLst/>
            <a:gdLst>
              <a:gd name="connsiteX0" fmla="*/ 0 w 6405880"/>
              <a:gd name="connsiteY0" fmla="*/ 0 h 4301731"/>
              <a:gd name="connsiteX1" fmla="*/ 479880 w 6405880"/>
              <a:gd name="connsiteY1" fmla="*/ 0 h 4301731"/>
              <a:gd name="connsiteX2" fmla="*/ 6405880 w 6405880"/>
              <a:gd name="connsiteY2" fmla="*/ 0 h 4301731"/>
              <a:gd name="connsiteX3" fmla="*/ 5121597 w 6405880"/>
              <a:gd name="connsiteY3" fmla="*/ 4301731 h 4301731"/>
              <a:gd name="connsiteX4" fmla="*/ 0 w 6405880"/>
              <a:gd name="connsiteY4" fmla="*/ 4301731 h 4301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880" h="4301731">
                <a:moveTo>
                  <a:pt x="0" y="0"/>
                </a:moveTo>
                <a:lnTo>
                  <a:pt x="479880" y="0"/>
                </a:lnTo>
                <a:lnTo>
                  <a:pt x="6405880" y="0"/>
                </a:lnTo>
                <a:lnTo>
                  <a:pt x="5121597" y="4301731"/>
                </a:lnTo>
                <a:lnTo>
                  <a:pt x="0" y="4301731"/>
                </a:lnTo>
                <a:close/>
              </a:path>
            </a:pathLst>
          </a:custGeom>
        </p:spPr>
        <p:txBody>
          <a:bodyPr wrap="square">
            <a:noAutofit/>
          </a:bodyPr>
          <a:lstStyle/>
          <a:p>
            <a:endParaRPr lang="en-ID"/>
          </a:p>
        </p:txBody>
      </p:sp>
      <p:sp>
        <p:nvSpPr>
          <p:cNvPr id="3" name="Date Placeholder 2">
            <a:extLst>
              <a:ext uri="{FF2B5EF4-FFF2-40B4-BE49-F238E27FC236}">
                <a16:creationId xmlns:a16="http://schemas.microsoft.com/office/drawing/2014/main" id="{0CAD5931-5144-4A8F-B9DE-3BAAB840C764}"/>
              </a:ext>
            </a:extLst>
          </p:cNvPr>
          <p:cNvSpPr>
            <a:spLocks noGrp="1"/>
          </p:cNvSpPr>
          <p:nvPr>
            <p:ph type="dt" sz="half" idx="10"/>
          </p:nvPr>
        </p:nvSpPr>
        <p:spPr/>
        <p:txBody>
          <a:bodyPr/>
          <a:lstStyle/>
          <a:p>
            <a:fld id="{EE8B764B-5422-408E-9D04-54B83D1862AB}" type="datetimeFigureOut">
              <a:rPr lang="en-US" smtClean="0"/>
              <a:t>1/8/25</a:t>
            </a:fld>
            <a:endParaRPr lang="en-US"/>
          </a:p>
        </p:txBody>
      </p:sp>
      <p:sp>
        <p:nvSpPr>
          <p:cNvPr id="4" name="Footer Placeholder 3">
            <a:extLst>
              <a:ext uri="{FF2B5EF4-FFF2-40B4-BE49-F238E27FC236}">
                <a16:creationId xmlns:a16="http://schemas.microsoft.com/office/drawing/2014/main" id="{C50AEBD6-AAD3-47F9-951A-E85D491D3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F1C0C4-B0A8-4DAD-9C17-8349DCA054D9}"/>
              </a:ext>
            </a:extLst>
          </p:cNvPr>
          <p:cNvSpPr>
            <a:spLocks noGrp="1"/>
          </p:cNvSpPr>
          <p:nvPr>
            <p:ph type="sldNum" sz="quarter" idx="12"/>
          </p:nvPr>
        </p:nvSpPr>
        <p:spPr/>
        <p:txBody>
          <a:bodyPr/>
          <a:lstStyle/>
          <a:p>
            <a:fld id="{E3813BF9-5145-4417-B95D-FA8627973885}" type="slidenum">
              <a:rPr lang="en-US" smtClean="0"/>
              <a:t>‹#›</a:t>
            </a:fld>
            <a:endParaRPr lang="en-US"/>
          </a:p>
        </p:txBody>
      </p:sp>
      <p:sp>
        <p:nvSpPr>
          <p:cNvPr id="24" name="Title 1">
            <a:extLst>
              <a:ext uri="{FF2B5EF4-FFF2-40B4-BE49-F238E27FC236}">
                <a16:creationId xmlns:a16="http://schemas.microsoft.com/office/drawing/2014/main" id="{51D5CA2F-FDAA-4D5B-AD66-DE6FFE54118E}"/>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25" name="Freeform: Shape 24">
            <a:extLst>
              <a:ext uri="{FF2B5EF4-FFF2-40B4-BE49-F238E27FC236}">
                <a16:creationId xmlns:a16="http://schemas.microsoft.com/office/drawing/2014/main" id="{6F3393B9-1FD7-4F69-9473-A270B61515C9}"/>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21992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AD5931-5144-4A8F-B9DE-3BAAB840C764}"/>
              </a:ext>
            </a:extLst>
          </p:cNvPr>
          <p:cNvSpPr>
            <a:spLocks noGrp="1"/>
          </p:cNvSpPr>
          <p:nvPr>
            <p:ph type="dt" sz="half" idx="10"/>
          </p:nvPr>
        </p:nvSpPr>
        <p:spPr/>
        <p:txBody>
          <a:bodyPr/>
          <a:lstStyle/>
          <a:p>
            <a:fld id="{EE8B764B-5422-408E-9D04-54B83D1862AB}" type="datetimeFigureOut">
              <a:rPr lang="en-US" smtClean="0"/>
              <a:t>1/8/25</a:t>
            </a:fld>
            <a:endParaRPr lang="en-US"/>
          </a:p>
        </p:txBody>
      </p:sp>
      <p:sp>
        <p:nvSpPr>
          <p:cNvPr id="4" name="Footer Placeholder 3">
            <a:extLst>
              <a:ext uri="{FF2B5EF4-FFF2-40B4-BE49-F238E27FC236}">
                <a16:creationId xmlns:a16="http://schemas.microsoft.com/office/drawing/2014/main" id="{C50AEBD6-AAD3-47F9-951A-E85D491D3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F1C0C4-B0A8-4DAD-9C17-8349DCA054D9}"/>
              </a:ext>
            </a:extLst>
          </p:cNvPr>
          <p:cNvSpPr>
            <a:spLocks noGrp="1"/>
          </p:cNvSpPr>
          <p:nvPr>
            <p:ph type="sldNum" sz="quarter" idx="12"/>
          </p:nvPr>
        </p:nvSpPr>
        <p:spPr/>
        <p:txBody>
          <a:bodyPr/>
          <a:lstStyle/>
          <a:p>
            <a:fld id="{E3813BF9-5145-4417-B95D-FA8627973885}" type="slidenum">
              <a:rPr lang="en-US" smtClean="0"/>
              <a:t>‹#›</a:t>
            </a:fld>
            <a:endParaRPr lang="en-US"/>
          </a:p>
        </p:txBody>
      </p:sp>
      <p:sp>
        <p:nvSpPr>
          <p:cNvPr id="11" name="Picture Placeholder 10">
            <a:extLst>
              <a:ext uri="{FF2B5EF4-FFF2-40B4-BE49-F238E27FC236}">
                <a16:creationId xmlns:a16="http://schemas.microsoft.com/office/drawing/2014/main" id="{B917EA1A-12AB-47A3-B007-ABE7CCAB28CA}"/>
              </a:ext>
            </a:extLst>
          </p:cNvPr>
          <p:cNvSpPr>
            <a:spLocks noGrp="1"/>
          </p:cNvSpPr>
          <p:nvPr>
            <p:ph type="pic" sz="quarter" idx="13"/>
          </p:nvPr>
        </p:nvSpPr>
        <p:spPr>
          <a:xfrm>
            <a:off x="6096000" y="598806"/>
            <a:ext cx="6096000" cy="5743884"/>
          </a:xfrm>
          <a:custGeom>
            <a:avLst/>
            <a:gdLst>
              <a:gd name="connsiteX0" fmla="*/ 1714838 w 6096000"/>
              <a:gd name="connsiteY0" fmla="*/ 0 h 5743884"/>
              <a:gd name="connsiteX1" fmla="*/ 6096000 w 6096000"/>
              <a:gd name="connsiteY1" fmla="*/ 0 h 5743884"/>
              <a:gd name="connsiteX2" fmla="*/ 6096000 w 6096000"/>
              <a:gd name="connsiteY2" fmla="*/ 5743884 h 5743884"/>
              <a:gd name="connsiteX3" fmla="*/ 0 w 6096000"/>
              <a:gd name="connsiteY3" fmla="*/ 5743884 h 5743884"/>
            </a:gdLst>
            <a:ahLst/>
            <a:cxnLst>
              <a:cxn ang="0">
                <a:pos x="connsiteX0" y="connsiteY0"/>
              </a:cxn>
              <a:cxn ang="0">
                <a:pos x="connsiteX1" y="connsiteY1"/>
              </a:cxn>
              <a:cxn ang="0">
                <a:pos x="connsiteX2" y="connsiteY2"/>
              </a:cxn>
              <a:cxn ang="0">
                <a:pos x="connsiteX3" y="connsiteY3"/>
              </a:cxn>
            </a:cxnLst>
            <a:rect l="l" t="t" r="r" b="b"/>
            <a:pathLst>
              <a:path w="6096000" h="5743884">
                <a:moveTo>
                  <a:pt x="1714838" y="0"/>
                </a:moveTo>
                <a:lnTo>
                  <a:pt x="6096000" y="0"/>
                </a:lnTo>
                <a:lnTo>
                  <a:pt x="6096000" y="5743884"/>
                </a:lnTo>
                <a:lnTo>
                  <a:pt x="0" y="5743884"/>
                </a:lnTo>
                <a:close/>
              </a:path>
            </a:pathLst>
          </a:custGeom>
        </p:spPr>
        <p:txBody>
          <a:bodyPr wrap="square">
            <a:noAutofit/>
          </a:bodyPr>
          <a:lstStyle/>
          <a:p>
            <a:endParaRPr lang="en-ID"/>
          </a:p>
        </p:txBody>
      </p:sp>
      <p:sp>
        <p:nvSpPr>
          <p:cNvPr id="18" name="Title 1">
            <a:extLst>
              <a:ext uri="{FF2B5EF4-FFF2-40B4-BE49-F238E27FC236}">
                <a16:creationId xmlns:a16="http://schemas.microsoft.com/office/drawing/2014/main" id="{2E42F86E-643D-4F7E-875A-61E5F54D6E64}"/>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20" name="Freeform: Shape 19">
            <a:extLst>
              <a:ext uri="{FF2B5EF4-FFF2-40B4-BE49-F238E27FC236}">
                <a16:creationId xmlns:a16="http://schemas.microsoft.com/office/drawing/2014/main" id="{F28450B3-4D93-4D8E-A527-10FCFFE0BDCD}"/>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134067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AD5931-5144-4A8F-B9DE-3BAAB840C764}"/>
              </a:ext>
            </a:extLst>
          </p:cNvPr>
          <p:cNvSpPr>
            <a:spLocks noGrp="1"/>
          </p:cNvSpPr>
          <p:nvPr>
            <p:ph type="dt" sz="half" idx="10"/>
          </p:nvPr>
        </p:nvSpPr>
        <p:spPr/>
        <p:txBody>
          <a:bodyPr/>
          <a:lstStyle/>
          <a:p>
            <a:fld id="{EE8B764B-5422-408E-9D04-54B83D1862AB}" type="datetimeFigureOut">
              <a:rPr lang="en-US" smtClean="0"/>
              <a:t>1/8/25</a:t>
            </a:fld>
            <a:endParaRPr lang="en-US"/>
          </a:p>
        </p:txBody>
      </p:sp>
      <p:sp>
        <p:nvSpPr>
          <p:cNvPr id="4" name="Footer Placeholder 3">
            <a:extLst>
              <a:ext uri="{FF2B5EF4-FFF2-40B4-BE49-F238E27FC236}">
                <a16:creationId xmlns:a16="http://schemas.microsoft.com/office/drawing/2014/main" id="{C50AEBD6-AAD3-47F9-951A-E85D491D3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F1C0C4-B0A8-4DAD-9C17-8349DCA054D9}"/>
              </a:ext>
            </a:extLst>
          </p:cNvPr>
          <p:cNvSpPr>
            <a:spLocks noGrp="1"/>
          </p:cNvSpPr>
          <p:nvPr>
            <p:ph type="sldNum" sz="quarter" idx="12"/>
          </p:nvPr>
        </p:nvSpPr>
        <p:spPr/>
        <p:txBody>
          <a:bodyPr/>
          <a:lstStyle/>
          <a:p>
            <a:fld id="{E3813BF9-5145-4417-B95D-FA8627973885}" type="slidenum">
              <a:rPr lang="en-US" smtClean="0"/>
              <a:t>‹#›</a:t>
            </a:fld>
            <a:endParaRPr lang="en-US"/>
          </a:p>
        </p:txBody>
      </p:sp>
      <p:sp>
        <p:nvSpPr>
          <p:cNvPr id="16" name="Picture Placeholder 15">
            <a:extLst>
              <a:ext uri="{FF2B5EF4-FFF2-40B4-BE49-F238E27FC236}">
                <a16:creationId xmlns:a16="http://schemas.microsoft.com/office/drawing/2014/main" id="{8A8629E7-4AD7-4F64-AEDC-BCE2B226A12F}"/>
              </a:ext>
            </a:extLst>
          </p:cNvPr>
          <p:cNvSpPr>
            <a:spLocks noGrp="1"/>
          </p:cNvSpPr>
          <p:nvPr>
            <p:ph type="pic" sz="quarter" idx="13"/>
          </p:nvPr>
        </p:nvSpPr>
        <p:spPr>
          <a:xfrm>
            <a:off x="5782712" y="0"/>
            <a:ext cx="6405430" cy="6858000"/>
          </a:xfrm>
          <a:custGeom>
            <a:avLst/>
            <a:gdLst>
              <a:gd name="connsiteX0" fmla="*/ 2047458 w 6405430"/>
              <a:gd name="connsiteY0" fmla="*/ 0 h 6858000"/>
              <a:gd name="connsiteX1" fmla="*/ 2600728 w 6405430"/>
              <a:gd name="connsiteY1" fmla="*/ 0 h 6858000"/>
              <a:gd name="connsiteX2" fmla="*/ 5852160 w 6405430"/>
              <a:gd name="connsiteY2" fmla="*/ 0 h 6858000"/>
              <a:gd name="connsiteX3" fmla="*/ 6405430 w 6405430"/>
              <a:gd name="connsiteY3" fmla="*/ 0 h 6858000"/>
              <a:gd name="connsiteX4" fmla="*/ 6405430 w 6405430"/>
              <a:gd name="connsiteY4" fmla="*/ 6858000 h 6858000"/>
              <a:gd name="connsiteX5" fmla="*/ 5852160 w 6405430"/>
              <a:gd name="connsiteY5" fmla="*/ 6858000 h 6858000"/>
              <a:gd name="connsiteX6" fmla="*/ 553270 w 6405430"/>
              <a:gd name="connsiteY6" fmla="*/ 6858000 h 6858000"/>
              <a:gd name="connsiteX7" fmla="*/ 0 w 640543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5430" h="6858000">
                <a:moveTo>
                  <a:pt x="2047458" y="0"/>
                </a:moveTo>
                <a:lnTo>
                  <a:pt x="2600728" y="0"/>
                </a:lnTo>
                <a:lnTo>
                  <a:pt x="5852160" y="0"/>
                </a:lnTo>
                <a:lnTo>
                  <a:pt x="6405430" y="0"/>
                </a:lnTo>
                <a:lnTo>
                  <a:pt x="6405430" y="6858000"/>
                </a:lnTo>
                <a:lnTo>
                  <a:pt x="5852160" y="6858000"/>
                </a:lnTo>
                <a:lnTo>
                  <a:pt x="553270" y="6858000"/>
                </a:lnTo>
                <a:lnTo>
                  <a:pt x="0" y="6858000"/>
                </a:lnTo>
                <a:close/>
              </a:path>
            </a:pathLst>
          </a:custGeom>
        </p:spPr>
        <p:txBody>
          <a:bodyPr wrap="square">
            <a:noAutofit/>
          </a:bodyPr>
          <a:lstStyle/>
          <a:p>
            <a:endParaRPr lang="en-ID"/>
          </a:p>
        </p:txBody>
      </p:sp>
      <p:sp>
        <p:nvSpPr>
          <p:cNvPr id="13" name="Title 1">
            <a:extLst>
              <a:ext uri="{FF2B5EF4-FFF2-40B4-BE49-F238E27FC236}">
                <a16:creationId xmlns:a16="http://schemas.microsoft.com/office/drawing/2014/main" id="{26071D17-7248-45B6-9167-37BD3FEA5395}"/>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14" name="Freeform: Shape 13">
            <a:extLst>
              <a:ext uri="{FF2B5EF4-FFF2-40B4-BE49-F238E27FC236}">
                <a16:creationId xmlns:a16="http://schemas.microsoft.com/office/drawing/2014/main" id="{92A40A0A-26F6-4418-97DC-335DDC987928}"/>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21791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C8E6157-4AFE-4371-87A2-91CDC0AB0BB2}"/>
              </a:ext>
            </a:extLst>
          </p:cNvPr>
          <p:cNvSpPr>
            <a:spLocks noGrp="1"/>
          </p:cNvSpPr>
          <p:nvPr>
            <p:ph type="pic" sz="quarter" idx="13"/>
          </p:nvPr>
        </p:nvSpPr>
        <p:spPr>
          <a:xfrm>
            <a:off x="8209730" y="598805"/>
            <a:ext cx="2743200" cy="5757545"/>
          </a:xfrm>
          <a:prstGeom prst="roundRect">
            <a:avLst>
              <a:gd name="adj" fmla="val 12223"/>
            </a:avLst>
          </a:prstGeom>
          <a:solidFill>
            <a:schemeClr val="tx2"/>
          </a:solidFill>
        </p:spPr>
        <p:txBody>
          <a:bodyPr/>
          <a:lstStyle/>
          <a:p>
            <a:endParaRPr lang="en-ID"/>
          </a:p>
        </p:txBody>
      </p:sp>
      <p:sp>
        <p:nvSpPr>
          <p:cNvPr id="3" name="Date Placeholder 2">
            <a:extLst>
              <a:ext uri="{FF2B5EF4-FFF2-40B4-BE49-F238E27FC236}">
                <a16:creationId xmlns:a16="http://schemas.microsoft.com/office/drawing/2014/main" id="{0CAD5931-5144-4A8F-B9DE-3BAAB840C764}"/>
              </a:ext>
            </a:extLst>
          </p:cNvPr>
          <p:cNvSpPr>
            <a:spLocks noGrp="1"/>
          </p:cNvSpPr>
          <p:nvPr>
            <p:ph type="dt" sz="half" idx="10"/>
          </p:nvPr>
        </p:nvSpPr>
        <p:spPr/>
        <p:txBody>
          <a:bodyPr/>
          <a:lstStyle/>
          <a:p>
            <a:fld id="{EE8B764B-5422-408E-9D04-54B83D1862AB}" type="datetimeFigureOut">
              <a:rPr lang="en-US" smtClean="0"/>
              <a:t>1/8/25</a:t>
            </a:fld>
            <a:endParaRPr lang="en-US"/>
          </a:p>
        </p:txBody>
      </p:sp>
      <p:sp>
        <p:nvSpPr>
          <p:cNvPr id="4" name="Footer Placeholder 3">
            <a:extLst>
              <a:ext uri="{FF2B5EF4-FFF2-40B4-BE49-F238E27FC236}">
                <a16:creationId xmlns:a16="http://schemas.microsoft.com/office/drawing/2014/main" id="{C50AEBD6-AAD3-47F9-951A-E85D491D3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F1C0C4-B0A8-4DAD-9C17-8349DCA054D9}"/>
              </a:ext>
            </a:extLst>
          </p:cNvPr>
          <p:cNvSpPr>
            <a:spLocks noGrp="1"/>
          </p:cNvSpPr>
          <p:nvPr>
            <p:ph type="sldNum" sz="quarter" idx="12"/>
          </p:nvPr>
        </p:nvSpPr>
        <p:spPr/>
        <p:txBody>
          <a:bodyPr/>
          <a:lstStyle/>
          <a:p>
            <a:fld id="{E3813BF9-5145-4417-B95D-FA8627973885}" type="slidenum">
              <a:rPr lang="en-US" smtClean="0"/>
              <a:t>‹#›</a:t>
            </a:fld>
            <a:endParaRPr lang="en-US"/>
          </a:p>
        </p:txBody>
      </p:sp>
      <p:sp>
        <p:nvSpPr>
          <p:cNvPr id="13" name="Title 1">
            <a:extLst>
              <a:ext uri="{FF2B5EF4-FFF2-40B4-BE49-F238E27FC236}">
                <a16:creationId xmlns:a16="http://schemas.microsoft.com/office/drawing/2014/main" id="{26071D17-7248-45B6-9167-37BD3FEA5395}"/>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14" name="Freeform: Shape 13">
            <a:extLst>
              <a:ext uri="{FF2B5EF4-FFF2-40B4-BE49-F238E27FC236}">
                <a16:creationId xmlns:a16="http://schemas.microsoft.com/office/drawing/2014/main" id="{92A40A0A-26F6-4418-97DC-335DDC987928}"/>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273110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AD5931-5144-4A8F-B9DE-3BAAB840C764}"/>
              </a:ext>
            </a:extLst>
          </p:cNvPr>
          <p:cNvSpPr>
            <a:spLocks noGrp="1"/>
          </p:cNvSpPr>
          <p:nvPr>
            <p:ph type="dt" sz="half" idx="10"/>
          </p:nvPr>
        </p:nvSpPr>
        <p:spPr/>
        <p:txBody>
          <a:bodyPr/>
          <a:lstStyle/>
          <a:p>
            <a:fld id="{EE8B764B-5422-408E-9D04-54B83D1862AB}" type="datetimeFigureOut">
              <a:rPr lang="en-US" smtClean="0"/>
              <a:t>1/8/25</a:t>
            </a:fld>
            <a:endParaRPr lang="en-US"/>
          </a:p>
        </p:txBody>
      </p:sp>
      <p:sp>
        <p:nvSpPr>
          <p:cNvPr id="4" name="Footer Placeholder 3">
            <a:extLst>
              <a:ext uri="{FF2B5EF4-FFF2-40B4-BE49-F238E27FC236}">
                <a16:creationId xmlns:a16="http://schemas.microsoft.com/office/drawing/2014/main" id="{C50AEBD6-AAD3-47F9-951A-E85D491D3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F1C0C4-B0A8-4DAD-9C17-8349DCA054D9}"/>
              </a:ext>
            </a:extLst>
          </p:cNvPr>
          <p:cNvSpPr>
            <a:spLocks noGrp="1"/>
          </p:cNvSpPr>
          <p:nvPr>
            <p:ph type="sldNum" sz="quarter" idx="12"/>
          </p:nvPr>
        </p:nvSpPr>
        <p:spPr/>
        <p:txBody>
          <a:bodyPr/>
          <a:lstStyle/>
          <a:p>
            <a:fld id="{E3813BF9-5145-4417-B95D-FA8627973885}" type="slidenum">
              <a:rPr lang="en-US" smtClean="0"/>
              <a:t>‹#›</a:t>
            </a:fld>
            <a:endParaRPr lang="en-US"/>
          </a:p>
        </p:txBody>
      </p:sp>
      <p:sp>
        <p:nvSpPr>
          <p:cNvPr id="13" name="Title 1">
            <a:extLst>
              <a:ext uri="{FF2B5EF4-FFF2-40B4-BE49-F238E27FC236}">
                <a16:creationId xmlns:a16="http://schemas.microsoft.com/office/drawing/2014/main" id="{26071D17-7248-45B6-9167-37BD3FEA5395}"/>
              </a:ext>
            </a:extLst>
          </p:cNvPr>
          <p:cNvSpPr>
            <a:spLocks noGrp="1"/>
          </p:cNvSpPr>
          <p:nvPr>
            <p:ph type="title" hasCustomPrompt="1"/>
          </p:nvPr>
        </p:nvSpPr>
        <p:spPr>
          <a:xfrm>
            <a:off x="731520" y="598805"/>
            <a:ext cx="10678610" cy="1219835"/>
          </a:xfrm>
        </p:spPr>
        <p:txBody>
          <a:bodyPr>
            <a:noAutofit/>
          </a:bodyPr>
          <a:lstStyle>
            <a:lvl1pPr algn="l">
              <a:defRPr sz="6000" b="1"/>
            </a:lvl1pPr>
          </a:lstStyle>
          <a:p>
            <a:r>
              <a:rPr lang="en-US" dirty="0"/>
              <a:t>INSERT TITLE HERE</a:t>
            </a:r>
            <a:endParaRPr lang="en-ID" dirty="0"/>
          </a:p>
        </p:txBody>
      </p:sp>
      <p:sp>
        <p:nvSpPr>
          <p:cNvPr id="14" name="Freeform: Shape 13">
            <a:extLst>
              <a:ext uri="{FF2B5EF4-FFF2-40B4-BE49-F238E27FC236}">
                <a16:creationId xmlns:a16="http://schemas.microsoft.com/office/drawing/2014/main" id="{92A40A0A-26F6-4418-97DC-335DDC987928}"/>
              </a:ext>
            </a:extLst>
          </p:cNvPr>
          <p:cNvSpPr>
            <a:spLocks/>
          </p:cNvSpPr>
          <p:nvPr userDrawn="1"/>
        </p:nvSpPr>
        <p:spPr bwMode="auto">
          <a:xfrm>
            <a:off x="0" y="843598"/>
            <a:ext cx="675190" cy="365124"/>
          </a:xfrm>
          <a:custGeom>
            <a:avLst/>
            <a:gdLst>
              <a:gd name="connsiteX0" fmla="*/ 0 w 675190"/>
              <a:gd name="connsiteY0" fmla="*/ 0 h 365124"/>
              <a:gd name="connsiteX1" fmla="*/ 675190 w 675190"/>
              <a:gd name="connsiteY1" fmla="*/ 0 h 365124"/>
              <a:gd name="connsiteX2" fmla="*/ 567230 w 675190"/>
              <a:gd name="connsiteY2" fmla="*/ 365124 h 365124"/>
              <a:gd name="connsiteX3" fmla="*/ 0 w 675190"/>
              <a:gd name="connsiteY3" fmla="*/ 365124 h 365124"/>
            </a:gdLst>
            <a:ahLst/>
            <a:cxnLst>
              <a:cxn ang="0">
                <a:pos x="connsiteX0" y="connsiteY0"/>
              </a:cxn>
              <a:cxn ang="0">
                <a:pos x="connsiteX1" y="connsiteY1"/>
              </a:cxn>
              <a:cxn ang="0">
                <a:pos x="connsiteX2" y="connsiteY2"/>
              </a:cxn>
              <a:cxn ang="0">
                <a:pos x="connsiteX3" y="connsiteY3"/>
              </a:cxn>
            </a:cxnLst>
            <a:rect l="l" t="t" r="r" b="b"/>
            <a:pathLst>
              <a:path w="675190" h="365124">
                <a:moveTo>
                  <a:pt x="0" y="0"/>
                </a:moveTo>
                <a:lnTo>
                  <a:pt x="675190" y="0"/>
                </a:lnTo>
                <a:lnTo>
                  <a:pt x="567230" y="365124"/>
                </a:lnTo>
                <a:lnTo>
                  <a:pt x="0" y="36512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a:p>
        </p:txBody>
      </p:sp>
      <p:sp>
        <p:nvSpPr>
          <p:cNvPr id="8" name="Picture Placeholder 7">
            <a:extLst>
              <a:ext uri="{FF2B5EF4-FFF2-40B4-BE49-F238E27FC236}">
                <a16:creationId xmlns:a16="http://schemas.microsoft.com/office/drawing/2014/main" id="{4CC39D1C-EDF1-48BF-B01E-23C87D257FB3}"/>
              </a:ext>
            </a:extLst>
          </p:cNvPr>
          <p:cNvSpPr>
            <a:spLocks noGrp="1"/>
          </p:cNvSpPr>
          <p:nvPr>
            <p:ph type="pic" sz="quarter" idx="13"/>
          </p:nvPr>
        </p:nvSpPr>
        <p:spPr>
          <a:xfrm>
            <a:off x="7158044" y="1"/>
            <a:ext cx="5030099" cy="2251303"/>
          </a:xfrm>
          <a:custGeom>
            <a:avLst/>
            <a:gdLst>
              <a:gd name="connsiteX0" fmla="*/ 672127 w 5030099"/>
              <a:gd name="connsiteY0" fmla="*/ 0 h 2251303"/>
              <a:gd name="connsiteX1" fmla="*/ 1225397 w 5030099"/>
              <a:gd name="connsiteY1" fmla="*/ 0 h 2251303"/>
              <a:gd name="connsiteX2" fmla="*/ 4476829 w 5030099"/>
              <a:gd name="connsiteY2" fmla="*/ 0 h 2251303"/>
              <a:gd name="connsiteX3" fmla="*/ 5030099 w 5030099"/>
              <a:gd name="connsiteY3" fmla="*/ 0 h 2251303"/>
              <a:gd name="connsiteX4" fmla="*/ 5030099 w 5030099"/>
              <a:gd name="connsiteY4" fmla="*/ 2251303 h 2251303"/>
              <a:gd name="connsiteX5" fmla="*/ 0 w 5030099"/>
              <a:gd name="connsiteY5" fmla="*/ 2251303 h 225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0099" h="2251303">
                <a:moveTo>
                  <a:pt x="672127" y="0"/>
                </a:moveTo>
                <a:lnTo>
                  <a:pt x="1225397" y="0"/>
                </a:lnTo>
                <a:lnTo>
                  <a:pt x="4476829" y="0"/>
                </a:lnTo>
                <a:lnTo>
                  <a:pt x="5030099" y="0"/>
                </a:lnTo>
                <a:lnTo>
                  <a:pt x="5030099" y="2251303"/>
                </a:lnTo>
                <a:lnTo>
                  <a:pt x="0" y="2251303"/>
                </a:lnTo>
                <a:close/>
              </a:path>
            </a:pathLst>
          </a:custGeom>
        </p:spPr>
        <p:txBody>
          <a:bodyPr wrap="square">
            <a:noAutofit/>
          </a:bodyPr>
          <a:lstStyle/>
          <a:p>
            <a:endParaRPr lang="en-ID"/>
          </a:p>
        </p:txBody>
      </p:sp>
      <p:sp>
        <p:nvSpPr>
          <p:cNvPr id="9" name="Picture Placeholder 8">
            <a:extLst>
              <a:ext uri="{FF2B5EF4-FFF2-40B4-BE49-F238E27FC236}">
                <a16:creationId xmlns:a16="http://schemas.microsoft.com/office/drawing/2014/main" id="{9CE32E45-1502-4AA1-A1C3-5CCEC3931BAE}"/>
              </a:ext>
            </a:extLst>
          </p:cNvPr>
          <p:cNvSpPr>
            <a:spLocks noGrp="1"/>
          </p:cNvSpPr>
          <p:nvPr>
            <p:ph type="pic" sz="quarter" idx="14"/>
          </p:nvPr>
        </p:nvSpPr>
        <p:spPr>
          <a:xfrm>
            <a:off x="6470378" y="2303350"/>
            <a:ext cx="5717764" cy="2251303"/>
          </a:xfrm>
          <a:custGeom>
            <a:avLst/>
            <a:gdLst>
              <a:gd name="connsiteX0" fmla="*/ 672127 w 5717764"/>
              <a:gd name="connsiteY0" fmla="*/ 0 h 2251303"/>
              <a:gd name="connsiteX1" fmla="*/ 5717764 w 5717764"/>
              <a:gd name="connsiteY1" fmla="*/ 0 h 2251303"/>
              <a:gd name="connsiteX2" fmla="*/ 5717764 w 5717764"/>
              <a:gd name="connsiteY2" fmla="*/ 2251303 h 2251303"/>
              <a:gd name="connsiteX3" fmla="*/ 0 w 5717764"/>
              <a:gd name="connsiteY3" fmla="*/ 2251303 h 2251303"/>
            </a:gdLst>
            <a:ahLst/>
            <a:cxnLst>
              <a:cxn ang="0">
                <a:pos x="connsiteX0" y="connsiteY0"/>
              </a:cxn>
              <a:cxn ang="0">
                <a:pos x="connsiteX1" y="connsiteY1"/>
              </a:cxn>
              <a:cxn ang="0">
                <a:pos x="connsiteX2" y="connsiteY2"/>
              </a:cxn>
              <a:cxn ang="0">
                <a:pos x="connsiteX3" y="connsiteY3"/>
              </a:cxn>
            </a:cxnLst>
            <a:rect l="l" t="t" r="r" b="b"/>
            <a:pathLst>
              <a:path w="5717764" h="2251303">
                <a:moveTo>
                  <a:pt x="672127" y="0"/>
                </a:moveTo>
                <a:lnTo>
                  <a:pt x="5717764" y="0"/>
                </a:lnTo>
                <a:lnTo>
                  <a:pt x="5717764" y="2251303"/>
                </a:lnTo>
                <a:lnTo>
                  <a:pt x="0" y="2251303"/>
                </a:lnTo>
                <a:close/>
              </a:path>
            </a:pathLst>
          </a:custGeom>
        </p:spPr>
        <p:txBody>
          <a:bodyPr wrap="square">
            <a:noAutofit/>
          </a:bodyPr>
          <a:lstStyle/>
          <a:p>
            <a:endParaRPr lang="en-ID"/>
          </a:p>
        </p:txBody>
      </p:sp>
      <p:sp>
        <p:nvSpPr>
          <p:cNvPr id="10" name="Picture Placeholder 9">
            <a:extLst>
              <a:ext uri="{FF2B5EF4-FFF2-40B4-BE49-F238E27FC236}">
                <a16:creationId xmlns:a16="http://schemas.microsoft.com/office/drawing/2014/main" id="{7D148AE4-8F9B-419E-8358-D45688C2210A}"/>
              </a:ext>
            </a:extLst>
          </p:cNvPr>
          <p:cNvSpPr>
            <a:spLocks noGrp="1"/>
          </p:cNvSpPr>
          <p:nvPr>
            <p:ph type="pic" sz="quarter" idx="15"/>
          </p:nvPr>
        </p:nvSpPr>
        <p:spPr>
          <a:xfrm>
            <a:off x="5782712" y="4606698"/>
            <a:ext cx="6400350" cy="2251303"/>
          </a:xfrm>
          <a:custGeom>
            <a:avLst/>
            <a:gdLst>
              <a:gd name="connsiteX0" fmla="*/ 672128 w 6400350"/>
              <a:gd name="connsiteY0" fmla="*/ 0 h 2251303"/>
              <a:gd name="connsiteX1" fmla="*/ 6400350 w 6400350"/>
              <a:gd name="connsiteY1" fmla="*/ 0 h 2251303"/>
              <a:gd name="connsiteX2" fmla="*/ 6400350 w 6400350"/>
              <a:gd name="connsiteY2" fmla="*/ 2251303 h 2251303"/>
              <a:gd name="connsiteX3" fmla="*/ 5852160 w 6400350"/>
              <a:gd name="connsiteY3" fmla="*/ 2251303 h 2251303"/>
              <a:gd name="connsiteX4" fmla="*/ 553270 w 6400350"/>
              <a:gd name="connsiteY4" fmla="*/ 2251303 h 2251303"/>
              <a:gd name="connsiteX5" fmla="*/ 0 w 6400350"/>
              <a:gd name="connsiteY5" fmla="*/ 2251303 h 225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350" h="2251303">
                <a:moveTo>
                  <a:pt x="672128" y="0"/>
                </a:moveTo>
                <a:lnTo>
                  <a:pt x="6400350" y="0"/>
                </a:lnTo>
                <a:lnTo>
                  <a:pt x="6400350" y="2251303"/>
                </a:lnTo>
                <a:lnTo>
                  <a:pt x="5852160" y="2251303"/>
                </a:lnTo>
                <a:lnTo>
                  <a:pt x="553270" y="2251303"/>
                </a:lnTo>
                <a:lnTo>
                  <a:pt x="0" y="2251303"/>
                </a:lnTo>
                <a:close/>
              </a:path>
            </a:pathLst>
          </a:custGeom>
        </p:spPr>
        <p:txBody>
          <a:bodyPr wrap="square">
            <a:noAutofit/>
          </a:bodyPr>
          <a:lstStyle/>
          <a:p>
            <a:endParaRPr lang="en-ID"/>
          </a:p>
        </p:txBody>
      </p:sp>
    </p:spTree>
    <p:extLst>
      <p:ext uri="{BB962C8B-B14F-4D97-AF65-F5344CB8AC3E}">
        <p14:creationId xmlns:p14="http://schemas.microsoft.com/office/powerpoint/2010/main" val="117637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AD5931-5144-4A8F-B9DE-3BAAB840C764}"/>
              </a:ext>
            </a:extLst>
          </p:cNvPr>
          <p:cNvSpPr>
            <a:spLocks noGrp="1"/>
          </p:cNvSpPr>
          <p:nvPr>
            <p:ph type="dt" sz="half" idx="10"/>
          </p:nvPr>
        </p:nvSpPr>
        <p:spPr/>
        <p:txBody>
          <a:bodyPr/>
          <a:lstStyle/>
          <a:p>
            <a:fld id="{EE8B764B-5422-408E-9D04-54B83D1862AB}" type="datetimeFigureOut">
              <a:rPr lang="en-US" smtClean="0"/>
              <a:t>1/8/25</a:t>
            </a:fld>
            <a:endParaRPr lang="en-US"/>
          </a:p>
        </p:txBody>
      </p:sp>
      <p:sp>
        <p:nvSpPr>
          <p:cNvPr id="4" name="Footer Placeholder 3">
            <a:extLst>
              <a:ext uri="{FF2B5EF4-FFF2-40B4-BE49-F238E27FC236}">
                <a16:creationId xmlns:a16="http://schemas.microsoft.com/office/drawing/2014/main" id="{C50AEBD6-AAD3-47F9-951A-E85D491D3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F1C0C4-B0A8-4DAD-9C17-8349DCA054D9}"/>
              </a:ext>
            </a:extLst>
          </p:cNvPr>
          <p:cNvSpPr>
            <a:spLocks noGrp="1"/>
          </p:cNvSpPr>
          <p:nvPr>
            <p:ph type="sldNum" sz="quarter" idx="12"/>
          </p:nvPr>
        </p:nvSpPr>
        <p:spPr/>
        <p:txBody>
          <a:bodyPr/>
          <a:lstStyle/>
          <a:p>
            <a:fld id="{E3813BF9-5145-4417-B95D-FA8627973885}" type="slidenum">
              <a:rPr lang="en-US" smtClean="0"/>
              <a:t>‹#›</a:t>
            </a:fld>
            <a:endParaRPr lang="en-US"/>
          </a:p>
        </p:txBody>
      </p:sp>
      <p:sp>
        <p:nvSpPr>
          <p:cNvPr id="13" name="Title 1">
            <a:extLst>
              <a:ext uri="{FF2B5EF4-FFF2-40B4-BE49-F238E27FC236}">
                <a16:creationId xmlns:a16="http://schemas.microsoft.com/office/drawing/2014/main" id="{26071D17-7248-45B6-9167-37BD3FEA5395}"/>
              </a:ext>
            </a:extLst>
          </p:cNvPr>
          <p:cNvSpPr>
            <a:spLocks noGrp="1"/>
          </p:cNvSpPr>
          <p:nvPr>
            <p:ph type="title" hasCustomPrompt="1"/>
          </p:nvPr>
        </p:nvSpPr>
        <p:spPr>
          <a:xfrm>
            <a:off x="6096000" y="1472565"/>
            <a:ext cx="9906450" cy="1219835"/>
          </a:xfrm>
        </p:spPr>
        <p:txBody>
          <a:bodyPr>
            <a:noAutofit/>
          </a:bodyPr>
          <a:lstStyle>
            <a:lvl1pPr algn="l">
              <a:defRPr sz="6000" b="1"/>
            </a:lvl1pPr>
          </a:lstStyle>
          <a:p>
            <a:r>
              <a:rPr lang="en-US" dirty="0"/>
              <a:t>INSERT TITLE HERE</a:t>
            </a:r>
            <a:endParaRPr lang="en-ID" dirty="0"/>
          </a:p>
        </p:txBody>
      </p:sp>
      <p:sp>
        <p:nvSpPr>
          <p:cNvPr id="11" name="Picture Placeholder 10">
            <a:extLst>
              <a:ext uri="{FF2B5EF4-FFF2-40B4-BE49-F238E27FC236}">
                <a16:creationId xmlns:a16="http://schemas.microsoft.com/office/drawing/2014/main" id="{472F0015-F240-4A1F-A3F2-0B2EC6470B82}"/>
              </a:ext>
            </a:extLst>
          </p:cNvPr>
          <p:cNvSpPr>
            <a:spLocks noGrp="1"/>
          </p:cNvSpPr>
          <p:nvPr>
            <p:ph type="pic" sz="quarter" idx="15"/>
          </p:nvPr>
        </p:nvSpPr>
        <p:spPr>
          <a:xfrm>
            <a:off x="1543" y="0"/>
            <a:ext cx="6405430" cy="6858000"/>
          </a:xfrm>
          <a:custGeom>
            <a:avLst/>
            <a:gdLst>
              <a:gd name="connsiteX0" fmla="*/ 0 w 6405430"/>
              <a:gd name="connsiteY0" fmla="*/ 0 h 6858000"/>
              <a:gd name="connsiteX1" fmla="*/ 553270 w 6405430"/>
              <a:gd name="connsiteY1" fmla="*/ 0 h 6858000"/>
              <a:gd name="connsiteX2" fmla="*/ 5852160 w 6405430"/>
              <a:gd name="connsiteY2" fmla="*/ 0 h 6858000"/>
              <a:gd name="connsiteX3" fmla="*/ 6405430 w 6405430"/>
              <a:gd name="connsiteY3" fmla="*/ 0 h 6858000"/>
              <a:gd name="connsiteX4" fmla="*/ 4357972 w 6405430"/>
              <a:gd name="connsiteY4" fmla="*/ 6858000 h 6858000"/>
              <a:gd name="connsiteX5" fmla="*/ 3804702 w 6405430"/>
              <a:gd name="connsiteY5" fmla="*/ 6858000 h 6858000"/>
              <a:gd name="connsiteX6" fmla="*/ 553270 w 6405430"/>
              <a:gd name="connsiteY6" fmla="*/ 6858000 h 6858000"/>
              <a:gd name="connsiteX7" fmla="*/ 0 w 640543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5430" h="6858000">
                <a:moveTo>
                  <a:pt x="0" y="0"/>
                </a:moveTo>
                <a:lnTo>
                  <a:pt x="553270" y="0"/>
                </a:lnTo>
                <a:lnTo>
                  <a:pt x="5852160" y="0"/>
                </a:lnTo>
                <a:lnTo>
                  <a:pt x="6405430" y="0"/>
                </a:lnTo>
                <a:lnTo>
                  <a:pt x="4357972" y="6858000"/>
                </a:lnTo>
                <a:lnTo>
                  <a:pt x="3804702" y="6858000"/>
                </a:lnTo>
                <a:lnTo>
                  <a:pt x="553270"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235071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B764B-5422-408E-9D04-54B83D1862AB}" type="datetimeFigureOut">
              <a:rPr lang="en-US" smtClean="0"/>
              <a:t>1/8/25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13BF9-5145-4417-B95D-FA8627973885}" type="slidenum">
              <a:rPr lang="en-US" smtClean="0"/>
              <a:t>‹#›</a:t>
            </a:fld>
            <a:endParaRPr lang="en-US"/>
          </a:p>
        </p:txBody>
      </p:sp>
    </p:spTree>
    <p:extLst>
      <p:ext uri="{BB962C8B-B14F-4D97-AF65-F5344CB8AC3E}">
        <p14:creationId xmlns:p14="http://schemas.microsoft.com/office/powerpoint/2010/main" val="123871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54" r:id="rId4"/>
    <p:sldLayoutId id="2147483651" r:id="rId5"/>
    <p:sldLayoutId id="2147483652" r:id="rId6"/>
    <p:sldLayoutId id="2147483667" r:id="rId7"/>
    <p:sldLayoutId id="2147483664" r:id="rId8"/>
    <p:sldLayoutId id="2147483662" r:id="rId9"/>
    <p:sldLayoutId id="2147483653" r:id="rId10"/>
    <p:sldLayoutId id="2147483660" r:id="rId11"/>
    <p:sldLayoutId id="2147483655" r:id="rId12"/>
    <p:sldLayoutId id="2147483671" r:id="rId13"/>
    <p:sldLayoutId id="2147483670" r:id="rId14"/>
    <p:sldLayoutId id="2147483668" r:id="rId15"/>
    <p:sldLayoutId id="2147483666" r:id="rId16"/>
    <p:sldLayoutId id="2147483661" r:id="rId17"/>
    <p:sldLayoutId id="2147483665" r:id="rId18"/>
    <p:sldLayoutId id="2147483663" r:id="rId19"/>
    <p:sldLayoutId id="2147483656" r:id="rId20"/>
    <p:sldLayoutId id="2147483657" r:id="rId21"/>
    <p:sldLayoutId id="2147483659" r:id="rId22"/>
    <p:sldLayoutId id="2147483658"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rainbow over a building&#10;&#10;Description automatically generated">
            <a:extLst>
              <a:ext uri="{FF2B5EF4-FFF2-40B4-BE49-F238E27FC236}">
                <a16:creationId xmlns:a16="http://schemas.microsoft.com/office/drawing/2014/main" id="{2A6DDD65-C06D-6D87-4EFC-9F34EAB7787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110" b="7110"/>
          <a:stretch>
            <a:fillRect/>
          </a:stretch>
        </p:blipFill>
        <p:spPr/>
      </p:pic>
      <p:sp>
        <p:nvSpPr>
          <p:cNvPr id="5" name="Rectangle 4">
            <a:extLst>
              <a:ext uri="{FF2B5EF4-FFF2-40B4-BE49-F238E27FC236}">
                <a16:creationId xmlns:a16="http://schemas.microsoft.com/office/drawing/2014/main" id="{64F7C250-3A3E-4F23-8386-0EEC4E1AC9B3}"/>
              </a:ext>
            </a:extLst>
          </p:cNvPr>
          <p:cNvSpPr/>
          <p:nvPr/>
        </p:nvSpPr>
        <p:spPr>
          <a:xfrm>
            <a:off x="0" y="0"/>
            <a:ext cx="12192000" cy="6858000"/>
          </a:xfrm>
          <a:prstGeom prst="rect">
            <a:avLst/>
          </a:prstGeom>
          <a:gradFill flip="none" rotWithShape="1">
            <a:gsLst>
              <a:gs pos="0">
                <a:schemeClr val="accent1">
                  <a:alpha val="85000"/>
                </a:schemeClr>
              </a:gs>
              <a:gs pos="100000">
                <a:schemeClr val="accent5">
                  <a:alpha val="75000"/>
                </a:schemeClr>
              </a:gs>
              <a:gs pos="49000">
                <a:schemeClr val="accent2">
                  <a:alpha val="8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6" name="Freeform: Shape 15">
            <a:extLst>
              <a:ext uri="{FF2B5EF4-FFF2-40B4-BE49-F238E27FC236}">
                <a16:creationId xmlns:a16="http://schemas.microsoft.com/office/drawing/2014/main" id="{5DC9DC5F-C562-4795-A108-D891AA9517C3}"/>
              </a:ext>
            </a:extLst>
          </p:cNvPr>
          <p:cNvSpPr>
            <a:spLocks/>
          </p:cNvSpPr>
          <p:nvPr/>
        </p:nvSpPr>
        <p:spPr bwMode="auto">
          <a:xfrm>
            <a:off x="0" y="941582"/>
            <a:ext cx="6566048" cy="1643062"/>
          </a:xfrm>
          <a:custGeom>
            <a:avLst/>
            <a:gdLst>
              <a:gd name="connsiteX0" fmla="*/ 0 w 6344141"/>
              <a:gd name="connsiteY0" fmla="*/ 0 h 1643062"/>
              <a:gd name="connsiteX1" fmla="*/ 1095865 w 6344141"/>
              <a:gd name="connsiteY1" fmla="*/ 0 h 1643062"/>
              <a:gd name="connsiteX2" fmla="*/ 4080683 w 6344141"/>
              <a:gd name="connsiteY2" fmla="*/ 0 h 1643062"/>
              <a:gd name="connsiteX3" fmla="*/ 6344141 w 6344141"/>
              <a:gd name="connsiteY3" fmla="*/ 0 h 1643062"/>
              <a:gd name="connsiteX4" fmla="*/ 5853604 w 6344141"/>
              <a:gd name="connsiteY4" fmla="*/ 1643062 h 1643062"/>
              <a:gd name="connsiteX5" fmla="*/ 3590146 w 6344141"/>
              <a:gd name="connsiteY5" fmla="*/ 1643062 h 1643062"/>
              <a:gd name="connsiteX6" fmla="*/ 1095865 w 6344141"/>
              <a:gd name="connsiteY6" fmla="*/ 1643062 h 1643062"/>
              <a:gd name="connsiteX7" fmla="*/ 0 w 6344141"/>
              <a:gd name="connsiteY7" fmla="*/ 1643062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41" h="1643062">
                <a:moveTo>
                  <a:pt x="0" y="0"/>
                </a:moveTo>
                <a:lnTo>
                  <a:pt x="1095865" y="0"/>
                </a:lnTo>
                <a:lnTo>
                  <a:pt x="4080683" y="0"/>
                </a:lnTo>
                <a:lnTo>
                  <a:pt x="6344141" y="0"/>
                </a:lnTo>
                <a:lnTo>
                  <a:pt x="5853604" y="1643062"/>
                </a:lnTo>
                <a:lnTo>
                  <a:pt x="3590146" y="1643062"/>
                </a:lnTo>
                <a:lnTo>
                  <a:pt x="1095865" y="1643062"/>
                </a:lnTo>
                <a:lnTo>
                  <a:pt x="0" y="1643062"/>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ID" dirty="0"/>
          </a:p>
        </p:txBody>
      </p:sp>
      <p:sp>
        <p:nvSpPr>
          <p:cNvPr id="2" name="Title 1">
            <a:extLst>
              <a:ext uri="{FF2B5EF4-FFF2-40B4-BE49-F238E27FC236}">
                <a16:creationId xmlns:a16="http://schemas.microsoft.com/office/drawing/2014/main" id="{13C5E43D-E2F6-45C8-8EE3-E08D24680B53}"/>
              </a:ext>
            </a:extLst>
          </p:cNvPr>
          <p:cNvSpPr>
            <a:spLocks noGrp="1"/>
          </p:cNvSpPr>
          <p:nvPr>
            <p:ph type="ctrTitle"/>
          </p:nvPr>
        </p:nvSpPr>
        <p:spPr>
          <a:xfrm>
            <a:off x="759661" y="901482"/>
            <a:ext cx="6566048" cy="1396311"/>
          </a:xfrm>
        </p:spPr>
        <p:txBody>
          <a:bodyPr>
            <a:normAutofit/>
          </a:bodyPr>
          <a:lstStyle/>
          <a:p>
            <a:pPr algn="l"/>
            <a:r>
              <a:rPr lang="en-ID" sz="7200" b="1" dirty="0">
                <a:solidFill>
                  <a:schemeClr val="accent1"/>
                </a:solidFill>
              </a:rPr>
              <a:t> 2025-2030</a:t>
            </a:r>
          </a:p>
        </p:txBody>
      </p:sp>
      <p:sp>
        <p:nvSpPr>
          <p:cNvPr id="21" name="TextBox 20">
            <a:extLst>
              <a:ext uri="{FF2B5EF4-FFF2-40B4-BE49-F238E27FC236}">
                <a16:creationId xmlns:a16="http://schemas.microsoft.com/office/drawing/2014/main" id="{071DF96D-B96D-4080-A271-3E9D8E44A286}"/>
              </a:ext>
            </a:extLst>
          </p:cNvPr>
          <p:cNvSpPr txBox="1"/>
          <p:nvPr/>
        </p:nvSpPr>
        <p:spPr>
          <a:xfrm>
            <a:off x="6459913" y="1293753"/>
            <a:ext cx="5404043" cy="938719"/>
          </a:xfrm>
          <a:prstGeom prst="rect">
            <a:avLst/>
          </a:prstGeom>
          <a:noFill/>
        </p:spPr>
        <p:txBody>
          <a:bodyPr wrap="none" rtlCol="0">
            <a:spAutoFit/>
          </a:bodyPr>
          <a:lstStyle/>
          <a:p>
            <a:r>
              <a:rPr lang="en-ID" sz="5500" b="1" dirty="0">
                <a:solidFill>
                  <a:schemeClr val="bg2"/>
                </a:solidFill>
                <a:latin typeface="+mj-lt"/>
              </a:rPr>
              <a:t>Strategic Plan</a:t>
            </a:r>
          </a:p>
        </p:txBody>
      </p:sp>
      <p:sp>
        <p:nvSpPr>
          <p:cNvPr id="38" name="Freeform 17">
            <a:extLst>
              <a:ext uri="{FF2B5EF4-FFF2-40B4-BE49-F238E27FC236}">
                <a16:creationId xmlns:a16="http://schemas.microsoft.com/office/drawing/2014/main" id="{07BC68D1-0C6C-463C-B531-A7451191D47D}"/>
              </a:ext>
            </a:extLst>
          </p:cNvPr>
          <p:cNvSpPr>
            <a:spLocks/>
          </p:cNvSpPr>
          <p:nvPr/>
        </p:nvSpPr>
        <p:spPr bwMode="auto">
          <a:xfrm>
            <a:off x="1203270" y="2345339"/>
            <a:ext cx="5308600" cy="477838"/>
          </a:xfrm>
          <a:custGeom>
            <a:avLst/>
            <a:gdLst>
              <a:gd name="T0" fmla="*/ 1156 w 3040"/>
              <a:gd name="T1" fmla="*/ 301 h 301"/>
              <a:gd name="T2" fmla="*/ 1827 w 3040"/>
              <a:gd name="T3" fmla="*/ 301 h 301"/>
              <a:gd name="T4" fmla="*/ 2951 w 3040"/>
              <a:gd name="T5" fmla="*/ 301 h 301"/>
              <a:gd name="T6" fmla="*/ 3040 w 3040"/>
              <a:gd name="T7" fmla="*/ 0 h 301"/>
              <a:gd name="T8" fmla="*/ 1885 w 3040"/>
              <a:gd name="T9" fmla="*/ 0 h 301"/>
              <a:gd name="T10" fmla="*/ 1245 w 3040"/>
              <a:gd name="T11" fmla="*/ 0 h 301"/>
              <a:gd name="T12" fmla="*/ 90 w 3040"/>
              <a:gd name="T13" fmla="*/ 0 h 301"/>
              <a:gd name="T14" fmla="*/ 0 w 3040"/>
              <a:gd name="T15" fmla="*/ 301 h 301"/>
              <a:gd name="T16" fmla="*/ 1156 w 3040"/>
              <a:gd name="T17"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0" h="301">
                <a:moveTo>
                  <a:pt x="1156" y="301"/>
                </a:moveTo>
                <a:lnTo>
                  <a:pt x="1827" y="301"/>
                </a:lnTo>
                <a:lnTo>
                  <a:pt x="2951" y="301"/>
                </a:lnTo>
                <a:lnTo>
                  <a:pt x="3040" y="0"/>
                </a:lnTo>
                <a:lnTo>
                  <a:pt x="1885" y="0"/>
                </a:lnTo>
                <a:lnTo>
                  <a:pt x="1245" y="0"/>
                </a:lnTo>
                <a:lnTo>
                  <a:pt x="90" y="0"/>
                </a:lnTo>
                <a:lnTo>
                  <a:pt x="0" y="301"/>
                </a:lnTo>
                <a:lnTo>
                  <a:pt x="1156" y="30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sp>
        <p:nvSpPr>
          <p:cNvPr id="39" name="TextBox 38">
            <a:extLst>
              <a:ext uri="{FF2B5EF4-FFF2-40B4-BE49-F238E27FC236}">
                <a16:creationId xmlns:a16="http://schemas.microsoft.com/office/drawing/2014/main" id="{12D643B3-2DBB-4B79-8E91-D028E81BEB21}"/>
              </a:ext>
            </a:extLst>
          </p:cNvPr>
          <p:cNvSpPr txBox="1"/>
          <p:nvPr/>
        </p:nvSpPr>
        <p:spPr>
          <a:xfrm>
            <a:off x="1285287" y="2406299"/>
            <a:ext cx="6414757" cy="369332"/>
          </a:xfrm>
          <a:prstGeom prst="rect">
            <a:avLst/>
          </a:prstGeom>
          <a:noFill/>
        </p:spPr>
        <p:txBody>
          <a:bodyPr wrap="none" rtlCol="0">
            <a:spAutoFit/>
          </a:bodyPr>
          <a:lstStyle/>
          <a:p>
            <a:r>
              <a:rPr lang="en-ID" b="1" i="1" dirty="0">
                <a:solidFill>
                  <a:srgbClr val="0070C0"/>
                </a:solidFill>
              </a:rPr>
              <a:t>Trinidad State College ~ Driving Shared Prosperity</a:t>
            </a:r>
          </a:p>
        </p:txBody>
      </p:sp>
    </p:spTree>
    <p:extLst>
      <p:ext uri="{BB962C8B-B14F-4D97-AF65-F5344CB8AC3E}">
        <p14:creationId xmlns:p14="http://schemas.microsoft.com/office/powerpoint/2010/main" val="341533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2" fill="hold" grpId="0" nodeType="afterEffect" p14:presetBounceEnd="10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10000">
                                          <p:cBhvr additive="base">
                                            <p:cTn id="11" dur="500" fill="hold"/>
                                            <p:tgtEl>
                                              <p:spTgt spid="38"/>
                                            </p:tgtEl>
                                            <p:attrNameLst>
                                              <p:attrName>ppt_x</p:attrName>
                                            </p:attrNameLst>
                                          </p:cBhvr>
                                          <p:tavLst>
                                            <p:tav tm="0">
                                              <p:val>
                                                <p:strVal val="1+#ppt_w/2"/>
                                              </p:val>
                                            </p:tav>
                                            <p:tav tm="100000">
                                              <p:val>
                                                <p:strVal val="#ppt_x"/>
                                              </p:val>
                                            </p:tav>
                                          </p:tavLst>
                                        </p:anim>
                                        <p:anim calcmode="lin" valueType="num" p14:bounceEnd="10000">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1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10000">
                                          <p:cBhvr additive="base">
                                            <p:cTn id="15" dur="500" fill="hold"/>
                                            <p:tgtEl>
                                              <p:spTgt spid="16"/>
                                            </p:tgtEl>
                                            <p:attrNameLst>
                                              <p:attrName>ppt_x</p:attrName>
                                            </p:attrNameLst>
                                          </p:cBhvr>
                                          <p:tavLst>
                                            <p:tav tm="0">
                                              <p:val>
                                                <p:strVal val="0-#ppt_w/2"/>
                                              </p:val>
                                            </p:tav>
                                            <p:tav tm="100000">
                                              <p:val>
                                                <p:strVal val="#ppt_x"/>
                                              </p:val>
                                            </p:tav>
                                          </p:tavLst>
                                        </p:anim>
                                        <p:anim calcmode="lin" valueType="num" p14:bounceEnd="10000">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14:presetBounceEnd="10000">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14:bounceEnd="10000">
                                          <p:cBhvr additive="base">
                                            <p:cTn id="20" dur="500" fill="hold"/>
                                            <p:tgtEl>
                                              <p:spTgt spid="2"/>
                                            </p:tgtEl>
                                            <p:attrNameLst>
                                              <p:attrName>ppt_x</p:attrName>
                                            </p:attrNameLst>
                                          </p:cBhvr>
                                          <p:tavLst>
                                            <p:tav tm="0">
                                              <p:val>
                                                <p:strVal val="0-#ppt_w/2"/>
                                              </p:val>
                                            </p:tav>
                                            <p:tav tm="100000">
                                              <p:val>
                                                <p:strVal val="#ppt_x"/>
                                              </p:val>
                                            </p:tav>
                                          </p:tavLst>
                                        </p:anim>
                                        <p:anim calcmode="lin" valueType="num" p14:bounceEnd="10000">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10000">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14:bounceEnd="10000">
                                          <p:cBhvr additive="base">
                                            <p:cTn id="24" dur="500" fill="hold"/>
                                            <p:tgtEl>
                                              <p:spTgt spid="21"/>
                                            </p:tgtEl>
                                            <p:attrNameLst>
                                              <p:attrName>ppt_x</p:attrName>
                                            </p:attrNameLst>
                                          </p:cBhvr>
                                          <p:tavLst>
                                            <p:tav tm="0">
                                              <p:val>
                                                <p:strVal val="1+#ppt_w/2"/>
                                              </p:val>
                                            </p:tav>
                                            <p:tav tm="100000">
                                              <p:val>
                                                <p:strVal val="#ppt_x"/>
                                              </p:val>
                                            </p:tav>
                                          </p:tavLst>
                                        </p:anim>
                                        <p:anim calcmode="lin" valueType="num" p14:bounceEnd="10000">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 grpId="0"/>
          <p:bldP spid="21" grpId="0"/>
          <p:bldP spid="38" grpId="0" animBg="1"/>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 grpId="0"/>
          <p:bldP spid="21" grpId="0"/>
          <p:bldP spid="38" grpId="0" animBg="1"/>
          <p:bldP spid="3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9BA41-4A38-B0F3-A788-DC507F95B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E72F7-B423-F46F-4081-991F72958B0C}"/>
              </a:ext>
            </a:extLst>
          </p:cNvPr>
          <p:cNvSpPr>
            <a:spLocks noGrp="1"/>
          </p:cNvSpPr>
          <p:nvPr>
            <p:ph type="title"/>
          </p:nvPr>
        </p:nvSpPr>
        <p:spPr>
          <a:xfrm>
            <a:off x="841248" y="452501"/>
            <a:ext cx="5596128" cy="1219835"/>
          </a:xfrm>
        </p:spPr>
        <p:txBody>
          <a:bodyPr/>
          <a:lstStyle/>
          <a:p>
            <a:r>
              <a:rPr lang="en-ID" dirty="0"/>
              <a:t>PILLAR </a:t>
            </a:r>
            <a:r>
              <a:rPr lang="en-ID" dirty="0">
                <a:solidFill>
                  <a:schemeClr val="accent1"/>
                </a:solidFill>
              </a:rPr>
              <a:t>TWO:</a:t>
            </a:r>
          </a:p>
        </p:txBody>
      </p:sp>
      <p:sp>
        <p:nvSpPr>
          <p:cNvPr id="34" name="Content Placeholder 11">
            <a:extLst>
              <a:ext uri="{FF2B5EF4-FFF2-40B4-BE49-F238E27FC236}">
                <a16:creationId xmlns:a16="http://schemas.microsoft.com/office/drawing/2014/main" id="{6E55F38F-6E69-B80A-5BEF-FEE1C3E02884}"/>
              </a:ext>
            </a:extLst>
          </p:cNvPr>
          <p:cNvSpPr txBox="1">
            <a:spLocks/>
          </p:cNvSpPr>
          <p:nvPr/>
        </p:nvSpPr>
        <p:spPr>
          <a:xfrm>
            <a:off x="356764" y="1535406"/>
            <a:ext cx="11408515" cy="518238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4">
                    <a:lumMod val="20000"/>
                    <a:lumOff val="80000"/>
                  </a:schemeClr>
                </a:solidFill>
                <a:latin typeface="Arial" panose="020B0604020202020204" pitchFamily="34" charset="0"/>
                <a:cs typeface="Arial" panose="020B0604020202020204" pitchFamily="34" charset="0"/>
              </a:rPr>
              <a:t>Strategic Priorities</a:t>
            </a:r>
          </a:p>
          <a:p>
            <a:pPr lvl="0"/>
            <a:r>
              <a:rPr lang="en-US" sz="1600" b="1" dirty="0">
                <a:solidFill>
                  <a:srgbClr val="FAF2AC"/>
                </a:solidFill>
              </a:rPr>
              <a:t>Focus on employee well-being and work-life balance</a:t>
            </a:r>
            <a:r>
              <a:rPr lang="en-US" sz="1600" dirty="0">
                <a:solidFill>
                  <a:srgbClr val="FAF2AC"/>
                </a:solidFill>
              </a:rPr>
              <a:t>. </a:t>
            </a:r>
            <a:br>
              <a:rPr lang="en-US" sz="1600" dirty="0"/>
            </a:br>
            <a:r>
              <a:rPr lang="en-US" sz="1600" dirty="0"/>
              <a:t>Trinidad State College expects the very best from its employees. We know that to give the very best, employees must be healthy and motivated; and we know that giving their best simultaneously requires time and energy to enjoy their personal live. </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a:t>
            </a:r>
            <a:br>
              <a:rPr lang="en-US" sz="1600" dirty="0"/>
            </a:br>
            <a:r>
              <a:rPr lang="en-US" sz="1600" dirty="0"/>
              <a:t>Increase retention rate to 90% (excluding retirement) by 2030.</a:t>
            </a:r>
            <a:br>
              <a:rPr lang="en-US" sz="1600" dirty="0"/>
            </a:br>
            <a:endParaRPr lang="en-US" sz="1600" dirty="0"/>
          </a:p>
          <a:p>
            <a:pPr lvl="0"/>
            <a:r>
              <a:rPr lang="en-US" sz="1600" b="1" dirty="0">
                <a:solidFill>
                  <a:srgbClr val="FAF2AC"/>
                </a:solidFill>
              </a:rPr>
              <a:t>Cultivate leadership and job satisfaction through professional development</a:t>
            </a:r>
            <a:r>
              <a:rPr lang="en-US" sz="1600" dirty="0">
                <a:solidFill>
                  <a:srgbClr val="FAF2AC"/>
                </a:solidFill>
              </a:rPr>
              <a:t>. </a:t>
            </a:r>
            <a:br>
              <a:rPr lang="en-US" sz="1600" dirty="0"/>
            </a:br>
            <a:r>
              <a:rPr lang="en-US" sz="1600" dirty="0"/>
              <a:t>Leadership takes many forms. Trinidad State College seeks to equip its faculty and staff with the most up-to-date skills and knowledge, enabling them to effectively support students, grow in their fields, and contribute to our mission.</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a:t>
            </a:r>
            <a:br>
              <a:rPr lang="en-US" sz="1600" dirty="0"/>
            </a:br>
            <a:r>
              <a:rPr lang="en-US" sz="1600" dirty="0"/>
              <a:t>Reach 100% employee participation annually in professional development by 2030.</a:t>
            </a:r>
            <a:br>
              <a:rPr lang="en-US" sz="1600" dirty="0"/>
            </a:br>
            <a:endParaRPr lang="en-US" sz="1600" dirty="0"/>
          </a:p>
          <a:p>
            <a:pPr lvl="0"/>
            <a:r>
              <a:rPr lang="en-US" sz="1600" b="1" dirty="0">
                <a:solidFill>
                  <a:srgbClr val="FAF2AC"/>
                </a:solidFill>
              </a:rPr>
              <a:t>Increase salaries to make Trinidad State College a competitive employer in Trinidad, Alamosa, and statewide</a:t>
            </a:r>
            <a:r>
              <a:rPr lang="en-US" sz="1600" dirty="0">
                <a:solidFill>
                  <a:srgbClr val="FAF2AC"/>
                </a:solidFill>
              </a:rPr>
              <a:t>. </a:t>
            </a:r>
            <a:br>
              <a:rPr lang="en-US" sz="1600" dirty="0"/>
            </a:br>
            <a:r>
              <a:rPr lang="en-US" sz="1600" dirty="0"/>
              <a:t>Employees are our most important asset. We know that to attract the best workforce to Trinidad State College, our compensation package must be competitive.</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a:t>
            </a:r>
            <a:br>
              <a:rPr lang="en-US" sz="1600" dirty="0"/>
            </a:br>
            <a:r>
              <a:rPr lang="en-US" sz="1600" dirty="0"/>
              <a:t>Bring Trinidad State College average salaries within 10% of Denver-Metro college averages by 2030.</a:t>
            </a:r>
            <a:r>
              <a:rPr lang="en-US" sz="1600" i="1" dirty="0">
                <a:solidFill>
                  <a:schemeClr val="accent4">
                    <a:lumMod val="20000"/>
                    <a:lumOff val="80000"/>
                  </a:schemeClr>
                </a:solidFill>
              </a:rPr>
              <a:t> *</a:t>
            </a:r>
            <a:br>
              <a:rPr lang="en-US" sz="1600" dirty="0"/>
            </a:br>
            <a:r>
              <a:rPr lang="en-US" sz="1600" dirty="0"/>
              <a:t> </a:t>
            </a:r>
            <a:r>
              <a:rPr lang="en-US" sz="1200" i="1" dirty="0">
                <a:solidFill>
                  <a:schemeClr val="accent4">
                    <a:lumMod val="20000"/>
                    <a:lumOff val="80000"/>
                  </a:schemeClr>
                </a:solidFill>
              </a:rPr>
              <a:t>*  Variations occur depending on years of service, degree levels, and other factors. This metric is dependent on fiscal stability through maintaining and increasing  </a:t>
            </a:r>
            <a:br>
              <a:rPr lang="en-US" sz="1200" i="1" dirty="0">
                <a:solidFill>
                  <a:schemeClr val="accent4">
                    <a:lumMod val="20000"/>
                    <a:lumOff val="80000"/>
                  </a:schemeClr>
                </a:solidFill>
              </a:rPr>
            </a:br>
            <a:r>
              <a:rPr lang="en-US" sz="1200" i="1" dirty="0">
                <a:solidFill>
                  <a:schemeClr val="accent4">
                    <a:lumMod val="20000"/>
                    <a:lumOff val="80000"/>
                  </a:schemeClr>
                </a:solidFill>
              </a:rPr>
              <a:t>     enrollment. </a:t>
            </a:r>
          </a:p>
        </p:txBody>
      </p:sp>
      <p:sp>
        <p:nvSpPr>
          <p:cNvPr id="3" name="Title 1">
            <a:extLst>
              <a:ext uri="{FF2B5EF4-FFF2-40B4-BE49-F238E27FC236}">
                <a16:creationId xmlns:a16="http://schemas.microsoft.com/office/drawing/2014/main" id="{EEBF2CD7-167B-1D10-B1AD-491B248F7BAB}"/>
              </a:ext>
            </a:extLst>
          </p:cNvPr>
          <p:cNvSpPr txBox="1">
            <a:spLocks/>
          </p:cNvSpPr>
          <p:nvPr/>
        </p:nvSpPr>
        <p:spPr>
          <a:xfrm>
            <a:off x="6195134" y="452501"/>
            <a:ext cx="5364480" cy="1219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3300" b="1" dirty="0">
                <a:solidFill>
                  <a:srgbClr val="FAF2AC"/>
                </a:solidFill>
                <a:effectLst/>
                <a:latin typeface="Aptos" panose="020B0004020202020204" pitchFamily="34" charset="0"/>
                <a:ea typeface="Calibri" panose="020F0502020204030204" pitchFamily="34" charset="0"/>
                <a:cs typeface="Times New Roman" panose="02020603050405020304" pitchFamily="18" charset="0"/>
              </a:rPr>
              <a:t>Valuing our Employees</a:t>
            </a:r>
            <a:endParaRPr lang="en-ID" sz="3300" dirty="0">
              <a:solidFill>
                <a:srgbClr val="FAF2AC"/>
              </a:solidFill>
            </a:endParaRPr>
          </a:p>
        </p:txBody>
      </p:sp>
    </p:spTree>
    <p:extLst>
      <p:ext uri="{BB962C8B-B14F-4D97-AF65-F5344CB8AC3E}">
        <p14:creationId xmlns:p14="http://schemas.microsoft.com/office/powerpoint/2010/main" val="8377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59C35-67DD-B38B-33B2-AA8110BE9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7C283-BFA6-1F84-4A5A-B4FFC124A5A2}"/>
              </a:ext>
            </a:extLst>
          </p:cNvPr>
          <p:cNvSpPr>
            <a:spLocks noGrp="1"/>
          </p:cNvSpPr>
          <p:nvPr>
            <p:ph type="title"/>
          </p:nvPr>
        </p:nvSpPr>
        <p:spPr>
          <a:xfrm>
            <a:off x="841248" y="452501"/>
            <a:ext cx="6473952" cy="1219835"/>
          </a:xfrm>
        </p:spPr>
        <p:txBody>
          <a:bodyPr/>
          <a:lstStyle/>
          <a:p>
            <a:r>
              <a:rPr lang="en-ID" dirty="0"/>
              <a:t>PILLAR </a:t>
            </a:r>
            <a:r>
              <a:rPr lang="en-ID" dirty="0">
                <a:solidFill>
                  <a:schemeClr val="accent1"/>
                </a:solidFill>
              </a:rPr>
              <a:t>THREE:</a:t>
            </a:r>
          </a:p>
        </p:txBody>
      </p:sp>
      <p:sp>
        <p:nvSpPr>
          <p:cNvPr id="34" name="Content Placeholder 11">
            <a:extLst>
              <a:ext uri="{FF2B5EF4-FFF2-40B4-BE49-F238E27FC236}">
                <a16:creationId xmlns:a16="http://schemas.microsoft.com/office/drawing/2014/main" id="{406ABED3-F733-B412-D44B-0815E02ED161}"/>
              </a:ext>
            </a:extLst>
          </p:cNvPr>
          <p:cNvSpPr txBox="1">
            <a:spLocks/>
          </p:cNvSpPr>
          <p:nvPr/>
        </p:nvSpPr>
        <p:spPr>
          <a:xfrm>
            <a:off x="356764" y="1779247"/>
            <a:ext cx="11408515" cy="4626252"/>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4">
                    <a:lumMod val="20000"/>
                    <a:lumOff val="80000"/>
                  </a:schemeClr>
                </a:solidFill>
                <a:latin typeface="Arial" panose="020B0604020202020204" pitchFamily="34" charset="0"/>
                <a:cs typeface="Arial" panose="020B0604020202020204" pitchFamily="34" charset="0"/>
              </a:rPr>
              <a:t>Trinidad State College will play a catalytic role in the economic development of our communities.</a:t>
            </a:r>
          </a:p>
          <a:p>
            <a:pPr marL="0" indent="0">
              <a:lnSpc>
                <a:spcPct val="100000"/>
              </a:lnSpc>
              <a:buNone/>
            </a:pPr>
            <a:r>
              <a:rPr lang="en-US" sz="1600" b="1" dirty="0">
                <a:solidFill>
                  <a:srgbClr val="FAF2AC"/>
                </a:solidFill>
                <a:latin typeface="Arial" panose="020B0604020202020204" pitchFamily="34" charset="0"/>
                <a:cs typeface="Arial" panose="020B0604020202020204" pitchFamily="34" charset="0"/>
              </a:rPr>
              <a:t>Why this matters: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Trinidad State College is only as healthy and prosperous as the communities in which it lives.  We serve Las Animas and Huerfano Counties, as well as Alamosa and the entire San Luis Valley.  We are both an economic engine and an intellectual hub for our communities. Our campuses attract talent and promote success among local businesses by fostering entrepreneurship and skill development. Businesses, in turn, offer professional opportunities and pathways for students. Strong partnerships among our campuses and local communities will drive student success, job creation, and economic growth.</a:t>
            </a:r>
          </a:p>
          <a:p>
            <a:pPr marL="0" indent="0">
              <a:lnSpc>
                <a:spcPct val="100000"/>
              </a:lnSpc>
              <a:buNone/>
            </a:pPr>
            <a:r>
              <a:rPr lang="en-US" sz="1600" dirty="0">
                <a:latin typeface="Arial" panose="020B0604020202020204" pitchFamily="34" charset="0"/>
                <a:cs typeface="Arial" panose="020B0604020202020204" pitchFamily="34" charset="0"/>
              </a:rPr>
              <a:t>Our strategic priorities in this area center on full implementation of Emergent Campus, which includes a state-of-the-art </a:t>
            </a:r>
            <a:r>
              <a:rPr lang="en-US" sz="1600" dirty="0" err="1">
                <a:latin typeface="Arial" panose="020B0604020202020204" pitchFamily="34" charset="0"/>
                <a:cs typeface="Arial" panose="020B0604020202020204" pitchFamily="34" charset="0"/>
              </a:rPr>
              <a:t>MakerSpace</a:t>
            </a:r>
            <a:r>
              <a:rPr lang="en-US" sz="1600" dirty="0">
                <a:latin typeface="Arial" panose="020B0604020202020204" pitchFamily="34" charset="0"/>
                <a:cs typeface="Arial" panose="020B0604020202020204" pitchFamily="34" charset="0"/>
              </a:rPr>
              <a:t> and Business Innovation Training Hub. Emergent Campus aims to create jobs, attract new businesses, and train local students and adults to pursue business and technology-related career opportunities. Our priorities also recognize opportunities to increase engagement with our communities more broadly in all we do, from athletics to community service projects to cultural and social activities.</a:t>
            </a:r>
          </a:p>
          <a:p>
            <a:pPr marL="0" indent="0">
              <a:lnSpc>
                <a:spcPct val="100000"/>
              </a:lnSpc>
              <a:buNone/>
            </a:pPr>
            <a:r>
              <a:rPr lang="en-US" sz="1600" dirty="0">
                <a:latin typeface="Arial" panose="020B0604020202020204" pitchFamily="34" charset="0"/>
                <a:cs typeface="Arial" panose="020B0604020202020204" pitchFamily="34" charset="0"/>
              </a:rPr>
              <a:t>While our strategic priorities focus on activities and outcomes centered on the College, our intent is broader impact in our communities. We recognize the challenges inherent in attributing direct causality between our actions and these broader economic indicators; we nonetheless will seek and track such metrics as job creation, increases in living wage jobs, and overall economic growth..</a:t>
            </a:r>
          </a:p>
        </p:txBody>
      </p:sp>
      <p:sp>
        <p:nvSpPr>
          <p:cNvPr id="3" name="Title 1">
            <a:extLst>
              <a:ext uri="{FF2B5EF4-FFF2-40B4-BE49-F238E27FC236}">
                <a16:creationId xmlns:a16="http://schemas.microsoft.com/office/drawing/2014/main" id="{4E04FB7E-2B08-B920-8BAC-72608247EF25}"/>
              </a:ext>
            </a:extLst>
          </p:cNvPr>
          <p:cNvSpPr txBox="1">
            <a:spLocks/>
          </p:cNvSpPr>
          <p:nvPr/>
        </p:nvSpPr>
        <p:spPr>
          <a:xfrm>
            <a:off x="6766560" y="452501"/>
            <a:ext cx="5085662" cy="1219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3300" b="1" dirty="0">
                <a:solidFill>
                  <a:srgbClr val="FAF2AC"/>
                </a:solidFill>
                <a:effectLst/>
                <a:latin typeface="Aptos" panose="020B0004020202020204" pitchFamily="34" charset="0"/>
                <a:ea typeface="Calibri" panose="020F0502020204030204" pitchFamily="34" charset="0"/>
                <a:cs typeface="Times New Roman" panose="02020603050405020304" pitchFamily="18" charset="0"/>
              </a:rPr>
              <a:t>Community Prosperity</a:t>
            </a:r>
            <a:endParaRPr lang="en-ID" sz="3300" dirty="0">
              <a:solidFill>
                <a:srgbClr val="FAF2AC"/>
              </a:solidFill>
            </a:endParaRPr>
          </a:p>
        </p:txBody>
      </p:sp>
    </p:spTree>
    <p:extLst>
      <p:ext uri="{BB962C8B-B14F-4D97-AF65-F5344CB8AC3E}">
        <p14:creationId xmlns:p14="http://schemas.microsoft.com/office/powerpoint/2010/main" val="278321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4C54-6A93-F256-664B-DAD61DF5A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590B7-F26F-0810-6650-08E57022E0A2}"/>
              </a:ext>
            </a:extLst>
          </p:cNvPr>
          <p:cNvSpPr>
            <a:spLocks noGrp="1"/>
          </p:cNvSpPr>
          <p:nvPr>
            <p:ph type="title"/>
          </p:nvPr>
        </p:nvSpPr>
        <p:spPr>
          <a:xfrm>
            <a:off x="841248" y="452501"/>
            <a:ext cx="6156960" cy="1219835"/>
          </a:xfrm>
        </p:spPr>
        <p:txBody>
          <a:bodyPr/>
          <a:lstStyle/>
          <a:p>
            <a:r>
              <a:rPr lang="en-ID" dirty="0"/>
              <a:t>PILLAR </a:t>
            </a:r>
            <a:r>
              <a:rPr lang="en-ID" dirty="0">
                <a:solidFill>
                  <a:schemeClr val="accent1"/>
                </a:solidFill>
              </a:rPr>
              <a:t>THREE:</a:t>
            </a:r>
          </a:p>
        </p:txBody>
      </p:sp>
      <p:sp>
        <p:nvSpPr>
          <p:cNvPr id="34" name="Content Placeholder 11">
            <a:extLst>
              <a:ext uri="{FF2B5EF4-FFF2-40B4-BE49-F238E27FC236}">
                <a16:creationId xmlns:a16="http://schemas.microsoft.com/office/drawing/2014/main" id="{FFC3AE7E-68DD-E0BF-C962-FF83447830CA}"/>
              </a:ext>
            </a:extLst>
          </p:cNvPr>
          <p:cNvSpPr txBox="1">
            <a:spLocks/>
          </p:cNvSpPr>
          <p:nvPr/>
        </p:nvSpPr>
        <p:spPr>
          <a:xfrm>
            <a:off x="356764" y="1511022"/>
            <a:ext cx="11408515" cy="5231154"/>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4">
                    <a:lumMod val="20000"/>
                    <a:lumOff val="80000"/>
                  </a:schemeClr>
                </a:solidFill>
                <a:latin typeface="Arial" panose="020B0604020202020204" pitchFamily="34" charset="0"/>
                <a:cs typeface="Arial" panose="020B0604020202020204" pitchFamily="34" charset="0"/>
              </a:rPr>
              <a:t>Strategic Priorities</a:t>
            </a:r>
          </a:p>
          <a:p>
            <a:pPr lvl="0"/>
            <a:r>
              <a:rPr lang="en-US" sz="1600" b="1" dirty="0">
                <a:solidFill>
                  <a:srgbClr val="FAF2AC"/>
                </a:solidFill>
              </a:rPr>
              <a:t>Fully implement Emergent Campus:</a:t>
            </a:r>
            <a:br>
              <a:rPr lang="en-US" sz="1600" dirty="0"/>
            </a:br>
            <a:r>
              <a:rPr lang="en-US" sz="1600" dirty="0"/>
              <a:t>Emergent Campus envisions a vibrant hub where education, business, and industry intersect to offer myriad opportunities. </a:t>
            </a:r>
            <a:br>
              <a:rPr lang="en-US" sz="1600" dirty="0"/>
            </a:br>
            <a:r>
              <a:rPr lang="en-US" sz="1600" dirty="0"/>
              <a:t>It will provide students with internships, certificates, and hands-on learning experiences. </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Fully meet grant metrics.</a:t>
            </a:r>
            <a:br>
              <a:rPr lang="en-US" sz="1600" dirty="0"/>
            </a:br>
            <a:endParaRPr lang="en-US" sz="1600" dirty="0"/>
          </a:p>
          <a:p>
            <a:pPr lvl="0"/>
            <a:r>
              <a:rPr lang="en-US" sz="1600" b="1" dirty="0">
                <a:solidFill>
                  <a:srgbClr val="FAF2AC"/>
                </a:solidFill>
              </a:rPr>
              <a:t>Develop partnerships with local businesses and community groups </a:t>
            </a:r>
            <a:r>
              <a:rPr lang="en-US" sz="1600" dirty="0">
                <a:solidFill>
                  <a:srgbClr val="FAF2AC"/>
                </a:solidFill>
              </a:rPr>
              <a:t>: </a:t>
            </a:r>
            <a:br>
              <a:rPr lang="en-US" sz="1600" dirty="0"/>
            </a:br>
            <a:r>
              <a:rPr lang="en-US" sz="1600" dirty="0"/>
              <a:t>Trinidad State College has relationships and structures in place that facilitate community involvement in academic programs. Much more can be done to facilitate more vibrant partnerships that lead to opportunities for students and lead to community prosperity.</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Increase the number of participants engaged in the College’s outreach programs </a:t>
            </a:r>
            <a:br>
              <a:rPr lang="en-US" sz="1600" dirty="0"/>
            </a:br>
            <a:r>
              <a:rPr lang="en-US" sz="1600" dirty="0"/>
              <a:t>(e.g., Artist lectures, </a:t>
            </a:r>
            <a:r>
              <a:rPr lang="en-US" sz="1600" dirty="0" err="1"/>
              <a:t>MakerSpace</a:t>
            </a:r>
            <a:r>
              <a:rPr lang="en-US" sz="1600" dirty="0"/>
              <a:t>, Non-credit offerings) by 10% annually.</a:t>
            </a:r>
            <a:br>
              <a:rPr lang="en-US" sz="1600" dirty="0"/>
            </a:br>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Appoint a community engagement committee on each campus. Committees will implement an outreach strategy to communicate the College’s resources, programs, and opportunities by June 2025.</a:t>
            </a:r>
            <a:br>
              <a:rPr lang="en-US" sz="1600" dirty="0"/>
            </a:br>
            <a:endParaRPr lang="en-US" sz="1600" dirty="0"/>
          </a:p>
          <a:p>
            <a:pPr lvl="0"/>
            <a:r>
              <a:rPr lang="en-US" sz="1600" b="1" dirty="0">
                <a:solidFill>
                  <a:srgbClr val="FAF2AC"/>
                </a:solidFill>
              </a:rPr>
              <a:t>Increase the number of graduates who live and work in our communities</a:t>
            </a:r>
            <a:r>
              <a:rPr lang="en-US" sz="1600" dirty="0">
                <a:solidFill>
                  <a:srgbClr val="FAF2AC"/>
                </a:solidFill>
              </a:rPr>
              <a:t>: </a:t>
            </a:r>
            <a:br>
              <a:rPr lang="en-US" sz="1600" dirty="0"/>
            </a:br>
            <a:r>
              <a:rPr lang="en-US" sz="1600" dirty="0"/>
              <a:t>Trinidad State College graduates who remain in the region contribute to economic vitality. Their continued presence can build stronger ties between the College and the surrounding region.</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Identify and implement approaches to gather data on students who remain and work in the region.</a:t>
            </a:r>
          </a:p>
        </p:txBody>
      </p:sp>
      <p:sp>
        <p:nvSpPr>
          <p:cNvPr id="3" name="Title 1">
            <a:extLst>
              <a:ext uri="{FF2B5EF4-FFF2-40B4-BE49-F238E27FC236}">
                <a16:creationId xmlns:a16="http://schemas.microsoft.com/office/drawing/2014/main" id="{CC1F1DC2-0BA5-7EEE-F0FB-C506939D028A}"/>
              </a:ext>
            </a:extLst>
          </p:cNvPr>
          <p:cNvSpPr txBox="1">
            <a:spLocks/>
          </p:cNvSpPr>
          <p:nvPr/>
        </p:nvSpPr>
        <p:spPr>
          <a:xfrm>
            <a:off x="6621854" y="452501"/>
            <a:ext cx="5364480" cy="1219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3300" b="1" dirty="0">
                <a:solidFill>
                  <a:srgbClr val="FAF2AC"/>
                </a:solidFill>
                <a:effectLst/>
                <a:latin typeface="Aptos" panose="020B0004020202020204" pitchFamily="34" charset="0"/>
                <a:ea typeface="Calibri" panose="020F0502020204030204" pitchFamily="34" charset="0"/>
                <a:cs typeface="Times New Roman" panose="02020603050405020304" pitchFamily="18" charset="0"/>
              </a:rPr>
              <a:t>Community Prosperity</a:t>
            </a:r>
            <a:endParaRPr lang="en-ID" sz="3300" dirty="0">
              <a:solidFill>
                <a:srgbClr val="FAF2AC"/>
              </a:solidFill>
            </a:endParaRPr>
          </a:p>
        </p:txBody>
      </p:sp>
    </p:spTree>
    <p:extLst>
      <p:ext uri="{BB962C8B-B14F-4D97-AF65-F5344CB8AC3E}">
        <p14:creationId xmlns:p14="http://schemas.microsoft.com/office/powerpoint/2010/main" val="37593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C2524B9-CF61-4FEB-9A07-454D2DADBBEC}"/>
              </a:ext>
            </a:extLst>
          </p:cNvPr>
          <p:cNvSpPr>
            <a:spLocks/>
          </p:cNvSpPr>
          <p:nvPr/>
        </p:nvSpPr>
        <p:spPr bwMode="auto">
          <a:xfrm>
            <a:off x="-12191" y="1056735"/>
            <a:ext cx="7888223" cy="4502817"/>
          </a:xfrm>
          <a:custGeom>
            <a:avLst/>
            <a:gdLst>
              <a:gd name="connsiteX0" fmla="*/ 0 w 6061275"/>
              <a:gd name="connsiteY0" fmla="*/ 0 h 3598483"/>
              <a:gd name="connsiteX1" fmla="*/ 1104057 w 6061275"/>
              <a:gd name="connsiteY1" fmla="*/ 0 h 3598483"/>
              <a:gd name="connsiteX2" fmla="*/ 6061275 w 6061275"/>
              <a:gd name="connsiteY2" fmla="*/ 0 h 3598483"/>
              <a:gd name="connsiteX3" fmla="*/ 4986946 w 6061275"/>
              <a:gd name="connsiteY3" fmla="*/ 3598483 h 3598483"/>
              <a:gd name="connsiteX4" fmla="*/ 29728 w 6061275"/>
              <a:gd name="connsiteY4" fmla="*/ 3598483 h 3598483"/>
              <a:gd name="connsiteX5" fmla="*/ 0 w 6061275"/>
              <a:gd name="connsiteY5" fmla="*/ 3598483 h 359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1275" h="3598483">
                <a:moveTo>
                  <a:pt x="0" y="0"/>
                </a:moveTo>
                <a:lnTo>
                  <a:pt x="1104057" y="0"/>
                </a:lnTo>
                <a:lnTo>
                  <a:pt x="6061275" y="0"/>
                </a:lnTo>
                <a:lnTo>
                  <a:pt x="4986946" y="3598483"/>
                </a:lnTo>
                <a:lnTo>
                  <a:pt x="29728" y="3598483"/>
                </a:lnTo>
                <a:lnTo>
                  <a:pt x="0" y="3598483"/>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ID" dirty="0"/>
          </a:p>
        </p:txBody>
      </p:sp>
      <p:sp>
        <p:nvSpPr>
          <p:cNvPr id="10" name="Title 2">
            <a:extLst>
              <a:ext uri="{FF2B5EF4-FFF2-40B4-BE49-F238E27FC236}">
                <a16:creationId xmlns:a16="http://schemas.microsoft.com/office/drawing/2014/main" id="{327B3D00-823C-4D0D-AB6A-1DE6FD99F9EE}"/>
              </a:ext>
            </a:extLst>
          </p:cNvPr>
          <p:cNvSpPr txBox="1">
            <a:spLocks/>
          </p:cNvSpPr>
          <p:nvPr/>
        </p:nvSpPr>
        <p:spPr>
          <a:xfrm>
            <a:off x="475225" y="1412934"/>
            <a:ext cx="6510791" cy="9564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ID" sz="3200" b="1" u="sng" dirty="0">
                <a:solidFill>
                  <a:schemeClr val="bg1"/>
                </a:solidFill>
              </a:rPr>
              <a:t>CONTACT</a:t>
            </a:r>
            <a:r>
              <a:rPr lang="en-ID" sz="3200" b="1" u="sng" dirty="0">
                <a:solidFill>
                  <a:schemeClr val="accent4"/>
                </a:solidFill>
              </a:rPr>
              <a:t> TRINIDAD STATE</a:t>
            </a:r>
            <a:endParaRPr lang="id-ID" sz="3200" b="1" u="sng" dirty="0">
              <a:solidFill>
                <a:schemeClr val="accent4"/>
              </a:solidFill>
            </a:endParaRPr>
          </a:p>
        </p:txBody>
      </p:sp>
      <p:sp>
        <p:nvSpPr>
          <p:cNvPr id="48" name="Freeform 165">
            <a:extLst>
              <a:ext uri="{FF2B5EF4-FFF2-40B4-BE49-F238E27FC236}">
                <a16:creationId xmlns:a16="http://schemas.microsoft.com/office/drawing/2014/main" id="{F77B0112-FD8A-4DBA-A84D-1FF4820C4D53}"/>
              </a:ext>
            </a:extLst>
          </p:cNvPr>
          <p:cNvSpPr>
            <a:spLocks noEditPoints="1"/>
          </p:cNvSpPr>
          <p:nvPr/>
        </p:nvSpPr>
        <p:spPr bwMode="auto">
          <a:xfrm>
            <a:off x="669362" y="2348350"/>
            <a:ext cx="589156" cy="593056"/>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p>
        </p:txBody>
      </p:sp>
      <p:grpSp>
        <p:nvGrpSpPr>
          <p:cNvPr id="49" name="Group 48">
            <a:extLst>
              <a:ext uri="{FF2B5EF4-FFF2-40B4-BE49-F238E27FC236}">
                <a16:creationId xmlns:a16="http://schemas.microsoft.com/office/drawing/2014/main" id="{447DE53F-934E-4C07-A141-07624EEEB980}"/>
              </a:ext>
            </a:extLst>
          </p:cNvPr>
          <p:cNvGrpSpPr/>
          <p:nvPr/>
        </p:nvGrpSpPr>
        <p:grpSpPr>
          <a:xfrm>
            <a:off x="686347" y="4362967"/>
            <a:ext cx="555186" cy="522095"/>
            <a:chOff x="9344026" y="1160463"/>
            <a:chExt cx="239713" cy="225425"/>
          </a:xfrm>
          <a:solidFill>
            <a:schemeClr val="accent1"/>
          </a:solidFill>
        </p:grpSpPr>
        <p:sp>
          <p:nvSpPr>
            <p:cNvPr id="50" name="Freeform 65">
              <a:extLst>
                <a:ext uri="{FF2B5EF4-FFF2-40B4-BE49-F238E27FC236}">
                  <a16:creationId xmlns:a16="http://schemas.microsoft.com/office/drawing/2014/main" id="{BAD2AC1A-636D-42DD-BF9F-34A8E083AEB3}"/>
                </a:ext>
              </a:extLst>
            </p:cNvPr>
            <p:cNvSpPr>
              <a:spLocks/>
            </p:cNvSpPr>
            <p:nvPr/>
          </p:nvSpPr>
          <p:spPr bwMode="auto">
            <a:xfrm>
              <a:off x="9344026" y="1160463"/>
              <a:ext cx="239713" cy="90488"/>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Oval 66">
              <a:extLst>
                <a:ext uri="{FF2B5EF4-FFF2-40B4-BE49-F238E27FC236}">
                  <a16:creationId xmlns:a16="http://schemas.microsoft.com/office/drawing/2014/main" id="{D5F81E87-C205-4F95-8141-44C9A6C7CCD7}"/>
                </a:ext>
              </a:extLst>
            </p:cNvPr>
            <p:cNvSpPr>
              <a:spLocks noChangeArrowheads="1"/>
            </p:cNvSpPr>
            <p:nvPr/>
          </p:nvSpPr>
          <p:spPr bwMode="auto">
            <a:xfrm>
              <a:off x="9432926" y="1295401"/>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67">
              <a:extLst>
                <a:ext uri="{FF2B5EF4-FFF2-40B4-BE49-F238E27FC236}">
                  <a16:creationId xmlns:a16="http://schemas.microsoft.com/office/drawing/2014/main" id="{2770B3E4-54D4-40E7-8D18-F004A25B6429}"/>
                </a:ext>
              </a:extLst>
            </p:cNvPr>
            <p:cNvSpPr>
              <a:spLocks noEditPoints="1"/>
            </p:cNvSpPr>
            <p:nvPr/>
          </p:nvSpPr>
          <p:spPr bwMode="auto">
            <a:xfrm>
              <a:off x="9358313" y="1220788"/>
              <a:ext cx="211138" cy="165100"/>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3" name="Rectangle 52">
            <a:extLst>
              <a:ext uri="{FF2B5EF4-FFF2-40B4-BE49-F238E27FC236}">
                <a16:creationId xmlns:a16="http://schemas.microsoft.com/office/drawing/2014/main" id="{D81F0068-46AA-43F7-AAFD-8D57E3F467DB}"/>
              </a:ext>
            </a:extLst>
          </p:cNvPr>
          <p:cNvSpPr/>
          <p:nvPr/>
        </p:nvSpPr>
        <p:spPr>
          <a:xfrm>
            <a:off x="1454032" y="2426516"/>
            <a:ext cx="3485400" cy="523220"/>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b="1" dirty="0">
                <a:solidFill>
                  <a:schemeClr val="bg1"/>
                </a:solidFill>
                <a:cs typeface="Poppins" panose="02000000000000000000" pitchFamily="2" charset="0"/>
              </a:rPr>
              <a:t>600 </a:t>
            </a:r>
            <a:r>
              <a:rPr lang="id-ID" sz="1400" b="1" dirty="0" err="1">
                <a:solidFill>
                  <a:schemeClr val="bg1"/>
                </a:solidFill>
                <a:cs typeface="Poppins" panose="02000000000000000000" pitchFamily="2" charset="0"/>
              </a:rPr>
              <a:t>Prospect</a:t>
            </a:r>
            <a:r>
              <a:rPr lang="id-ID" sz="1400" b="1" dirty="0">
                <a:solidFill>
                  <a:schemeClr val="bg1"/>
                </a:solidFill>
                <a:cs typeface="Poppins" panose="02000000000000000000" pitchFamily="2" charset="0"/>
              </a:rPr>
              <a:t> </a:t>
            </a:r>
            <a:r>
              <a:rPr lang="id-ID" sz="1400" b="1" dirty="0" err="1">
                <a:solidFill>
                  <a:schemeClr val="bg1"/>
                </a:solidFill>
                <a:cs typeface="Poppins" panose="02000000000000000000" pitchFamily="2" charset="0"/>
              </a:rPr>
              <a:t>Street</a:t>
            </a:r>
            <a:endParaRPr lang="id-ID" sz="1400" b="1" dirty="0">
              <a:solidFill>
                <a:schemeClr val="bg1"/>
              </a:solidFill>
              <a:cs typeface="Poppins" panose="02000000000000000000" pitchFamily="2" charset="0"/>
            </a:endParaRPr>
          </a:p>
          <a:p>
            <a:r>
              <a:rPr lang="id-ID" sz="1400" b="1" dirty="0">
                <a:solidFill>
                  <a:schemeClr val="bg1"/>
                </a:solidFill>
                <a:cs typeface="Poppins" panose="02000000000000000000" pitchFamily="2" charset="0"/>
              </a:rPr>
              <a:t>Trinidad, CO  81082</a:t>
            </a:r>
          </a:p>
        </p:txBody>
      </p:sp>
      <p:sp>
        <p:nvSpPr>
          <p:cNvPr id="54" name="TextBox 23">
            <a:extLst>
              <a:ext uri="{FF2B5EF4-FFF2-40B4-BE49-F238E27FC236}">
                <a16:creationId xmlns:a16="http://schemas.microsoft.com/office/drawing/2014/main" id="{4785AEE5-AC84-498B-BB33-A4AF8A1D34A9}"/>
              </a:ext>
            </a:extLst>
          </p:cNvPr>
          <p:cNvSpPr txBox="1"/>
          <p:nvPr/>
        </p:nvSpPr>
        <p:spPr>
          <a:xfrm>
            <a:off x="1454032" y="2182135"/>
            <a:ext cx="5361296"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sz="1600" b="1" dirty="0">
                <a:solidFill>
                  <a:schemeClr val="accent4"/>
                </a:solidFill>
                <a:latin typeface="+mj-lt"/>
                <a:cs typeface="Poppins" panose="02000000000000000000" pitchFamily="2" charset="0"/>
              </a:rPr>
              <a:t>TRINIDAD STATE COLLEGE ~ Trinidad Campus</a:t>
            </a:r>
            <a:endParaRPr lang="id-ID" sz="1600" b="1" dirty="0">
              <a:solidFill>
                <a:schemeClr val="accent4"/>
              </a:solidFill>
              <a:latin typeface="+mj-lt"/>
              <a:cs typeface="Poppins" panose="02000000000000000000" pitchFamily="2" charset="0"/>
            </a:endParaRPr>
          </a:p>
        </p:txBody>
      </p:sp>
      <p:sp>
        <p:nvSpPr>
          <p:cNvPr id="57" name="Rectangle 56">
            <a:extLst>
              <a:ext uri="{FF2B5EF4-FFF2-40B4-BE49-F238E27FC236}">
                <a16:creationId xmlns:a16="http://schemas.microsoft.com/office/drawing/2014/main" id="{7A349B05-DCC8-4597-8A7F-5AB1BA545940}"/>
              </a:ext>
            </a:extLst>
          </p:cNvPr>
          <p:cNvSpPr/>
          <p:nvPr/>
        </p:nvSpPr>
        <p:spPr>
          <a:xfrm>
            <a:off x="1454032" y="4406232"/>
            <a:ext cx="3485400" cy="523220"/>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sz="1400" b="1" dirty="0">
                <a:solidFill>
                  <a:schemeClr val="bg1"/>
                </a:solidFill>
                <a:cs typeface="Poppins" panose="02000000000000000000" pitchFamily="2" charset="0"/>
              </a:rPr>
              <a:t>TEL:      1-888-TSC-1925</a:t>
            </a:r>
          </a:p>
          <a:p>
            <a:r>
              <a:rPr lang="en-ID" sz="1400" b="1" dirty="0">
                <a:solidFill>
                  <a:schemeClr val="bg1"/>
                </a:solidFill>
                <a:cs typeface="Poppins" panose="02000000000000000000" pitchFamily="2" charset="0"/>
              </a:rPr>
              <a:t>WWW:  </a:t>
            </a:r>
            <a:r>
              <a:rPr lang="en-ID" sz="1400" b="1" dirty="0" err="1">
                <a:solidFill>
                  <a:schemeClr val="bg1"/>
                </a:solidFill>
                <a:cs typeface="Poppins" panose="02000000000000000000" pitchFamily="2" charset="0"/>
              </a:rPr>
              <a:t>trinidadstate.edu</a:t>
            </a:r>
            <a:endParaRPr lang="id-ID" sz="1400" b="1" dirty="0">
              <a:solidFill>
                <a:schemeClr val="bg1"/>
              </a:solidFill>
              <a:cs typeface="Poppins" panose="02000000000000000000" pitchFamily="2" charset="0"/>
            </a:endParaRPr>
          </a:p>
        </p:txBody>
      </p:sp>
      <p:sp>
        <p:nvSpPr>
          <p:cNvPr id="58" name="TextBox 23">
            <a:extLst>
              <a:ext uri="{FF2B5EF4-FFF2-40B4-BE49-F238E27FC236}">
                <a16:creationId xmlns:a16="http://schemas.microsoft.com/office/drawing/2014/main" id="{5925AAB9-A77F-427F-9513-26B3AC62CD5C}"/>
              </a:ext>
            </a:extLst>
          </p:cNvPr>
          <p:cNvSpPr txBox="1"/>
          <p:nvPr/>
        </p:nvSpPr>
        <p:spPr>
          <a:xfrm>
            <a:off x="1454032" y="4151691"/>
            <a:ext cx="2087563"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sz="1600" b="1" dirty="0">
                <a:solidFill>
                  <a:schemeClr val="accent4"/>
                </a:solidFill>
                <a:latin typeface="+mj-lt"/>
                <a:cs typeface="Poppins" panose="02000000000000000000" pitchFamily="2" charset="0"/>
              </a:rPr>
              <a:t>Phone &amp; Web</a:t>
            </a:r>
            <a:endParaRPr lang="id-ID" sz="1600" b="1" dirty="0">
              <a:solidFill>
                <a:schemeClr val="accent4"/>
              </a:solidFill>
              <a:latin typeface="+mj-lt"/>
              <a:cs typeface="Poppins" panose="02000000000000000000" pitchFamily="2" charset="0"/>
            </a:endParaRPr>
          </a:p>
        </p:txBody>
      </p:sp>
      <p:sp>
        <p:nvSpPr>
          <p:cNvPr id="2" name="Freeform 165">
            <a:extLst>
              <a:ext uri="{FF2B5EF4-FFF2-40B4-BE49-F238E27FC236}">
                <a16:creationId xmlns:a16="http://schemas.microsoft.com/office/drawing/2014/main" id="{B56E51FD-7EE4-5B12-E5B0-3F4A18D8951A}"/>
              </a:ext>
            </a:extLst>
          </p:cNvPr>
          <p:cNvSpPr>
            <a:spLocks noEditPoints="1"/>
          </p:cNvSpPr>
          <p:nvPr/>
        </p:nvSpPr>
        <p:spPr bwMode="auto">
          <a:xfrm>
            <a:off x="687650" y="3268846"/>
            <a:ext cx="589156" cy="593056"/>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4" name="Rectangle 3">
            <a:extLst>
              <a:ext uri="{FF2B5EF4-FFF2-40B4-BE49-F238E27FC236}">
                <a16:creationId xmlns:a16="http://schemas.microsoft.com/office/drawing/2014/main" id="{9CA7C47D-694B-4E92-8DDC-74DB34F48F56}"/>
              </a:ext>
            </a:extLst>
          </p:cNvPr>
          <p:cNvSpPr/>
          <p:nvPr/>
        </p:nvSpPr>
        <p:spPr>
          <a:xfrm>
            <a:off x="1472320" y="3347012"/>
            <a:ext cx="3485400" cy="523220"/>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b="1" dirty="0">
                <a:solidFill>
                  <a:schemeClr val="bg1"/>
                </a:solidFill>
                <a:cs typeface="Poppins" panose="02000000000000000000" pitchFamily="2" charset="0"/>
              </a:rPr>
              <a:t>1011 Main </a:t>
            </a:r>
            <a:r>
              <a:rPr lang="id-ID" sz="1400" b="1" dirty="0" err="1">
                <a:solidFill>
                  <a:schemeClr val="bg1"/>
                </a:solidFill>
                <a:cs typeface="Poppins" panose="02000000000000000000" pitchFamily="2" charset="0"/>
              </a:rPr>
              <a:t>Street</a:t>
            </a:r>
            <a:endParaRPr lang="id-ID" sz="1400" b="1" dirty="0">
              <a:solidFill>
                <a:schemeClr val="bg1"/>
              </a:solidFill>
              <a:cs typeface="Poppins" panose="02000000000000000000" pitchFamily="2" charset="0"/>
            </a:endParaRPr>
          </a:p>
          <a:p>
            <a:r>
              <a:rPr lang="id-ID" sz="1400" b="1" dirty="0" err="1">
                <a:solidFill>
                  <a:schemeClr val="bg1"/>
                </a:solidFill>
                <a:cs typeface="Poppins" panose="02000000000000000000" pitchFamily="2" charset="0"/>
              </a:rPr>
              <a:t>Alamosa</a:t>
            </a:r>
            <a:r>
              <a:rPr lang="id-ID" sz="1400" b="1" dirty="0">
                <a:solidFill>
                  <a:schemeClr val="bg1"/>
                </a:solidFill>
                <a:cs typeface="Poppins" panose="02000000000000000000" pitchFamily="2" charset="0"/>
              </a:rPr>
              <a:t>, CO  81101</a:t>
            </a:r>
          </a:p>
        </p:txBody>
      </p:sp>
      <p:sp>
        <p:nvSpPr>
          <p:cNvPr id="6" name="TextBox 23">
            <a:extLst>
              <a:ext uri="{FF2B5EF4-FFF2-40B4-BE49-F238E27FC236}">
                <a16:creationId xmlns:a16="http://schemas.microsoft.com/office/drawing/2014/main" id="{469B97E7-660D-DADC-B9B8-851B15DC380A}"/>
              </a:ext>
            </a:extLst>
          </p:cNvPr>
          <p:cNvSpPr txBox="1"/>
          <p:nvPr/>
        </p:nvSpPr>
        <p:spPr>
          <a:xfrm>
            <a:off x="1472320" y="3102631"/>
            <a:ext cx="5208896"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sz="1600" b="1" dirty="0">
                <a:solidFill>
                  <a:schemeClr val="accent4"/>
                </a:solidFill>
                <a:latin typeface="+mj-lt"/>
                <a:cs typeface="Poppins" panose="02000000000000000000" pitchFamily="2" charset="0"/>
              </a:rPr>
              <a:t>TRINIDAD STATE COLLEGE ~ Valley Campus</a:t>
            </a:r>
            <a:endParaRPr lang="id-ID" sz="1600" b="1" dirty="0">
              <a:solidFill>
                <a:schemeClr val="accent4"/>
              </a:solidFill>
              <a:latin typeface="+mj-lt"/>
              <a:cs typeface="Poppins" panose="02000000000000000000" pitchFamily="2" charset="0"/>
            </a:endParaRPr>
          </a:p>
        </p:txBody>
      </p:sp>
      <p:pic>
        <p:nvPicPr>
          <p:cNvPr id="13" name="Picture 12" descr="A blue and yellow logo&#10;&#10;Description automatically generated">
            <a:extLst>
              <a:ext uri="{FF2B5EF4-FFF2-40B4-BE49-F238E27FC236}">
                <a16:creationId xmlns:a16="http://schemas.microsoft.com/office/drawing/2014/main" id="{7A1741E8-636C-6FEC-B49F-62E1843CE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964" y="1736574"/>
            <a:ext cx="3657600" cy="3657600"/>
          </a:xfrm>
          <a:prstGeom prst="rect">
            <a:avLst/>
          </a:prstGeom>
        </p:spPr>
      </p:pic>
    </p:spTree>
    <p:extLst>
      <p:ext uri="{BB962C8B-B14F-4D97-AF65-F5344CB8AC3E}">
        <p14:creationId xmlns:p14="http://schemas.microsoft.com/office/powerpoint/2010/main" val="204320674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2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8" grpId="0" animBg="1"/>
          <p:bldP spid="53" grpId="0"/>
          <p:bldP spid="54" grpId="0"/>
          <p:bldP spid="57" grpId="0"/>
          <p:bldP spid="58" grpId="0"/>
          <p:bldP spid="2" grpId="0" animBg="1"/>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8" grpId="0" animBg="1"/>
          <p:bldP spid="53" grpId="0"/>
          <p:bldP spid="54" grpId="0"/>
          <p:bldP spid="57" grpId="0"/>
          <p:bldP spid="58" grpId="0"/>
          <p:bldP spid="2" grpId="0" animBg="1"/>
          <p:bldP spid="4" grpId="0"/>
          <p:bldP spid="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miling at the camera&#10;&#10;Description automatically generated">
            <a:extLst>
              <a:ext uri="{FF2B5EF4-FFF2-40B4-BE49-F238E27FC236}">
                <a16:creationId xmlns:a16="http://schemas.microsoft.com/office/drawing/2014/main" id="{57DA78EB-6464-47D6-E1AD-9CF1F618A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544" y="0"/>
            <a:ext cx="4572000" cy="6858000"/>
          </a:xfrm>
          <a:prstGeom prst="rect">
            <a:avLst/>
          </a:prstGeom>
        </p:spPr>
      </p:pic>
      <p:sp>
        <p:nvSpPr>
          <p:cNvPr id="6" name="Title 5">
            <a:extLst>
              <a:ext uri="{FF2B5EF4-FFF2-40B4-BE49-F238E27FC236}">
                <a16:creationId xmlns:a16="http://schemas.microsoft.com/office/drawing/2014/main" id="{A923449B-C264-4850-AB49-D5EF08D1FD71}"/>
              </a:ext>
            </a:extLst>
          </p:cNvPr>
          <p:cNvSpPr>
            <a:spLocks noGrp="1"/>
          </p:cNvSpPr>
          <p:nvPr>
            <p:ph type="title"/>
          </p:nvPr>
        </p:nvSpPr>
        <p:spPr>
          <a:xfrm>
            <a:off x="209907" y="-87814"/>
            <a:ext cx="10678610" cy="1219835"/>
          </a:xfrm>
        </p:spPr>
        <p:txBody>
          <a:bodyPr/>
          <a:lstStyle/>
          <a:p>
            <a:r>
              <a:rPr lang="en-ID" sz="3600" dirty="0"/>
              <a:t>Message from </a:t>
            </a:r>
            <a:r>
              <a:rPr lang="en-ID" sz="3600" dirty="0">
                <a:solidFill>
                  <a:schemeClr val="accent1"/>
                </a:solidFill>
              </a:rPr>
              <a:t>the President</a:t>
            </a:r>
          </a:p>
        </p:txBody>
      </p:sp>
      <p:sp>
        <p:nvSpPr>
          <p:cNvPr id="20" name="Freeform: Shape 19">
            <a:extLst>
              <a:ext uri="{FF2B5EF4-FFF2-40B4-BE49-F238E27FC236}">
                <a16:creationId xmlns:a16="http://schemas.microsoft.com/office/drawing/2014/main" id="{D90904DA-FACE-4392-A021-CEFCD6390A64}"/>
              </a:ext>
            </a:extLst>
          </p:cNvPr>
          <p:cNvSpPr>
            <a:spLocks/>
          </p:cNvSpPr>
          <p:nvPr/>
        </p:nvSpPr>
        <p:spPr bwMode="auto">
          <a:xfrm>
            <a:off x="148947" y="1477362"/>
            <a:ext cx="7848453" cy="5084064"/>
          </a:xfrm>
          <a:custGeom>
            <a:avLst/>
            <a:gdLst>
              <a:gd name="connsiteX0" fmla="*/ 0 w 6061275"/>
              <a:gd name="connsiteY0" fmla="*/ 0 h 3598483"/>
              <a:gd name="connsiteX1" fmla="*/ 1104057 w 6061275"/>
              <a:gd name="connsiteY1" fmla="*/ 0 h 3598483"/>
              <a:gd name="connsiteX2" fmla="*/ 6061275 w 6061275"/>
              <a:gd name="connsiteY2" fmla="*/ 0 h 3598483"/>
              <a:gd name="connsiteX3" fmla="*/ 4986946 w 6061275"/>
              <a:gd name="connsiteY3" fmla="*/ 3598483 h 3598483"/>
              <a:gd name="connsiteX4" fmla="*/ 29728 w 6061275"/>
              <a:gd name="connsiteY4" fmla="*/ 3598483 h 3598483"/>
              <a:gd name="connsiteX5" fmla="*/ 0 w 6061275"/>
              <a:gd name="connsiteY5" fmla="*/ 3598483 h 359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1275" h="3598483">
                <a:moveTo>
                  <a:pt x="0" y="0"/>
                </a:moveTo>
                <a:lnTo>
                  <a:pt x="1104057" y="0"/>
                </a:lnTo>
                <a:lnTo>
                  <a:pt x="6061275" y="0"/>
                </a:lnTo>
                <a:lnTo>
                  <a:pt x="4986946" y="3598483"/>
                </a:lnTo>
                <a:lnTo>
                  <a:pt x="29728" y="3598483"/>
                </a:lnTo>
                <a:lnTo>
                  <a:pt x="0" y="3598483"/>
                </a:lnTo>
                <a:close/>
              </a:path>
            </a:pathLst>
          </a:custGeom>
          <a:noFill/>
          <a:ln>
            <a:noFill/>
          </a:ln>
        </p:spPr>
        <p:txBody>
          <a:bodyPr vert="horz" wrap="square" lIns="91440" tIns="45720" rIns="91440" bIns="45720" numCol="1" anchor="t" anchorCtr="0" compatLnSpc="1">
            <a:prstTxWarp prst="textNoShape">
              <a:avLst/>
            </a:prstTxWarp>
            <a:noAutofit/>
          </a:bodyPr>
          <a:lstStyle/>
          <a:p>
            <a:r>
              <a:rPr lang="en-US" sz="1200" dirty="0"/>
              <a:t>As Trinidad State College celebrates its 100</a:t>
            </a:r>
            <a:r>
              <a:rPr lang="en-US" sz="1200" baseline="30000" dirty="0"/>
              <a:t>th</a:t>
            </a:r>
            <a:r>
              <a:rPr lang="en-US" sz="1200" dirty="0"/>
              <a:t> anniversary, I am pleased to share this 2025-2030 Strategic Plan. </a:t>
            </a:r>
          </a:p>
          <a:p>
            <a:r>
              <a:rPr lang="en-US" sz="1200" dirty="0"/>
              <a:t>We embark on this next century with a plan that honors our legacy as the first community college in Colorado, </a:t>
            </a:r>
          </a:p>
          <a:p>
            <a:r>
              <a:rPr lang="en-US" sz="1200" dirty="0"/>
              <a:t>and that looks forward to our vision of shared prosperity in our communities. </a:t>
            </a:r>
          </a:p>
          <a:p>
            <a:endParaRPr lang="en-US" sz="1200" dirty="0"/>
          </a:p>
          <a:p>
            <a:r>
              <a:rPr lang="en-US" sz="1200" dirty="0"/>
              <a:t>This strategic plan sets a direction for the College’s future for the next five years. It serves as a roadmap, </a:t>
            </a:r>
          </a:p>
          <a:p>
            <a:r>
              <a:rPr lang="en-US" sz="1200" dirty="0"/>
              <a:t>reminding us of our strengths, helping us to align resources with priorities, and guiding our actions and </a:t>
            </a:r>
          </a:p>
          <a:p>
            <a:r>
              <a:rPr lang="en-US" sz="1200" dirty="0"/>
              <a:t>decisions toward a common vision. It will help us respond to emerging opportunities and adapt to challenges.</a:t>
            </a:r>
          </a:p>
          <a:p>
            <a:endParaRPr lang="en-US" sz="1200" dirty="0"/>
          </a:p>
          <a:p>
            <a:r>
              <a:rPr lang="en-US" sz="1200" dirty="0"/>
              <a:t>The plan was developed with input from our stakeholders. It focuses on our three key constituencies: our </a:t>
            </a:r>
          </a:p>
          <a:p>
            <a:r>
              <a:rPr lang="en-US" sz="1200" dirty="0"/>
              <a:t>students, our employees, and our community. First and foremost, reflecting our core value of “Students First,” </a:t>
            </a:r>
          </a:p>
          <a:p>
            <a:r>
              <a:rPr lang="en-US" sz="1200" dirty="0"/>
              <a:t>this plan encompasses and encourages student success. Students are at the heart of our purpose and our </a:t>
            </a:r>
          </a:p>
          <a:p>
            <a:r>
              <a:rPr lang="en-US" sz="1200" dirty="0"/>
              <a:t>mission. Together with our K-12 and four-year university partners, we prioritize seamless pathways to </a:t>
            </a:r>
          </a:p>
          <a:p>
            <a:r>
              <a:rPr lang="en-US" sz="1200" dirty="0"/>
              <a:t>academic success. This plan also recognizes that student success is dependent on our faculty and staff, and </a:t>
            </a:r>
          </a:p>
          <a:p>
            <a:r>
              <a:rPr lang="en-US" sz="1200" dirty="0"/>
              <a:t>it similarly prioritizes employee success and well-being.  Without their dedication and expertise, our students </a:t>
            </a:r>
          </a:p>
          <a:p>
            <a:r>
              <a:rPr lang="en-US" sz="1200" dirty="0"/>
              <a:t>cannot thrive and succeed. </a:t>
            </a:r>
          </a:p>
          <a:p>
            <a:endParaRPr lang="en-US" sz="1200" dirty="0"/>
          </a:p>
          <a:p>
            <a:r>
              <a:rPr lang="en-US" sz="1200" dirty="0"/>
              <a:t>Importantly, this plan acknowledges that we are part of a broader community in Trinidad, Alamosa, and our </a:t>
            </a:r>
          </a:p>
          <a:p>
            <a:r>
              <a:rPr lang="en-US" sz="1200" dirty="0"/>
              <a:t>entire eight-county service area. We know that our communities create the supportive environment where </a:t>
            </a:r>
          </a:p>
          <a:p>
            <a:r>
              <a:rPr lang="en-US" sz="1200" dirty="0"/>
              <a:t>Trinidad State College can succeed and which we, in turn, bolster through our academic, cultural, and </a:t>
            </a:r>
          </a:p>
          <a:p>
            <a:r>
              <a:rPr lang="en-US" sz="1200" dirty="0"/>
              <a:t>economic contributions. While we embrace the traditional community college role of </a:t>
            </a:r>
            <a:r>
              <a:rPr lang="en-US" sz="1200" i="1" dirty="0"/>
              <a:t>responding</a:t>
            </a:r>
            <a:r>
              <a:rPr lang="en-US" sz="1200" dirty="0"/>
              <a:t> to </a:t>
            </a:r>
          </a:p>
          <a:p>
            <a:r>
              <a:rPr lang="en-US" sz="1200" dirty="0"/>
              <a:t>workforce needs, this plan repositions our College as a </a:t>
            </a:r>
            <a:r>
              <a:rPr lang="en-US" sz="1200" i="1" dirty="0"/>
              <a:t>driver </a:t>
            </a:r>
            <a:r>
              <a:rPr lang="en-US" sz="1200" dirty="0"/>
              <a:t>of workforce and economic development. </a:t>
            </a:r>
          </a:p>
          <a:p>
            <a:endParaRPr lang="en-US" sz="1200" dirty="0"/>
          </a:p>
          <a:p>
            <a:r>
              <a:rPr lang="en-US" sz="1200" dirty="0"/>
              <a:t>In focusing on the above three constituencies and laying out strategic priorities for each, this plan reflects </a:t>
            </a:r>
          </a:p>
          <a:p>
            <a:r>
              <a:rPr lang="en-US" sz="1200" dirty="0"/>
              <a:t>the College’s vision and mission and aligns with our values. </a:t>
            </a:r>
          </a:p>
          <a:p>
            <a:endParaRPr lang="en-US" sz="1200" dirty="0"/>
          </a:p>
          <a:p>
            <a:r>
              <a:rPr lang="en-US" sz="1200" dirty="0"/>
              <a:t>I hope you’ll join us in meeting the aspirations set forth in this plan </a:t>
            </a:r>
            <a:endParaRPr lang="en-ID" sz="1200" dirty="0"/>
          </a:p>
        </p:txBody>
      </p:sp>
      <p:sp>
        <p:nvSpPr>
          <p:cNvPr id="14" name="TextBox 13">
            <a:extLst>
              <a:ext uri="{FF2B5EF4-FFF2-40B4-BE49-F238E27FC236}">
                <a16:creationId xmlns:a16="http://schemas.microsoft.com/office/drawing/2014/main" id="{DAC6ADF9-FAAE-2CFE-DE04-A372981BC880}"/>
              </a:ext>
            </a:extLst>
          </p:cNvPr>
          <p:cNvSpPr txBox="1"/>
          <p:nvPr/>
        </p:nvSpPr>
        <p:spPr>
          <a:xfrm>
            <a:off x="682752" y="885204"/>
            <a:ext cx="2791968" cy="615553"/>
          </a:xfrm>
          <a:prstGeom prst="rect">
            <a:avLst/>
          </a:prstGeom>
          <a:noFill/>
        </p:spPr>
        <p:txBody>
          <a:bodyPr wrap="square" rtlCol="0">
            <a:spAutoFit/>
          </a:bodyPr>
          <a:lstStyle/>
          <a:p>
            <a:r>
              <a:rPr lang="en-US" sz="1600" b="1" i="1" kern="100" dirty="0">
                <a:effectLst/>
                <a:latin typeface="Aptos" panose="020B0004020202020204" pitchFamily="34" charset="0"/>
                <a:ea typeface="Calibri" panose="020F0502020204030204" pitchFamily="34" charset="0"/>
                <a:cs typeface="Times New Roman" panose="02020603050405020304" pitchFamily="18" charset="0"/>
              </a:rPr>
              <a:t>Rhonda M. </a:t>
            </a:r>
            <a:r>
              <a:rPr lang="en-US" sz="1600" b="1" i="1" kern="100" dirty="0" err="1">
                <a:effectLst/>
                <a:latin typeface="Aptos" panose="020B0004020202020204" pitchFamily="34" charset="0"/>
                <a:ea typeface="Calibri" panose="020F0502020204030204" pitchFamily="34" charset="0"/>
                <a:cs typeface="Times New Roman" panose="02020603050405020304" pitchFamily="18" charset="0"/>
              </a:rPr>
              <a:t>Epper</a:t>
            </a:r>
            <a:r>
              <a:rPr lang="en-US" sz="1600" b="1" i="1" kern="100" dirty="0">
                <a:effectLst/>
                <a:latin typeface="Aptos" panose="020B0004020202020204" pitchFamily="34" charset="0"/>
                <a:ea typeface="Calibri" panose="020F0502020204030204" pitchFamily="34" charset="0"/>
                <a:cs typeface="Times New Roman" panose="02020603050405020304" pitchFamily="18" charset="0"/>
              </a:rPr>
              <a:t>, Ph.D.</a:t>
            </a:r>
            <a:endParaRPr lang="en-US" sz="1600" b="1"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233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F222-C000-4A3D-8D33-7855D4F23247}"/>
              </a:ext>
            </a:extLst>
          </p:cNvPr>
          <p:cNvSpPr>
            <a:spLocks noGrp="1"/>
          </p:cNvSpPr>
          <p:nvPr>
            <p:ph type="title"/>
          </p:nvPr>
        </p:nvSpPr>
        <p:spPr>
          <a:xfrm>
            <a:off x="792480" y="428117"/>
            <a:ext cx="10678610" cy="1219835"/>
          </a:xfrm>
        </p:spPr>
        <p:txBody>
          <a:bodyPr/>
          <a:lstStyle/>
          <a:p>
            <a:r>
              <a:rPr lang="en-ID" dirty="0"/>
              <a:t>MISSION, </a:t>
            </a:r>
            <a:r>
              <a:rPr lang="en-ID" dirty="0">
                <a:solidFill>
                  <a:schemeClr val="accent1"/>
                </a:solidFill>
              </a:rPr>
              <a:t>VISION, </a:t>
            </a:r>
            <a:r>
              <a:rPr lang="en-ID" dirty="0"/>
              <a:t>VALUES</a:t>
            </a:r>
            <a:endParaRPr lang="en-ID" dirty="0">
              <a:solidFill>
                <a:schemeClr val="accent1"/>
              </a:solidFill>
            </a:endParaRPr>
          </a:p>
        </p:txBody>
      </p:sp>
      <p:sp>
        <p:nvSpPr>
          <p:cNvPr id="4" name="Content Placeholder 11">
            <a:extLst>
              <a:ext uri="{FF2B5EF4-FFF2-40B4-BE49-F238E27FC236}">
                <a16:creationId xmlns:a16="http://schemas.microsoft.com/office/drawing/2014/main" id="{AE56CA8A-E6F9-4120-8356-3DCA4BEAD35E}"/>
              </a:ext>
            </a:extLst>
          </p:cNvPr>
          <p:cNvSpPr txBox="1">
            <a:spLocks/>
          </p:cNvSpPr>
          <p:nvPr/>
        </p:nvSpPr>
        <p:spPr>
          <a:xfrm>
            <a:off x="880204" y="1630204"/>
            <a:ext cx="11078116" cy="24444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FAF2AC"/>
                </a:solidFill>
              </a:rPr>
              <a:t>Mission:</a:t>
            </a:r>
            <a:r>
              <a:rPr lang="en-US" sz="1800" dirty="0"/>
              <a:t> Enrich our diverse communities through quality educational experiences and lifelong learning.</a:t>
            </a:r>
            <a:br>
              <a:rPr lang="en-US" sz="1800" dirty="0"/>
            </a:br>
            <a:endParaRPr lang="en-US" sz="1800" dirty="0"/>
          </a:p>
          <a:p>
            <a:r>
              <a:rPr lang="en-US" sz="1800" b="1" dirty="0">
                <a:solidFill>
                  <a:srgbClr val="FAF2AC"/>
                </a:solidFill>
              </a:rPr>
              <a:t>Vision:</a:t>
            </a:r>
            <a:r>
              <a:rPr lang="en-US" sz="1800" dirty="0"/>
              <a:t> Driving shared prosperity in our communities.</a:t>
            </a:r>
            <a:br>
              <a:rPr lang="en-US" sz="1800" dirty="0"/>
            </a:br>
            <a:endParaRPr lang="en-US" sz="1800" dirty="0"/>
          </a:p>
          <a:p>
            <a:r>
              <a:rPr lang="en-US" sz="1800" b="1" dirty="0">
                <a:solidFill>
                  <a:srgbClr val="FAF2AC"/>
                </a:solidFill>
              </a:rPr>
              <a:t>Core Value:</a:t>
            </a:r>
            <a:r>
              <a:rPr lang="en-US" sz="1800" dirty="0"/>
              <a:t> Students First. We put our students at the forefront of everything we do; our primary role is to provide students with the tools they need to be successful. </a:t>
            </a:r>
          </a:p>
        </p:txBody>
      </p:sp>
      <p:pic>
        <p:nvPicPr>
          <p:cNvPr id="12" name="Picture 11" descr="A person in a graduation cap and gown&#10;&#10;Description automatically generated">
            <a:extLst>
              <a:ext uri="{FF2B5EF4-FFF2-40B4-BE49-F238E27FC236}">
                <a16:creationId xmlns:a16="http://schemas.microsoft.com/office/drawing/2014/main" id="{5159CF26-F15D-EB02-6262-853CDE0C4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71" y="3747328"/>
            <a:ext cx="11775441" cy="2967410"/>
          </a:xfrm>
          <a:prstGeom prst="rect">
            <a:avLst/>
          </a:prstGeom>
        </p:spPr>
      </p:pic>
    </p:spTree>
    <p:extLst>
      <p:ext uri="{BB962C8B-B14F-4D97-AF65-F5344CB8AC3E}">
        <p14:creationId xmlns:p14="http://schemas.microsoft.com/office/powerpoint/2010/main" val="7410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AAFC24-E5C9-430B-AE72-84D19B75A791}"/>
              </a:ext>
            </a:extLst>
          </p:cNvPr>
          <p:cNvSpPr>
            <a:spLocks noGrp="1"/>
          </p:cNvSpPr>
          <p:nvPr>
            <p:ph type="title"/>
          </p:nvPr>
        </p:nvSpPr>
        <p:spPr>
          <a:xfrm>
            <a:off x="731520" y="476885"/>
            <a:ext cx="10678610" cy="1219835"/>
          </a:xfrm>
        </p:spPr>
        <p:txBody>
          <a:bodyPr/>
          <a:lstStyle/>
          <a:p>
            <a:r>
              <a:rPr lang="en-ID" dirty="0"/>
              <a:t>GUIDING </a:t>
            </a:r>
            <a:r>
              <a:rPr lang="en-ID" dirty="0">
                <a:solidFill>
                  <a:schemeClr val="accent1"/>
                </a:solidFill>
              </a:rPr>
              <a:t>PRINCIPLES</a:t>
            </a:r>
          </a:p>
        </p:txBody>
      </p:sp>
      <p:sp>
        <p:nvSpPr>
          <p:cNvPr id="20" name="Freeform: Shape 19">
            <a:extLst>
              <a:ext uri="{FF2B5EF4-FFF2-40B4-BE49-F238E27FC236}">
                <a16:creationId xmlns:a16="http://schemas.microsoft.com/office/drawing/2014/main" id="{42AB61FC-F8C0-4C70-970E-2A7EAFC1228F}"/>
              </a:ext>
            </a:extLst>
          </p:cNvPr>
          <p:cNvSpPr/>
          <p:nvPr/>
        </p:nvSpPr>
        <p:spPr>
          <a:xfrm>
            <a:off x="685800" y="2686336"/>
            <a:ext cx="5410200" cy="1747488"/>
          </a:xfrm>
          <a:custGeom>
            <a:avLst/>
            <a:gdLst>
              <a:gd name="connsiteX0" fmla="*/ 493910 w 4688958"/>
              <a:gd name="connsiteY0" fmla="*/ 0 h 1656002"/>
              <a:gd name="connsiteX1" fmla="*/ 500917 w 4688958"/>
              <a:gd name="connsiteY1" fmla="*/ 0 h 1656002"/>
              <a:gd name="connsiteX2" fmla="*/ 2156042 w 4688958"/>
              <a:gd name="connsiteY2" fmla="*/ 0 h 1656002"/>
              <a:gd name="connsiteX3" fmla="*/ 2525911 w 4688958"/>
              <a:gd name="connsiteY3" fmla="*/ 0 h 1656002"/>
              <a:gd name="connsiteX4" fmla="*/ 2532917 w 4688958"/>
              <a:gd name="connsiteY4" fmla="*/ 0 h 1656002"/>
              <a:gd name="connsiteX5" fmla="*/ 2656958 w 4688958"/>
              <a:gd name="connsiteY5" fmla="*/ 0 h 1656002"/>
              <a:gd name="connsiteX6" fmla="*/ 4188042 w 4688958"/>
              <a:gd name="connsiteY6" fmla="*/ 0 h 1656002"/>
              <a:gd name="connsiteX7" fmla="*/ 4688958 w 4688958"/>
              <a:gd name="connsiteY7" fmla="*/ 0 h 1656002"/>
              <a:gd name="connsiteX8" fmla="*/ 4195048 w 4688958"/>
              <a:gd name="connsiteY8" fmla="*/ 1656002 h 1656002"/>
              <a:gd name="connsiteX9" fmla="*/ 4188042 w 4688958"/>
              <a:gd name="connsiteY9" fmla="*/ 1656002 h 1656002"/>
              <a:gd name="connsiteX10" fmla="*/ 2532917 w 4688958"/>
              <a:gd name="connsiteY10" fmla="*/ 1656002 h 1656002"/>
              <a:gd name="connsiteX11" fmla="*/ 2163048 w 4688958"/>
              <a:gd name="connsiteY11" fmla="*/ 1656002 h 1656002"/>
              <a:gd name="connsiteX12" fmla="*/ 2156042 w 4688958"/>
              <a:gd name="connsiteY12" fmla="*/ 1656002 h 1656002"/>
              <a:gd name="connsiteX13" fmla="*/ 2032000 w 4688958"/>
              <a:gd name="connsiteY13" fmla="*/ 1656002 h 1656002"/>
              <a:gd name="connsiteX14" fmla="*/ 500917 w 4688958"/>
              <a:gd name="connsiteY14" fmla="*/ 1656002 h 1656002"/>
              <a:gd name="connsiteX15" fmla="*/ 0 w 4688958"/>
              <a:gd name="connsiteY15" fmla="*/ 1656002 h 16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8958" h="1656002">
                <a:moveTo>
                  <a:pt x="493910" y="0"/>
                </a:moveTo>
                <a:lnTo>
                  <a:pt x="500917" y="0"/>
                </a:lnTo>
                <a:lnTo>
                  <a:pt x="2156042" y="0"/>
                </a:lnTo>
                <a:lnTo>
                  <a:pt x="2525911" y="0"/>
                </a:lnTo>
                <a:lnTo>
                  <a:pt x="2532917" y="0"/>
                </a:lnTo>
                <a:lnTo>
                  <a:pt x="2656958" y="0"/>
                </a:lnTo>
                <a:lnTo>
                  <a:pt x="4188042" y="0"/>
                </a:lnTo>
                <a:lnTo>
                  <a:pt x="4688958" y="0"/>
                </a:lnTo>
                <a:lnTo>
                  <a:pt x="4195048" y="1656002"/>
                </a:lnTo>
                <a:lnTo>
                  <a:pt x="4188042" y="1656002"/>
                </a:lnTo>
                <a:lnTo>
                  <a:pt x="2532917" y="1656002"/>
                </a:lnTo>
                <a:lnTo>
                  <a:pt x="2163048" y="1656002"/>
                </a:lnTo>
                <a:lnTo>
                  <a:pt x="2156042" y="1656002"/>
                </a:lnTo>
                <a:lnTo>
                  <a:pt x="2032000" y="1656002"/>
                </a:lnTo>
                <a:lnTo>
                  <a:pt x="500917" y="1656002"/>
                </a:lnTo>
                <a:lnTo>
                  <a:pt x="0" y="16560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2" name="Freeform: Shape 21">
            <a:extLst>
              <a:ext uri="{FF2B5EF4-FFF2-40B4-BE49-F238E27FC236}">
                <a16:creationId xmlns:a16="http://schemas.microsoft.com/office/drawing/2014/main" id="{C0FB2B13-4828-4DF1-9C34-403A8D23220E}"/>
              </a:ext>
            </a:extLst>
          </p:cNvPr>
          <p:cNvSpPr/>
          <p:nvPr/>
        </p:nvSpPr>
        <p:spPr>
          <a:xfrm>
            <a:off x="5808590" y="2686336"/>
            <a:ext cx="5674692" cy="1747488"/>
          </a:xfrm>
          <a:custGeom>
            <a:avLst/>
            <a:gdLst>
              <a:gd name="connsiteX0" fmla="*/ 493910 w 4688958"/>
              <a:gd name="connsiteY0" fmla="*/ 0 h 1656002"/>
              <a:gd name="connsiteX1" fmla="*/ 500917 w 4688958"/>
              <a:gd name="connsiteY1" fmla="*/ 0 h 1656002"/>
              <a:gd name="connsiteX2" fmla="*/ 2156042 w 4688958"/>
              <a:gd name="connsiteY2" fmla="*/ 0 h 1656002"/>
              <a:gd name="connsiteX3" fmla="*/ 2525911 w 4688958"/>
              <a:gd name="connsiteY3" fmla="*/ 0 h 1656002"/>
              <a:gd name="connsiteX4" fmla="*/ 2532917 w 4688958"/>
              <a:gd name="connsiteY4" fmla="*/ 0 h 1656002"/>
              <a:gd name="connsiteX5" fmla="*/ 2656958 w 4688958"/>
              <a:gd name="connsiteY5" fmla="*/ 0 h 1656002"/>
              <a:gd name="connsiteX6" fmla="*/ 4188042 w 4688958"/>
              <a:gd name="connsiteY6" fmla="*/ 0 h 1656002"/>
              <a:gd name="connsiteX7" fmla="*/ 4688958 w 4688958"/>
              <a:gd name="connsiteY7" fmla="*/ 0 h 1656002"/>
              <a:gd name="connsiteX8" fmla="*/ 4195048 w 4688958"/>
              <a:gd name="connsiteY8" fmla="*/ 1656002 h 1656002"/>
              <a:gd name="connsiteX9" fmla="*/ 4188042 w 4688958"/>
              <a:gd name="connsiteY9" fmla="*/ 1656002 h 1656002"/>
              <a:gd name="connsiteX10" fmla="*/ 2532917 w 4688958"/>
              <a:gd name="connsiteY10" fmla="*/ 1656002 h 1656002"/>
              <a:gd name="connsiteX11" fmla="*/ 2163048 w 4688958"/>
              <a:gd name="connsiteY11" fmla="*/ 1656002 h 1656002"/>
              <a:gd name="connsiteX12" fmla="*/ 2156042 w 4688958"/>
              <a:gd name="connsiteY12" fmla="*/ 1656002 h 1656002"/>
              <a:gd name="connsiteX13" fmla="*/ 2032000 w 4688958"/>
              <a:gd name="connsiteY13" fmla="*/ 1656002 h 1656002"/>
              <a:gd name="connsiteX14" fmla="*/ 500917 w 4688958"/>
              <a:gd name="connsiteY14" fmla="*/ 1656002 h 1656002"/>
              <a:gd name="connsiteX15" fmla="*/ 0 w 4688958"/>
              <a:gd name="connsiteY15" fmla="*/ 1656002 h 16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8958" h="1656002">
                <a:moveTo>
                  <a:pt x="493910" y="0"/>
                </a:moveTo>
                <a:lnTo>
                  <a:pt x="500917" y="0"/>
                </a:lnTo>
                <a:lnTo>
                  <a:pt x="2156042" y="0"/>
                </a:lnTo>
                <a:lnTo>
                  <a:pt x="2525911" y="0"/>
                </a:lnTo>
                <a:lnTo>
                  <a:pt x="2532917" y="0"/>
                </a:lnTo>
                <a:lnTo>
                  <a:pt x="2656958" y="0"/>
                </a:lnTo>
                <a:lnTo>
                  <a:pt x="4188042" y="0"/>
                </a:lnTo>
                <a:lnTo>
                  <a:pt x="4688958" y="0"/>
                </a:lnTo>
                <a:lnTo>
                  <a:pt x="4195048" y="1656002"/>
                </a:lnTo>
                <a:lnTo>
                  <a:pt x="4188042" y="1656002"/>
                </a:lnTo>
                <a:lnTo>
                  <a:pt x="2532917" y="1656002"/>
                </a:lnTo>
                <a:lnTo>
                  <a:pt x="2163048" y="1656002"/>
                </a:lnTo>
                <a:lnTo>
                  <a:pt x="2156042" y="1656002"/>
                </a:lnTo>
                <a:lnTo>
                  <a:pt x="2032000" y="1656002"/>
                </a:lnTo>
                <a:lnTo>
                  <a:pt x="500917" y="1656002"/>
                </a:lnTo>
                <a:lnTo>
                  <a:pt x="0" y="165600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2" name="Rectangle 31">
            <a:extLst>
              <a:ext uri="{FF2B5EF4-FFF2-40B4-BE49-F238E27FC236}">
                <a16:creationId xmlns:a16="http://schemas.microsoft.com/office/drawing/2014/main" id="{23163B83-7E51-47BE-9000-3A49E44DA93C}"/>
              </a:ext>
            </a:extLst>
          </p:cNvPr>
          <p:cNvSpPr/>
          <p:nvPr/>
        </p:nvSpPr>
        <p:spPr>
          <a:xfrm>
            <a:off x="1089322" y="3107041"/>
            <a:ext cx="4731460" cy="102778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dirty="0">
                <a:solidFill>
                  <a:schemeClr val="tx2"/>
                </a:solidFill>
              </a:rPr>
              <a:t>We accept our responsibilities, meet our commitments, </a:t>
            </a:r>
          </a:p>
          <a:p>
            <a:pPr>
              <a:lnSpc>
                <a:spcPct val="150000"/>
              </a:lnSpc>
            </a:pPr>
            <a:r>
              <a:rPr lang="en-US" sz="1400" dirty="0">
                <a:solidFill>
                  <a:schemeClr val="tx2"/>
                </a:solidFill>
              </a:rPr>
              <a:t>and take responsibility for our actions. We are reliable and we instill trust in our actions by prioritizing transparency. </a:t>
            </a:r>
            <a:endParaRPr lang="id-ID" sz="1400" dirty="0">
              <a:solidFill>
                <a:schemeClr val="tx2"/>
              </a:solidFill>
              <a:cs typeface="Poppins" panose="02000000000000000000" pitchFamily="2" charset="0"/>
            </a:endParaRPr>
          </a:p>
        </p:txBody>
      </p:sp>
      <p:sp>
        <p:nvSpPr>
          <p:cNvPr id="33" name="TextBox 23">
            <a:extLst>
              <a:ext uri="{FF2B5EF4-FFF2-40B4-BE49-F238E27FC236}">
                <a16:creationId xmlns:a16="http://schemas.microsoft.com/office/drawing/2014/main" id="{6877D085-D587-4CDA-ACEE-5F9CEFAD0861}"/>
              </a:ext>
            </a:extLst>
          </p:cNvPr>
          <p:cNvSpPr txBox="1"/>
          <p:nvPr/>
        </p:nvSpPr>
        <p:spPr>
          <a:xfrm>
            <a:off x="685800" y="2702494"/>
            <a:ext cx="3788664"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a:solidFill>
                  <a:schemeClr val="bg1"/>
                </a:solidFill>
              </a:rPr>
              <a:t>Accountability with Integrity</a:t>
            </a:r>
            <a:r>
              <a:rPr lang="en-US" dirty="0">
                <a:solidFill>
                  <a:schemeClr val="bg1"/>
                </a:solidFill>
              </a:rPr>
              <a:t>:</a:t>
            </a:r>
            <a:r>
              <a:rPr lang="en-US" sz="1600" dirty="0">
                <a:solidFill>
                  <a:schemeClr val="bg1"/>
                </a:solidFill>
              </a:rPr>
              <a:t> </a:t>
            </a:r>
            <a:endParaRPr lang="id-ID" sz="1600" b="1" dirty="0">
              <a:solidFill>
                <a:schemeClr val="bg1"/>
              </a:solidFill>
              <a:latin typeface="+mj-lt"/>
              <a:cs typeface="Poppins" panose="02000000000000000000" pitchFamily="2" charset="0"/>
            </a:endParaRPr>
          </a:p>
        </p:txBody>
      </p:sp>
      <p:sp>
        <p:nvSpPr>
          <p:cNvPr id="40" name="Rectangle 39">
            <a:extLst>
              <a:ext uri="{FF2B5EF4-FFF2-40B4-BE49-F238E27FC236}">
                <a16:creationId xmlns:a16="http://schemas.microsoft.com/office/drawing/2014/main" id="{3CDB6928-5129-417E-9651-1D7A56A0EDC9}"/>
              </a:ext>
            </a:extLst>
          </p:cNvPr>
          <p:cNvSpPr/>
          <p:nvPr/>
        </p:nvSpPr>
        <p:spPr>
          <a:xfrm>
            <a:off x="6364224" y="3035390"/>
            <a:ext cx="4750646" cy="135094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dirty="0">
                <a:solidFill>
                  <a:schemeClr val="tx2"/>
                </a:solidFill>
              </a:rPr>
              <a:t>We create an educational environment where all are valued for who they are and what they bring to the organization. </a:t>
            </a:r>
          </a:p>
          <a:p>
            <a:pPr>
              <a:lnSpc>
                <a:spcPct val="150000"/>
              </a:lnSpc>
            </a:pPr>
            <a:r>
              <a:rPr lang="en-US" sz="1400" dirty="0">
                <a:solidFill>
                  <a:schemeClr val="tx2"/>
                </a:solidFill>
              </a:rPr>
              <a:t>We encourage mutual respect and kindness; we support acceptance of diverse perspectives. </a:t>
            </a:r>
            <a:endParaRPr lang="id-ID" sz="1400" dirty="0">
              <a:solidFill>
                <a:schemeClr val="tx2"/>
              </a:solidFill>
              <a:cs typeface="Poppins" panose="02000000000000000000" pitchFamily="2" charset="0"/>
            </a:endParaRPr>
          </a:p>
        </p:txBody>
      </p:sp>
      <p:sp>
        <p:nvSpPr>
          <p:cNvPr id="41" name="TextBox 23">
            <a:extLst>
              <a:ext uri="{FF2B5EF4-FFF2-40B4-BE49-F238E27FC236}">
                <a16:creationId xmlns:a16="http://schemas.microsoft.com/office/drawing/2014/main" id="{718053EB-C5FE-4A8C-A82D-4A3A1DE4D6AB}"/>
              </a:ext>
            </a:extLst>
          </p:cNvPr>
          <p:cNvSpPr txBox="1"/>
          <p:nvPr/>
        </p:nvSpPr>
        <p:spPr>
          <a:xfrm>
            <a:off x="5857358" y="2706090"/>
            <a:ext cx="3262258"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a:solidFill>
                  <a:schemeClr val="bg1"/>
                </a:solidFill>
              </a:rPr>
              <a:t>Collegiality and Respect</a:t>
            </a:r>
            <a:r>
              <a:rPr lang="en-US" dirty="0">
                <a:solidFill>
                  <a:schemeClr val="bg1"/>
                </a:solidFill>
              </a:rPr>
              <a:t>: </a:t>
            </a:r>
            <a:endParaRPr lang="id-ID" sz="1600" b="1" dirty="0">
              <a:solidFill>
                <a:schemeClr val="bg1"/>
              </a:solidFill>
              <a:latin typeface="+mj-lt"/>
              <a:cs typeface="Poppins" panose="02000000000000000000" pitchFamily="2" charset="0"/>
            </a:endParaRPr>
          </a:p>
        </p:txBody>
      </p:sp>
      <p:sp>
        <p:nvSpPr>
          <p:cNvPr id="2" name="Freeform: Shape 21">
            <a:extLst>
              <a:ext uri="{FF2B5EF4-FFF2-40B4-BE49-F238E27FC236}">
                <a16:creationId xmlns:a16="http://schemas.microsoft.com/office/drawing/2014/main" id="{212CF03C-263C-3917-1F12-A664953554A1}"/>
              </a:ext>
            </a:extLst>
          </p:cNvPr>
          <p:cNvSpPr/>
          <p:nvPr/>
        </p:nvSpPr>
        <p:spPr>
          <a:xfrm>
            <a:off x="543228" y="4741355"/>
            <a:ext cx="5674692" cy="1747488"/>
          </a:xfrm>
          <a:custGeom>
            <a:avLst/>
            <a:gdLst>
              <a:gd name="connsiteX0" fmla="*/ 493910 w 4688958"/>
              <a:gd name="connsiteY0" fmla="*/ 0 h 1656002"/>
              <a:gd name="connsiteX1" fmla="*/ 500917 w 4688958"/>
              <a:gd name="connsiteY1" fmla="*/ 0 h 1656002"/>
              <a:gd name="connsiteX2" fmla="*/ 2156042 w 4688958"/>
              <a:gd name="connsiteY2" fmla="*/ 0 h 1656002"/>
              <a:gd name="connsiteX3" fmla="*/ 2525911 w 4688958"/>
              <a:gd name="connsiteY3" fmla="*/ 0 h 1656002"/>
              <a:gd name="connsiteX4" fmla="*/ 2532917 w 4688958"/>
              <a:gd name="connsiteY4" fmla="*/ 0 h 1656002"/>
              <a:gd name="connsiteX5" fmla="*/ 2656958 w 4688958"/>
              <a:gd name="connsiteY5" fmla="*/ 0 h 1656002"/>
              <a:gd name="connsiteX6" fmla="*/ 4188042 w 4688958"/>
              <a:gd name="connsiteY6" fmla="*/ 0 h 1656002"/>
              <a:gd name="connsiteX7" fmla="*/ 4688958 w 4688958"/>
              <a:gd name="connsiteY7" fmla="*/ 0 h 1656002"/>
              <a:gd name="connsiteX8" fmla="*/ 4195048 w 4688958"/>
              <a:gd name="connsiteY8" fmla="*/ 1656002 h 1656002"/>
              <a:gd name="connsiteX9" fmla="*/ 4188042 w 4688958"/>
              <a:gd name="connsiteY9" fmla="*/ 1656002 h 1656002"/>
              <a:gd name="connsiteX10" fmla="*/ 2532917 w 4688958"/>
              <a:gd name="connsiteY10" fmla="*/ 1656002 h 1656002"/>
              <a:gd name="connsiteX11" fmla="*/ 2163048 w 4688958"/>
              <a:gd name="connsiteY11" fmla="*/ 1656002 h 1656002"/>
              <a:gd name="connsiteX12" fmla="*/ 2156042 w 4688958"/>
              <a:gd name="connsiteY12" fmla="*/ 1656002 h 1656002"/>
              <a:gd name="connsiteX13" fmla="*/ 2032000 w 4688958"/>
              <a:gd name="connsiteY13" fmla="*/ 1656002 h 1656002"/>
              <a:gd name="connsiteX14" fmla="*/ 500917 w 4688958"/>
              <a:gd name="connsiteY14" fmla="*/ 1656002 h 1656002"/>
              <a:gd name="connsiteX15" fmla="*/ 0 w 4688958"/>
              <a:gd name="connsiteY15" fmla="*/ 1656002 h 16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8958" h="1656002">
                <a:moveTo>
                  <a:pt x="493910" y="0"/>
                </a:moveTo>
                <a:lnTo>
                  <a:pt x="500917" y="0"/>
                </a:lnTo>
                <a:lnTo>
                  <a:pt x="2156042" y="0"/>
                </a:lnTo>
                <a:lnTo>
                  <a:pt x="2525911" y="0"/>
                </a:lnTo>
                <a:lnTo>
                  <a:pt x="2532917" y="0"/>
                </a:lnTo>
                <a:lnTo>
                  <a:pt x="2656958" y="0"/>
                </a:lnTo>
                <a:lnTo>
                  <a:pt x="4188042" y="0"/>
                </a:lnTo>
                <a:lnTo>
                  <a:pt x="4688958" y="0"/>
                </a:lnTo>
                <a:lnTo>
                  <a:pt x="4195048" y="1656002"/>
                </a:lnTo>
                <a:lnTo>
                  <a:pt x="4188042" y="1656002"/>
                </a:lnTo>
                <a:lnTo>
                  <a:pt x="2532917" y="1656002"/>
                </a:lnTo>
                <a:lnTo>
                  <a:pt x="2163048" y="1656002"/>
                </a:lnTo>
                <a:lnTo>
                  <a:pt x="2156042" y="1656002"/>
                </a:lnTo>
                <a:lnTo>
                  <a:pt x="2032000" y="1656002"/>
                </a:lnTo>
                <a:lnTo>
                  <a:pt x="500917" y="1656002"/>
                </a:lnTo>
                <a:lnTo>
                  <a:pt x="0" y="165600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4" name="Freeform: Shape 19">
            <a:extLst>
              <a:ext uri="{FF2B5EF4-FFF2-40B4-BE49-F238E27FC236}">
                <a16:creationId xmlns:a16="http://schemas.microsoft.com/office/drawing/2014/main" id="{6452189E-4E97-B7A6-11A8-118B5D5E6166}"/>
              </a:ext>
            </a:extLst>
          </p:cNvPr>
          <p:cNvSpPr/>
          <p:nvPr/>
        </p:nvSpPr>
        <p:spPr>
          <a:xfrm>
            <a:off x="5918318" y="4741355"/>
            <a:ext cx="5410200" cy="1747488"/>
          </a:xfrm>
          <a:custGeom>
            <a:avLst/>
            <a:gdLst>
              <a:gd name="connsiteX0" fmla="*/ 493910 w 4688958"/>
              <a:gd name="connsiteY0" fmla="*/ 0 h 1656002"/>
              <a:gd name="connsiteX1" fmla="*/ 500917 w 4688958"/>
              <a:gd name="connsiteY1" fmla="*/ 0 h 1656002"/>
              <a:gd name="connsiteX2" fmla="*/ 2156042 w 4688958"/>
              <a:gd name="connsiteY2" fmla="*/ 0 h 1656002"/>
              <a:gd name="connsiteX3" fmla="*/ 2525911 w 4688958"/>
              <a:gd name="connsiteY3" fmla="*/ 0 h 1656002"/>
              <a:gd name="connsiteX4" fmla="*/ 2532917 w 4688958"/>
              <a:gd name="connsiteY4" fmla="*/ 0 h 1656002"/>
              <a:gd name="connsiteX5" fmla="*/ 2656958 w 4688958"/>
              <a:gd name="connsiteY5" fmla="*/ 0 h 1656002"/>
              <a:gd name="connsiteX6" fmla="*/ 4188042 w 4688958"/>
              <a:gd name="connsiteY6" fmla="*/ 0 h 1656002"/>
              <a:gd name="connsiteX7" fmla="*/ 4688958 w 4688958"/>
              <a:gd name="connsiteY7" fmla="*/ 0 h 1656002"/>
              <a:gd name="connsiteX8" fmla="*/ 4195048 w 4688958"/>
              <a:gd name="connsiteY8" fmla="*/ 1656002 h 1656002"/>
              <a:gd name="connsiteX9" fmla="*/ 4188042 w 4688958"/>
              <a:gd name="connsiteY9" fmla="*/ 1656002 h 1656002"/>
              <a:gd name="connsiteX10" fmla="*/ 2532917 w 4688958"/>
              <a:gd name="connsiteY10" fmla="*/ 1656002 h 1656002"/>
              <a:gd name="connsiteX11" fmla="*/ 2163048 w 4688958"/>
              <a:gd name="connsiteY11" fmla="*/ 1656002 h 1656002"/>
              <a:gd name="connsiteX12" fmla="*/ 2156042 w 4688958"/>
              <a:gd name="connsiteY12" fmla="*/ 1656002 h 1656002"/>
              <a:gd name="connsiteX13" fmla="*/ 2032000 w 4688958"/>
              <a:gd name="connsiteY13" fmla="*/ 1656002 h 1656002"/>
              <a:gd name="connsiteX14" fmla="*/ 500917 w 4688958"/>
              <a:gd name="connsiteY14" fmla="*/ 1656002 h 1656002"/>
              <a:gd name="connsiteX15" fmla="*/ 0 w 4688958"/>
              <a:gd name="connsiteY15" fmla="*/ 1656002 h 16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8958" h="1656002">
                <a:moveTo>
                  <a:pt x="493910" y="0"/>
                </a:moveTo>
                <a:lnTo>
                  <a:pt x="500917" y="0"/>
                </a:lnTo>
                <a:lnTo>
                  <a:pt x="2156042" y="0"/>
                </a:lnTo>
                <a:lnTo>
                  <a:pt x="2525911" y="0"/>
                </a:lnTo>
                <a:lnTo>
                  <a:pt x="2532917" y="0"/>
                </a:lnTo>
                <a:lnTo>
                  <a:pt x="2656958" y="0"/>
                </a:lnTo>
                <a:lnTo>
                  <a:pt x="4188042" y="0"/>
                </a:lnTo>
                <a:lnTo>
                  <a:pt x="4688958" y="0"/>
                </a:lnTo>
                <a:lnTo>
                  <a:pt x="4195048" y="1656002"/>
                </a:lnTo>
                <a:lnTo>
                  <a:pt x="4188042" y="1656002"/>
                </a:lnTo>
                <a:lnTo>
                  <a:pt x="2532917" y="1656002"/>
                </a:lnTo>
                <a:lnTo>
                  <a:pt x="2163048" y="1656002"/>
                </a:lnTo>
                <a:lnTo>
                  <a:pt x="2156042" y="1656002"/>
                </a:lnTo>
                <a:lnTo>
                  <a:pt x="2032000" y="1656002"/>
                </a:lnTo>
                <a:lnTo>
                  <a:pt x="500917" y="1656002"/>
                </a:lnTo>
                <a:lnTo>
                  <a:pt x="0" y="16560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 name="Rectangle 6">
            <a:extLst>
              <a:ext uri="{FF2B5EF4-FFF2-40B4-BE49-F238E27FC236}">
                <a16:creationId xmlns:a16="http://schemas.microsoft.com/office/drawing/2014/main" id="{4B4C8499-0E81-42C0-0405-26FCBD0B7F3D}"/>
              </a:ext>
            </a:extLst>
          </p:cNvPr>
          <p:cNvSpPr/>
          <p:nvPr/>
        </p:nvSpPr>
        <p:spPr>
          <a:xfrm>
            <a:off x="1140630" y="5149201"/>
            <a:ext cx="4592150" cy="102778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dirty="0">
                <a:solidFill>
                  <a:schemeClr val="tx2"/>
                </a:solidFill>
              </a:rPr>
              <a:t>We listen to each other, recognize each other’s strengths, and work toward our collective goals. We value our relationships with one another. </a:t>
            </a:r>
            <a:endParaRPr lang="id-ID" sz="1400" dirty="0">
              <a:solidFill>
                <a:schemeClr val="tx2"/>
              </a:solidFill>
              <a:cs typeface="Poppins" panose="02000000000000000000" pitchFamily="2" charset="0"/>
            </a:endParaRPr>
          </a:p>
        </p:txBody>
      </p:sp>
      <p:sp>
        <p:nvSpPr>
          <p:cNvPr id="9" name="TextBox 23">
            <a:extLst>
              <a:ext uri="{FF2B5EF4-FFF2-40B4-BE49-F238E27FC236}">
                <a16:creationId xmlns:a16="http://schemas.microsoft.com/office/drawing/2014/main" id="{A3244A46-7B03-25CE-341D-0FA58B3A35D7}"/>
              </a:ext>
            </a:extLst>
          </p:cNvPr>
          <p:cNvSpPr txBox="1"/>
          <p:nvPr/>
        </p:nvSpPr>
        <p:spPr>
          <a:xfrm>
            <a:off x="914400" y="4769546"/>
            <a:ext cx="1936061"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a:solidFill>
                  <a:schemeClr val="bg1"/>
                </a:solidFill>
              </a:rPr>
              <a:t>Collaboration</a:t>
            </a:r>
            <a:r>
              <a:rPr lang="en-US" dirty="0">
                <a:solidFill>
                  <a:schemeClr val="bg1"/>
                </a:solidFill>
              </a:rPr>
              <a:t>:</a:t>
            </a:r>
            <a:r>
              <a:rPr lang="en-US" sz="1600" dirty="0">
                <a:solidFill>
                  <a:schemeClr val="bg1"/>
                </a:solidFill>
              </a:rPr>
              <a:t> </a:t>
            </a:r>
            <a:endParaRPr lang="id-ID" sz="1600" b="1" dirty="0">
              <a:solidFill>
                <a:schemeClr val="bg1"/>
              </a:solidFill>
              <a:latin typeface="+mj-lt"/>
              <a:cs typeface="Poppins" panose="02000000000000000000" pitchFamily="2" charset="0"/>
            </a:endParaRPr>
          </a:p>
        </p:txBody>
      </p:sp>
      <p:sp>
        <p:nvSpPr>
          <p:cNvPr id="11" name="Rectangle 10">
            <a:extLst>
              <a:ext uri="{FF2B5EF4-FFF2-40B4-BE49-F238E27FC236}">
                <a16:creationId xmlns:a16="http://schemas.microsoft.com/office/drawing/2014/main" id="{30860087-4E28-2991-A45C-596FD4399F25}"/>
              </a:ext>
            </a:extLst>
          </p:cNvPr>
          <p:cNvSpPr/>
          <p:nvPr/>
        </p:nvSpPr>
        <p:spPr>
          <a:xfrm>
            <a:off x="6398938" y="5161393"/>
            <a:ext cx="4592150" cy="704616"/>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dirty="0">
                <a:solidFill>
                  <a:schemeClr val="tx2"/>
                </a:solidFill>
              </a:rPr>
              <a:t>We prioritize access and belonging in all we do and for all we serve. We avoid isolating ourselves from one another. </a:t>
            </a:r>
            <a:endParaRPr lang="id-ID" sz="1400" dirty="0">
              <a:solidFill>
                <a:schemeClr val="tx2"/>
              </a:solidFill>
              <a:cs typeface="Poppins" panose="02000000000000000000" pitchFamily="2" charset="0"/>
            </a:endParaRPr>
          </a:p>
        </p:txBody>
      </p:sp>
      <p:sp>
        <p:nvSpPr>
          <p:cNvPr id="12" name="TextBox 23">
            <a:extLst>
              <a:ext uri="{FF2B5EF4-FFF2-40B4-BE49-F238E27FC236}">
                <a16:creationId xmlns:a16="http://schemas.microsoft.com/office/drawing/2014/main" id="{765E82DE-E406-9BC9-9E6E-677D1D5E4935}"/>
              </a:ext>
            </a:extLst>
          </p:cNvPr>
          <p:cNvSpPr txBox="1"/>
          <p:nvPr/>
        </p:nvSpPr>
        <p:spPr>
          <a:xfrm>
            <a:off x="6007608" y="4769038"/>
            <a:ext cx="3197352"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a:solidFill>
                  <a:schemeClr val="bg1"/>
                </a:solidFill>
              </a:rPr>
              <a:t>Inclusion and Belonging</a:t>
            </a:r>
            <a:r>
              <a:rPr lang="en-US" dirty="0">
                <a:solidFill>
                  <a:schemeClr val="bg1"/>
                </a:solidFill>
              </a:rPr>
              <a:t>:</a:t>
            </a:r>
            <a:r>
              <a:rPr lang="en-US" sz="1600" dirty="0">
                <a:solidFill>
                  <a:schemeClr val="bg1"/>
                </a:solidFill>
              </a:rPr>
              <a:t> </a:t>
            </a:r>
            <a:endParaRPr lang="id-ID" sz="1600" b="1" dirty="0">
              <a:solidFill>
                <a:schemeClr val="bg1"/>
              </a:solidFill>
              <a:latin typeface="+mj-lt"/>
              <a:cs typeface="Poppins" panose="02000000000000000000" pitchFamily="2" charset="0"/>
            </a:endParaRPr>
          </a:p>
        </p:txBody>
      </p:sp>
      <p:sp>
        <p:nvSpPr>
          <p:cNvPr id="13" name="TextBox 12">
            <a:extLst>
              <a:ext uri="{FF2B5EF4-FFF2-40B4-BE49-F238E27FC236}">
                <a16:creationId xmlns:a16="http://schemas.microsoft.com/office/drawing/2014/main" id="{C67141AB-5E03-152C-1783-912E7D4BB34B}"/>
              </a:ext>
            </a:extLst>
          </p:cNvPr>
          <p:cNvSpPr txBox="1"/>
          <p:nvPr/>
        </p:nvSpPr>
        <p:spPr>
          <a:xfrm>
            <a:off x="816584" y="1555845"/>
            <a:ext cx="10756471" cy="1077218"/>
          </a:xfrm>
          <a:prstGeom prst="rect">
            <a:avLst/>
          </a:prstGeom>
          <a:noFill/>
        </p:spPr>
        <p:txBody>
          <a:bodyPr wrap="none" rtlCol="0">
            <a:spAutoFit/>
          </a:bodyPr>
          <a:lstStyle/>
          <a:p>
            <a:r>
              <a:rPr lang="en-US" sz="1600" kern="100" dirty="0">
                <a:effectLst/>
                <a:ea typeface="Calibri" panose="020F0502020204030204" pitchFamily="34" charset="0"/>
                <a:cs typeface="Times New Roman" panose="02020603050405020304" pitchFamily="18" charset="0"/>
              </a:rPr>
              <a:t>In addition to our core value of Students First, Trinidad State College will pursue the priorities set forth in this Strategic Plan </a:t>
            </a:r>
          </a:p>
          <a:p>
            <a:r>
              <a:rPr lang="en-US" sz="1600" kern="100" dirty="0">
                <a:effectLst/>
                <a:ea typeface="Calibri" panose="020F0502020204030204" pitchFamily="34" charset="0"/>
                <a:cs typeface="Times New Roman" panose="02020603050405020304" pitchFamily="18" charset="0"/>
              </a:rPr>
              <a:t>with the following guiding principles. By upholding these principles, we ensure that our College not only meets its goals, </a:t>
            </a:r>
          </a:p>
          <a:p>
            <a:r>
              <a:rPr lang="en-US" sz="1600" kern="100" dirty="0">
                <a:effectLst/>
                <a:ea typeface="Calibri" panose="020F0502020204030204" pitchFamily="34" charset="0"/>
                <a:cs typeface="Times New Roman" panose="02020603050405020304" pitchFamily="18" charset="0"/>
              </a:rPr>
              <a:t>but also fosters a culture of positive impact.</a:t>
            </a:r>
          </a:p>
          <a:p>
            <a:endParaRPr lang="en-US" sz="1600" dirty="0"/>
          </a:p>
        </p:txBody>
      </p:sp>
    </p:spTree>
    <p:extLst>
      <p:ext uri="{BB962C8B-B14F-4D97-AF65-F5344CB8AC3E}">
        <p14:creationId xmlns:p14="http://schemas.microsoft.com/office/powerpoint/2010/main" val="389217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32" grpId="0"/>
      <p:bldP spid="33" grpId="0"/>
      <p:bldP spid="40" grpId="0"/>
      <p:bldP spid="41" grpId="0"/>
      <p:bldP spid="2" grpId="0" animBg="1"/>
      <p:bldP spid="4" grpId="0" animBg="1"/>
      <p:bldP spid="7" grpId="0"/>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4FCD3AF8-6C9C-49D3-AE6A-8DDE82469A2C}"/>
              </a:ext>
            </a:extLst>
          </p:cNvPr>
          <p:cNvSpPr/>
          <p:nvPr/>
        </p:nvSpPr>
        <p:spPr>
          <a:xfrm>
            <a:off x="0" y="1934314"/>
            <a:ext cx="6405880" cy="4301731"/>
          </a:xfrm>
          <a:custGeom>
            <a:avLst/>
            <a:gdLst>
              <a:gd name="connsiteX0" fmla="*/ 0 w 6405880"/>
              <a:gd name="connsiteY0" fmla="*/ 0 h 4301731"/>
              <a:gd name="connsiteX1" fmla="*/ 479880 w 6405880"/>
              <a:gd name="connsiteY1" fmla="*/ 0 h 4301731"/>
              <a:gd name="connsiteX2" fmla="*/ 6405880 w 6405880"/>
              <a:gd name="connsiteY2" fmla="*/ 0 h 4301731"/>
              <a:gd name="connsiteX3" fmla="*/ 5121597 w 6405880"/>
              <a:gd name="connsiteY3" fmla="*/ 4301731 h 4301731"/>
              <a:gd name="connsiteX4" fmla="*/ 0 w 6405880"/>
              <a:gd name="connsiteY4" fmla="*/ 4301731 h 4301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880" h="4301731">
                <a:moveTo>
                  <a:pt x="0" y="0"/>
                </a:moveTo>
                <a:lnTo>
                  <a:pt x="479880" y="0"/>
                </a:lnTo>
                <a:lnTo>
                  <a:pt x="6405880" y="0"/>
                </a:lnTo>
                <a:lnTo>
                  <a:pt x="5121597" y="4301731"/>
                </a:lnTo>
                <a:lnTo>
                  <a:pt x="0" y="4301731"/>
                </a:lnTo>
                <a:close/>
              </a:path>
            </a:pathLst>
          </a:custGeom>
          <a:solidFill>
            <a:schemeClr val="tx2">
              <a:lumMod val="20000"/>
              <a:lumOff val="80000"/>
              <a:alpha val="889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Freeform: Shape 29">
            <a:extLst>
              <a:ext uri="{FF2B5EF4-FFF2-40B4-BE49-F238E27FC236}">
                <a16:creationId xmlns:a16="http://schemas.microsoft.com/office/drawing/2014/main" id="{36210A56-407A-4016-B43C-3A98C3C2AC68}"/>
              </a:ext>
            </a:extLst>
          </p:cNvPr>
          <p:cNvSpPr>
            <a:spLocks/>
          </p:cNvSpPr>
          <p:nvPr/>
        </p:nvSpPr>
        <p:spPr bwMode="auto">
          <a:xfrm rot="10800000">
            <a:off x="5348852" y="2154648"/>
            <a:ext cx="6843146" cy="3865697"/>
          </a:xfrm>
          <a:custGeom>
            <a:avLst/>
            <a:gdLst>
              <a:gd name="connsiteX0" fmla="*/ 5689040 w 6843146"/>
              <a:gd name="connsiteY0" fmla="*/ 3865697 h 3865697"/>
              <a:gd name="connsiteX1" fmla="*/ 1904842 w 6843146"/>
              <a:gd name="connsiteY1" fmla="*/ 3865697 h 3865697"/>
              <a:gd name="connsiteX2" fmla="*/ 363713 w 6843146"/>
              <a:gd name="connsiteY2" fmla="*/ 3865697 h 3865697"/>
              <a:gd name="connsiteX3" fmla="*/ 331777 w 6843146"/>
              <a:gd name="connsiteY3" fmla="*/ 3865697 h 3865697"/>
              <a:gd name="connsiteX4" fmla="*/ 0 w 6843146"/>
              <a:gd name="connsiteY4" fmla="*/ 3865697 h 3865697"/>
              <a:gd name="connsiteX5" fmla="*/ 0 w 6843146"/>
              <a:gd name="connsiteY5" fmla="*/ 0 h 3865697"/>
              <a:gd name="connsiteX6" fmla="*/ 331777 w 6843146"/>
              <a:gd name="connsiteY6" fmla="*/ 0 h 3865697"/>
              <a:gd name="connsiteX7" fmla="*/ 1517818 w 6843146"/>
              <a:gd name="connsiteY7" fmla="*/ 0 h 3865697"/>
              <a:gd name="connsiteX8" fmla="*/ 3058948 w 6843146"/>
              <a:gd name="connsiteY8" fmla="*/ 0 h 3865697"/>
              <a:gd name="connsiteX9" fmla="*/ 6843146 w 6843146"/>
              <a:gd name="connsiteY9" fmla="*/ 0 h 386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3146" h="3865697">
                <a:moveTo>
                  <a:pt x="5689040" y="3865697"/>
                </a:moveTo>
                <a:lnTo>
                  <a:pt x="1904842" y="3865697"/>
                </a:lnTo>
                <a:lnTo>
                  <a:pt x="363713" y="3865697"/>
                </a:lnTo>
                <a:lnTo>
                  <a:pt x="331777" y="3865697"/>
                </a:lnTo>
                <a:lnTo>
                  <a:pt x="0" y="3865697"/>
                </a:lnTo>
                <a:lnTo>
                  <a:pt x="0" y="0"/>
                </a:lnTo>
                <a:lnTo>
                  <a:pt x="331777" y="0"/>
                </a:lnTo>
                <a:lnTo>
                  <a:pt x="1517818" y="0"/>
                </a:lnTo>
                <a:lnTo>
                  <a:pt x="3058948" y="0"/>
                </a:lnTo>
                <a:lnTo>
                  <a:pt x="6843146"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noAutofit/>
          </a:bodyPr>
          <a:lstStyle/>
          <a:p>
            <a:endParaRPr lang="en-ID" dirty="0"/>
          </a:p>
        </p:txBody>
      </p:sp>
      <p:sp>
        <p:nvSpPr>
          <p:cNvPr id="2" name="Title 1">
            <a:extLst>
              <a:ext uri="{FF2B5EF4-FFF2-40B4-BE49-F238E27FC236}">
                <a16:creationId xmlns:a16="http://schemas.microsoft.com/office/drawing/2014/main" id="{8987F222-C000-4A3D-8D33-7855D4F23247}"/>
              </a:ext>
            </a:extLst>
          </p:cNvPr>
          <p:cNvSpPr>
            <a:spLocks noGrp="1"/>
          </p:cNvSpPr>
          <p:nvPr>
            <p:ph type="title"/>
          </p:nvPr>
        </p:nvSpPr>
        <p:spPr>
          <a:xfrm>
            <a:off x="743712" y="476885"/>
            <a:ext cx="10678610" cy="1219835"/>
          </a:xfrm>
        </p:spPr>
        <p:txBody>
          <a:bodyPr/>
          <a:lstStyle/>
          <a:p>
            <a:r>
              <a:rPr lang="en-ID" dirty="0"/>
              <a:t>PILLARS OF </a:t>
            </a:r>
            <a:r>
              <a:rPr lang="en-ID" dirty="0">
                <a:solidFill>
                  <a:schemeClr val="accent1"/>
                </a:solidFill>
              </a:rPr>
              <a:t>SUCCESS</a:t>
            </a:r>
          </a:p>
        </p:txBody>
      </p:sp>
      <p:sp>
        <p:nvSpPr>
          <p:cNvPr id="13" name="Content Placeholder 11">
            <a:extLst>
              <a:ext uri="{FF2B5EF4-FFF2-40B4-BE49-F238E27FC236}">
                <a16:creationId xmlns:a16="http://schemas.microsoft.com/office/drawing/2014/main" id="{A9462D0F-1A71-442D-B30D-2E42FED26409}"/>
              </a:ext>
            </a:extLst>
          </p:cNvPr>
          <p:cNvSpPr txBox="1">
            <a:spLocks/>
          </p:cNvSpPr>
          <p:nvPr/>
        </p:nvSpPr>
        <p:spPr>
          <a:xfrm>
            <a:off x="5567485" y="2263032"/>
            <a:ext cx="6405880" cy="36853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dirty="0"/>
              <a:t>	In shaping our future, we anchor our Strategic Plan on three </a:t>
            </a:r>
          </a:p>
          <a:p>
            <a:pPr marL="0" indent="0">
              <a:lnSpc>
                <a:spcPct val="100000"/>
              </a:lnSpc>
              <a:buNone/>
            </a:pPr>
            <a:r>
              <a:rPr lang="en-US" sz="1600" dirty="0"/>
              <a:t>                   pillars that are fundamental to our existence and our success: </a:t>
            </a:r>
          </a:p>
          <a:p>
            <a:pPr marL="0" indent="0">
              <a:lnSpc>
                <a:spcPct val="100000"/>
              </a:lnSpc>
              <a:buNone/>
            </a:pPr>
            <a:r>
              <a:rPr lang="en-US" sz="1600" dirty="0"/>
              <a:t>                students, employees, and community. By focusing on these</a:t>
            </a:r>
          </a:p>
          <a:p>
            <a:pPr marL="0" indent="0">
              <a:lnSpc>
                <a:spcPct val="100000"/>
              </a:lnSpc>
              <a:buNone/>
            </a:pPr>
            <a:r>
              <a:rPr lang="en-US" sz="1600" dirty="0"/>
              <a:t>             pillars, we strive to create an environment where students thrive,</a:t>
            </a:r>
          </a:p>
          <a:p>
            <a:pPr marL="0" indent="0">
              <a:lnSpc>
                <a:spcPct val="100000"/>
              </a:lnSpc>
              <a:buNone/>
            </a:pPr>
            <a:r>
              <a:rPr lang="en-US" sz="1600" dirty="0"/>
              <a:t>           employees are empowered, and the community prospers.</a:t>
            </a:r>
          </a:p>
          <a:p>
            <a:pPr marL="0" indent="0">
              <a:lnSpc>
                <a:spcPct val="100000"/>
              </a:lnSpc>
              <a:buNone/>
            </a:pPr>
            <a:r>
              <a:rPr lang="en-US" sz="1600" dirty="0"/>
              <a:t>        These three pillars contribute to and require a solid financial</a:t>
            </a:r>
          </a:p>
          <a:p>
            <a:pPr marL="0" indent="0">
              <a:lnSpc>
                <a:spcPct val="100000"/>
              </a:lnSpc>
              <a:buNone/>
            </a:pPr>
            <a:r>
              <a:rPr lang="en-US" sz="1600" dirty="0"/>
              <a:t>      foundation. Trinidad State College will continue focusing on securing </a:t>
            </a:r>
          </a:p>
          <a:p>
            <a:pPr marL="0" indent="0">
              <a:lnSpc>
                <a:spcPct val="100000"/>
              </a:lnSpc>
              <a:buNone/>
            </a:pPr>
            <a:r>
              <a:rPr lang="en-US" sz="1600" dirty="0"/>
              <a:t>   resources that will enable us to enroll and serve more students;</a:t>
            </a:r>
          </a:p>
          <a:p>
            <a:pPr marL="0" indent="0">
              <a:lnSpc>
                <a:spcPct val="100000"/>
              </a:lnSpc>
              <a:buNone/>
            </a:pPr>
            <a:r>
              <a:rPr lang="en-US" sz="1600" dirty="0"/>
              <a:t> improve our academic offerings to meet transfer opportunities and</a:t>
            </a:r>
          </a:p>
          <a:p>
            <a:pPr marL="0" indent="0">
              <a:lnSpc>
                <a:spcPct val="100000"/>
              </a:lnSpc>
              <a:buNone/>
            </a:pPr>
            <a:r>
              <a:rPr lang="en-US" sz="1600" dirty="0"/>
              <a:t>workforce needs; and improve our infrastructure and campus facilities.</a:t>
            </a:r>
          </a:p>
        </p:txBody>
      </p:sp>
      <p:pic>
        <p:nvPicPr>
          <p:cNvPr id="9" name="Picture 8" descr="A blue building with white text&#10;&#10;Description automatically generated">
            <a:extLst>
              <a:ext uri="{FF2B5EF4-FFF2-40B4-BE49-F238E27FC236}">
                <a16:creationId xmlns:a16="http://schemas.microsoft.com/office/drawing/2014/main" id="{A833E329-2A01-A605-8930-D2AFA4DC8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18" y="2074954"/>
            <a:ext cx="4743509" cy="3873398"/>
          </a:xfrm>
          <a:prstGeom prst="rect">
            <a:avLst/>
          </a:prstGeom>
        </p:spPr>
      </p:pic>
    </p:spTree>
    <p:extLst>
      <p:ext uri="{BB962C8B-B14F-4D97-AF65-F5344CB8AC3E}">
        <p14:creationId xmlns:p14="http://schemas.microsoft.com/office/powerpoint/2010/main" val="215810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F222-C000-4A3D-8D33-7855D4F23247}"/>
              </a:ext>
            </a:extLst>
          </p:cNvPr>
          <p:cNvSpPr>
            <a:spLocks noGrp="1"/>
          </p:cNvSpPr>
          <p:nvPr>
            <p:ph type="title"/>
          </p:nvPr>
        </p:nvSpPr>
        <p:spPr>
          <a:xfrm>
            <a:off x="841248" y="452501"/>
            <a:ext cx="5364480" cy="1219835"/>
          </a:xfrm>
        </p:spPr>
        <p:txBody>
          <a:bodyPr/>
          <a:lstStyle/>
          <a:p>
            <a:r>
              <a:rPr lang="en-ID" dirty="0"/>
              <a:t>PILLAR </a:t>
            </a:r>
            <a:r>
              <a:rPr lang="en-ID" dirty="0">
                <a:solidFill>
                  <a:schemeClr val="accent1"/>
                </a:solidFill>
              </a:rPr>
              <a:t>ONE:</a:t>
            </a:r>
          </a:p>
        </p:txBody>
      </p:sp>
      <p:sp>
        <p:nvSpPr>
          <p:cNvPr id="34" name="Content Placeholder 11">
            <a:extLst>
              <a:ext uri="{FF2B5EF4-FFF2-40B4-BE49-F238E27FC236}">
                <a16:creationId xmlns:a16="http://schemas.microsoft.com/office/drawing/2014/main" id="{B5997DED-1856-40F2-AE64-E93112F34146}"/>
              </a:ext>
            </a:extLst>
          </p:cNvPr>
          <p:cNvSpPr txBox="1">
            <a:spLocks/>
          </p:cNvSpPr>
          <p:nvPr/>
        </p:nvSpPr>
        <p:spPr>
          <a:xfrm>
            <a:off x="356764" y="1779246"/>
            <a:ext cx="11408515" cy="462625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4">
                    <a:lumMod val="20000"/>
                    <a:lumOff val="80000"/>
                  </a:schemeClr>
                </a:solidFill>
                <a:latin typeface="Arial" panose="020B0604020202020204" pitchFamily="34" charset="0"/>
                <a:cs typeface="Arial" panose="020B0604020202020204" pitchFamily="34" charset="0"/>
              </a:rPr>
              <a:t>Trinidad State College will enable more students to succeed in their chosen academic and career pathway.</a:t>
            </a:r>
          </a:p>
          <a:p>
            <a:pPr marL="0" indent="0">
              <a:lnSpc>
                <a:spcPct val="100000"/>
              </a:lnSpc>
              <a:buNone/>
            </a:pPr>
            <a:r>
              <a:rPr lang="en-US" sz="1600" b="1" dirty="0">
                <a:solidFill>
                  <a:srgbClr val="FAF2AC"/>
                </a:solidFill>
                <a:latin typeface="Arial" panose="020B0604020202020204" pitchFamily="34" charset="0"/>
                <a:cs typeface="Arial" panose="020B0604020202020204" pitchFamily="34" charset="0"/>
              </a:rPr>
              <a:t>Why this matters: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Providing students with the opportunities and tools that they need to succeed academically and in their chosen career path is at the core of what Trinidad State College does. Through outreach and collaborative engagement with our K-12 and other partners, we highlight the opportunities and benefits of education beyond high school to encourage students to enroll. Once enrolled, we strive to provide every student with a rigorous experience that includes experienced faculty members, educational resources, support services, and career services. And while their academic experience is paramount, we know that student success is enhanced by opportunities for personal growth, including through athletics, student organizations, community service, employment, and through other activities. </a:t>
            </a:r>
          </a:p>
          <a:p>
            <a:pPr marL="0" indent="0">
              <a:lnSpc>
                <a:spcPct val="100000"/>
              </a:lnSpc>
              <a:buNone/>
            </a:pPr>
            <a:r>
              <a:rPr lang="en-US" sz="1600" dirty="0">
                <a:latin typeface="Arial" panose="020B0604020202020204" pitchFamily="34" charset="0"/>
                <a:cs typeface="Arial" panose="020B0604020202020204" pitchFamily="34" charset="0"/>
              </a:rPr>
              <a:t>Our strategic priorities in this area encompass the key milestones along students’ academic pathways and focus on an environment where all students thrive academically and complete their academic goal, whether that be to transfer, enter the workforce, or obtain a new skill. Our priorities also recognize that while the reasons for seeking—and benefits of obtaining—a postsecondary education are many, the number one reason cited by students is to improve career opportunities and economic mobility. Thus, as we look at outcomes beyond a student’s time at Trinidad State College, our priorities value our relationships with university partners and employers.</a:t>
            </a:r>
          </a:p>
        </p:txBody>
      </p:sp>
      <p:sp>
        <p:nvSpPr>
          <p:cNvPr id="3" name="Title 1">
            <a:extLst>
              <a:ext uri="{FF2B5EF4-FFF2-40B4-BE49-F238E27FC236}">
                <a16:creationId xmlns:a16="http://schemas.microsoft.com/office/drawing/2014/main" id="{0C4DD390-E9B1-03BA-97F7-3FD94AB26873}"/>
              </a:ext>
            </a:extLst>
          </p:cNvPr>
          <p:cNvSpPr txBox="1">
            <a:spLocks/>
          </p:cNvSpPr>
          <p:nvPr/>
        </p:nvSpPr>
        <p:spPr>
          <a:xfrm>
            <a:off x="6061022" y="452501"/>
            <a:ext cx="5364480" cy="1219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3300" b="1" dirty="0">
                <a:solidFill>
                  <a:srgbClr val="FAF2AC"/>
                </a:solidFill>
                <a:effectLst/>
                <a:latin typeface="Aptos" panose="020B0004020202020204" pitchFamily="34" charset="0"/>
                <a:ea typeface="Calibri" panose="020F0502020204030204" pitchFamily="34" charset="0"/>
                <a:cs typeface="Times New Roman" panose="02020603050405020304" pitchFamily="18" charset="0"/>
              </a:rPr>
              <a:t>Student Success</a:t>
            </a:r>
          </a:p>
          <a:p>
            <a:pPr algn="ctr"/>
            <a:r>
              <a:rPr lang="en-US" sz="3300" b="1" dirty="0">
                <a:solidFill>
                  <a:srgbClr val="FAF2AC"/>
                </a:solidFill>
                <a:effectLst/>
                <a:latin typeface="Aptos" panose="020B0004020202020204" pitchFamily="34" charset="0"/>
                <a:ea typeface="Calibri" panose="020F0502020204030204" pitchFamily="34" charset="0"/>
                <a:cs typeface="Times New Roman" panose="02020603050405020304" pitchFamily="18" charset="0"/>
              </a:rPr>
              <a:t>and Economic Mobility</a:t>
            </a:r>
            <a:r>
              <a:rPr lang="en-US" sz="3300" dirty="0">
                <a:solidFill>
                  <a:srgbClr val="FAF2AC"/>
                </a:solidFill>
                <a:effectLst/>
              </a:rPr>
              <a:t> </a:t>
            </a:r>
            <a:endParaRPr lang="en-ID" sz="3300" dirty="0">
              <a:solidFill>
                <a:srgbClr val="FAF2AC"/>
              </a:solidFill>
            </a:endParaRPr>
          </a:p>
        </p:txBody>
      </p:sp>
    </p:spTree>
    <p:extLst>
      <p:ext uri="{BB962C8B-B14F-4D97-AF65-F5344CB8AC3E}">
        <p14:creationId xmlns:p14="http://schemas.microsoft.com/office/powerpoint/2010/main" val="334410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F1896-D1C4-B109-4091-33D5EAD0C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DF36C-97AB-5D98-6A85-3B9AEB649675}"/>
              </a:ext>
            </a:extLst>
          </p:cNvPr>
          <p:cNvSpPr>
            <a:spLocks noGrp="1"/>
          </p:cNvSpPr>
          <p:nvPr>
            <p:ph type="title"/>
          </p:nvPr>
        </p:nvSpPr>
        <p:spPr>
          <a:xfrm>
            <a:off x="841248" y="452501"/>
            <a:ext cx="5364480" cy="1219835"/>
          </a:xfrm>
        </p:spPr>
        <p:txBody>
          <a:bodyPr/>
          <a:lstStyle/>
          <a:p>
            <a:r>
              <a:rPr lang="en-ID" dirty="0"/>
              <a:t>PILLAR </a:t>
            </a:r>
            <a:r>
              <a:rPr lang="en-ID" dirty="0">
                <a:solidFill>
                  <a:schemeClr val="accent1"/>
                </a:solidFill>
              </a:rPr>
              <a:t>ONE:</a:t>
            </a:r>
          </a:p>
        </p:txBody>
      </p:sp>
      <p:sp>
        <p:nvSpPr>
          <p:cNvPr id="34" name="Content Placeholder 11">
            <a:extLst>
              <a:ext uri="{FF2B5EF4-FFF2-40B4-BE49-F238E27FC236}">
                <a16:creationId xmlns:a16="http://schemas.microsoft.com/office/drawing/2014/main" id="{ED33CF43-ED69-83F8-A2F6-5579662C24A0}"/>
              </a:ext>
            </a:extLst>
          </p:cNvPr>
          <p:cNvSpPr txBox="1">
            <a:spLocks/>
          </p:cNvSpPr>
          <p:nvPr/>
        </p:nvSpPr>
        <p:spPr>
          <a:xfrm>
            <a:off x="356764" y="1779246"/>
            <a:ext cx="11408515" cy="462625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4">
                    <a:lumMod val="20000"/>
                    <a:lumOff val="80000"/>
                  </a:schemeClr>
                </a:solidFill>
                <a:latin typeface="Arial" panose="020B0604020202020204" pitchFamily="34" charset="0"/>
                <a:cs typeface="Arial" panose="020B0604020202020204" pitchFamily="34" charset="0"/>
              </a:rPr>
              <a:t>Strategic Priorities</a:t>
            </a:r>
          </a:p>
          <a:p>
            <a:pPr lvl="0"/>
            <a:r>
              <a:rPr lang="en-US" sz="1600" b="1" dirty="0">
                <a:solidFill>
                  <a:srgbClr val="FAF2AC"/>
                </a:solidFill>
              </a:rPr>
              <a:t>Increase enrollment annually</a:t>
            </a:r>
            <a:r>
              <a:rPr lang="en-US" sz="1600" dirty="0">
                <a:solidFill>
                  <a:srgbClr val="FAF2AC"/>
                </a:solidFill>
              </a:rPr>
              <a:t>: </a:t>
            </a:r>
            <a:br>
              <a:rPr lang="en-US" sz="1600" dirty="0"/>
            </a:br>
            <a:r>
              <a:rPr lang="en-US" sz="1600" dirty="0"/>
              <a:t>Increasing enrollment remains both a priority and a challenge in Colorado and nationally. Despite the challenges, we know our economy demands it and the stability of our budget requires it. </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a:t>
            </a:r>
            <a:br>
              <a:rPr lang="en-US" sz="1600" dirty="0"/>
            </a:br>
            <a:r>
              <a:rPr lang="en-US" sz="1600" dirty="0"/>
              <a:t>Increase enrollment to 1500 FTE by 2030.</a:t>
            </a:r>
          </a:p>
          <a:p>
            <a:pPr lvl="0"/>
            <a:r>
              <a:rPr lang="en-US" sz="1600" b="1" dirty="0">
                <a:solidFill>
                  <a:srgbClr val="FAF2AC"/>
                </a:solidFill>
              </a:rPr>
              <a:t>Increase completion</a:t>
            </a:r>
            <a:r>
              <a:rPr lang="en-US" sz="1600" dirty="0">
                <a:solidFill>
                  <a:srgbClr val="FAF2AC"/>
                </a:solidFill>
              </a:rPr>
              <a:t>: </a:t>
            </a:r>
            <a:br>
              <a:rPr lang="en-US" sz="1600" dirty="0"/>
            </a:br>
            <a:r>
              <a:rPr lang="en-US" sz="1600" dirty="0"/>
              <a:t>Earning a credential signifies a level of knowledge and expertise that will open doors to better career opportunities. Conversely, too many of our students do not complete and are thereby left with “some college, no degree,” limiting their future opportunities.</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a:t>
            </a:r>
            <a:br>
              <a:rPr lang="en-US" sz="1600" dirty="0"/>
            </a:br>
            <a:r>
              <a:rPr lang="en-US" sz="1600" dirty="0"/>
              <a:t>Increase the graduation rate to 60% by 2030.</a:t>
            </a:r>
          </a:p>
          <a:p>
            <a:pPr lvl="0"/>
            <a:r>
              <a:rPr lang="en-US" sz="1600" b="1" dirty="0">
                <a:solidFill>
                  <a:srgbClr val="FAF2AC"/>
                </a:solidFill>
              </a:rPr>
              <a:t>Increase successful transfer to four-year institutions</a:t>
            </a:r>
            <a:r>
              <a:rPr lang="en-US" sz="1600" dirty="0">
                <a:solidFill>
                  <a:srgbClr val="FAF2AC"/>
                </a:solidFill>
              </a:rPr>
              <a:t>: </a:t>
            </a:r>
            <a:br>
              <a:rPr lang="en-US" sz="1600" dirty="0"/>
            </a:br>
            <a:r>
              <a:rPr lang="en-US" sz="1600" dirty="0"/>
              <a:t>Surveys suggest that up to 80% of community college students plan to earn a Bachelor’s degree. Transfer to a four-year institution can lead to stronger student outcomes and increased employability. </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 </a:t>
            </a:r>
            <a:br>
              <a:rPr lang="en-US" sz="1600" dirty="0"/>
            </a:br>
            <a:r>
              <a:rPr lang="en-US" sz="1600" dirty="0"/>
              <a:t>Increase the number of successful transfers to 275 by 2030.</a:t>
            </a:r>
          </a:p>
        </p:txBody>
      </p:sp>
      <p:sp>
        <p:nvSpPr>
          <p:cNvPr id="3" name="Title 1">
            <a:extLst>
              <a:ext uri="{FF2B5EF4-FFF2-40B4-BE49-F238E27FC236}">
                <a16:creationId xmlns:a16="http://schemas.microsoft.com/office/drawing/2014/main" id="{5481AF73-CDCD-30FD-12E8-C00DA484CBBD}"/>
              </a:ext>
            </a:extLst>
          </p:cNvPr>
          <p:cNvSpPr txBox="1">
            <a:spLocks/>
          </p:cNvSpPr>
          <p:nvPr/>
        </p:nvSpPr>
        <p:spPr>
          <a:xfrm>
            <a:off x="6061022" y="452501"/>
            <a:ext cx="5364480" cy="1219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3300" b="1" dirty="0">
                <a:solidFill>
                  <a:srgbClr val="FAF2AC"/>
                </a:solidFill>
                <a:effectLst/>
                <a:latin typeface="Aptos" panose="020B0004020202020204" pitchFamily="34" charset="0"/>
                <a:ea typeface="Calibri" panose="020F0502020204030204" pitchFamily="34" charset="0"/>
                <a:cs typeface="Times New Roman" panose="02020603050405020304" pitchFamily="18" charset="0"/>
              </a:rPr>
              <a:t>Student Success</a:t>
            </a:r>
          </a:p>
          <a:p>
            <a:pPr algn="ctr"/>
            <a:r>
              <a:rPr lang="en-US" sz="3300" b="1" dirty="0">
                <a:solidFill>
                  <a:srgbClr val="FAF2AC"/>
                </a:solidFill>
                <a:effectLst/>
                <a:latin typeface="Aptos" panose="020B0004020202020204" pitchFamily="34" charset="0"/>
                <a:ea typeface="Calibri" panose="020F0502020204030204" pitchFamily="34" charset="0"/>
                <a:cs typeface="Times New Roman" panose="02020603050405020304" pitchFamily="18" charset="0"/>
              </a:rPr>
              <a:t>and Economic Mobility</a:t>
            </a:r>
            <a:r>
              <a:rPr lang="en-US" sz="3300" dirty="0">
                <a:solidFill>
                  <a:srgbClr val="FAF2AC"/>
                </a:solidFill>
                <a:effectLst/>
              </a:rPr>
              <a:t> </a:t>
            </a:r>
            <a:endParaRPr lang="en-ID" sz="3300" dirty="0">
              <a:solidFill>
                <a:srgbClr val="FAF2AC"/>
              </a:solidFill>
            </a:endParaRPr>
          </a:p>
        </p:txBody>
      </p:sp>
    </p:spTree>
    <p:extLst>
      <p:ext uri="{BB962C8B-B14F-4D97-AF65-F5344CB8AC3E}">
        <p14:creationId xmlns:p14="http://schemas.microsoft.com/office/powerpoint/2010/main" val="343453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EEA8B-B651-4188-72A4-91109558E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D80D29-CB19-27A8-A1FE-531E8C9A5729}"/>
              </a:ext>
            </a:extLst>
          </p:cNvPr>
          <p:cNvSpPr>
            <a:spLocks noGrp="1"/>
          </p:cNvSpPr>
          <p:nvPr>
            <p:ph type="title"/>
          </p:nvPr>
        </p:nvSpPr>
        <p:spPr>
          <a:xfrm>
            <a:off x="841248" y="452501"/>
            <a:ext cx="5364480" cy="1219835"/>
          </a:xfrm>
        </p:spPr>
        <p:txBody>
          <a:bodyPr/>
          <a:lstStyle/>
          <a:p>
            <a:r>
              <a:rPr lang="en-ID" dirty="0"/>
              <a:t>PILLAR </a:t>
            </a:r>
            <a:r>
              <a:rPr lang="en-ID" dirty="0">
                <a:solidFill>
                  <a:schemeClr val="accent1"/>
                </a:solidFill>
              </a:rPr>
              <a:t>ONE:</a:t>
            </a:r>
          </a:p>
        </p:txBody>
      </p:sp>
      <p:sp>
        <p:nvSpPr>
          <p:cNvPr id="34" name="Content Placeholder 11">
            <a:extLst>
              <a:ext uri="{FF2B5EF4-FFF2-40B4-BE49-F238E27FC236}">
                <a16:creationId xmlns:a16="http://schemas.microsoft.com/office/drawing/2014/main" id="{223E6B71-1712-BA36-3CE7-334E5B4D52E0}"/>
              </a:ext>
            </a:extLst>
          </p:cNvPr>
          <p:cNvSpPr txBox="1">
            <a:spLocks/>
          </p:cNvSpPr>
          <p:nvPr/>
        </p:nvSpPr>
        <p:spPr>
          <a:xfrm>
            <a:off x="356764" y="1709650"/>
            <a:ext cx="11408515" cy="499950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4">
                    <a:lumMod val="20000"/>
                    <a:lumOff val="80000"/>
                  </a:schemeClr>
                </a:solidFill>
                <a:latin typeface="Arial" panose="020B0604020202020204" pitchFamily="34" charset="0"/>
                <a:cs typeface="Arial" panose="020B0604020202020204" pitchFamily="34" charset="0"/>
              </a:rPr>
              <a:t>Strategic Priorities</a:t>
            </a:r>
          </a:p>
          <a:p>
            <a:pPr lvl="0"/>
            <a:r>
              <a:rPr lang="en-US" sz="1600" b="1" dirty="0">
                <a:solidFill>
                  <a:srgbClr val="FAF2AC"/>
                </a:solidFill>
              </a:rPr>
              <a:t>Erase equity gaps</a:t>
            </a:r>
            <a:r>
              <a:rPr lang="en-US" sz="1600" dirty="0">
                <a:solidFill>
                  <a:srgbClr val="FAF2AC"/>
                </a:solidFill>
              </a:rPr>
              <a:t>: </a:t>
            </a:r>
            <a:br>
              <a:rPr lang="en-US" sz="1600" dirty="0"/>
            </a:br>
            <a:r>
              <a:rPr lang="en-US" sz="1600" dirty="0"/>
              <a:t>With 30 years designated as a Hispanic Serving Institution, Trinidad State College takes pride in its efforts to improve equitable student outcomes. But with retention, completion, and other measures showing gaps between white students and students of color, work remains to be done. </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a:t>
            </a:r>
            <a:br>
              <a:rPr lang="en-US" sz="1600" dirty="0"/>
            </a:br>
            <a:r>
              <a:rPr lang="en-US" sz="1600" dirty="0"/>
              <a:t>Shrink the equity gap to zero </a:t>
            </a:r>
            <a:br>
              <a:rPr lang="en-US" sz="1600" dirty="0"/>
            </a:br>
            <a:r>
              <a:rPr lang="en-US" sz="1600" dirty="0"/>
              <a:t>(retention, graduation, and transfer rates for students of color compared to non-students of color).</a:t>
            </a:r>
          </a:p>
          <a:p>
            <a:pPr lvl="0"/>
            <a:r>
              <a:rPr lang="en-US" sz="1600" b="1" dirty="0">
                <a:solidFill>
                  <a:srgbClr val="FAF2AC"/>
                </a:solidFill>
              </a:rPr>
              <a:t>Increase return on investment for students</a:t>
            </a:r>
            <a:r>
              <a:rPr lang="en-US" sz="1600" dirty="0">
                <a:solidFill>
                  <a:srgbClr val="FAF2AC"/>
                </a:solidFill>
              </a:rPr>
              <a:t>: </a:t>
            </a:r>
            <a:br>
              <a:rPr lang="en-US" sz="1600" dirty="0"/>
            </a:br>
            <a:r>
              <a:rPr lang="en-US" sz="1600" dirty="0"/>
              <a:t>For students’ investments to pay off, they should be better off financially for having chosen to invest in a higher education credential. Because increased earnings and career advancement can take years to materialize, our focus is on factors that the College can control and assess that contribute to such long-term benefits. Programs of study should lead to a job or career that pays a living wage or a career that is in high demand in the community. Work-based learning opportunities, including internships, clinical rotations, and other interactions with employers can contribute to career success and increase a student’s chances of successfully transitioning into the workplace.</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a:t>
            </a:r>
            <a:br>
              <a:rPr lang="en-US" sz="1600" dirty="0"/>
            </a:br>
            <a:r>
              <a:rPr lang="en-US" sz="1600" dirty="0"/>
              <a:t>Increase the percentage of programs and students in programs that are high-demand and/or lead to a living wage.</a:t>
            </a:r>
          </a:p>
          <a:p>
            <a:pPr lvl="1"/>
            <a:r>
              <a:rPr lang="en-US" sz="1600" b="1" dirty="0">
                <a:solidFill>
                  <a:schemeClr val="accent4">
                    <a:lumMod val="20000"/>
                    <a:lumOff val="80000"/>
                  </a:schemeClr>
                </a:solidFill>
              </a:rPr>
              <a:t>How we will measure success</a:t>
            </a:r>
            <a:r>
              <a:rPr lang="en-US" sz="1600" dirty="0">
                <a:solidFill>
                  <a:schemeClr val="accent4">
                    <a:lumMod val="20000"/>
                    <a:lumOff val="80000"/>
                  </a:schemeClr>
                </a:solidFill>
              </a:rPr>
              <a:t>:</a:t>
            </a:r>
            <a:r>
              <a:rPr lang="en-US" sz="1600" dirty="0"/>
              <a:t> </a:t>
            </a:r>
            <a:br>
              <a:rPr lang="en-US" sz="1600" dirty="0"/>
            </a:br>
            <a:r>
              <a:rPr lang="en-US" sz="1600" dirty="0"/>
              <a:t>Offer at least one work-based learning experience within each program-of-study by 2030.</a:t>
            </a:r>
          </a:p>
        </p:txBody>
      </p:sp>
      <p:sp>
        <p:nvSpPr>
          <p:cNvPr id="3" name="Title 1">
            <a:extLst>
              <a:ext uri="{FF2B5EF4-FFF2-40B4-BE49-F238E27FC236}">
                <a16:creationId xmlns:a16="http://schemas.microsoft.com/office/drawing/2014/main" id="{02125EEC-EEB3-92DC-FAA7-2916A05A1870}"/>
              </a:ext>
            </a:extLst>
          </p:cNvPr>
          <p:cNvSpPr txBox="1">
            <a:spLocks/>
          </p:cNvSpPr>
          <p:nvPr/>
        </p:nvSpPr>
        <p:spPr>
          <a:xfrm>
            <a:off x="6061022" y="452501"/>
            <a:ext cx="5364480" cy="1219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3300" b="1" dirty="0">
                <a:solidFill>
                  <a:srgbClr val="FAF2AC"/>
                </a:solidFill>
                <a:effectLst/>
                <a:latin typeface="Aptos" panose="020B0004020202020204" pitchFamily="34" charset="0"/>
                <a:ea typeface="Calibri" panose="020F0502020204030204" pitchFamily="34" charset="0"/>
                <a:cs typeface="Times New Roman" panose="02020603050405020304" pitchFamily="18" charset="0"/>
              </a:rPr>
              <a:t>Student Success</a:t>
            </a:r>
          </a:p>
          <a:p>
            <a:pPr algn="ctr"/>
            <a:r>
              <a:rPr lang="en-US" sz="3300" b="1" dirty="0">
                <a:solidFill>
                  <a:srgbClr val="FAF2AC"/>
                </a:solidFill>
                <a:effectLst/>
                <a:latin typeface="Aptos" panose="020B0004020202020204" pitchFamily="34" charset="0"/>
                <a:ea typeface="Calibri" panose="020F0502020204030204" pitchFamily="34" charset="0"/>
                <a:cs typeface="Times New Roman" panose="02020603050405020304" pitchFamily="18" charset="0"/>
              </a:rPr>
              <a:t>and Economic Mobility</a:t>
            </a:r>
            <a:r>
              <a:rPr lang="en-US" sz="3300" dirty="0">
                <a:solidFill>
                  <a:srgbClr val="FAF2AC"/>
                </a:solidFill>
                <a:effectLst/>
              </a:rPr>
              <a:t> </a:t>
            </a:r>
            <a:endParaRPr lang="en-ID" sz="3300" dirty="0">
              <a:solidFill>
                <a:srgbClr val="FAF2AC"/>
              </a:solidFill>
            </a:endParaRPr>
          </a:p>
        </p:txBody>
      </p:sp>
    </p:spTree>
    <p:extLst>
      <p:ext uri="{BB962C8B-B14F-4D97-AF65-F5344CB8AC3E}">
        <p14:creationId xmlns:p14="http://schemas.microsoft.com/office/powerpoint/2010/main" val="3397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D31E-73E8-2B9A-6BD0-42713B982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6A52A-85BD-8A55-23CB-41C488E26572}"/>
              </a:ext>
            </a:extLst>
          </p:cNvPr>
          <p:cNvSpPr>
            <a:spLocks noGrp="1"/>
          </p:cNvSpPr>
          <p:nvPr>
            <p:ph type="title"/>
          </p:nvPr>
        </p:nvSpPr>
        <p:spPr>
          <a:xfrm>
            <a:off x="841248" y="452501"/>
            <a:ext cx="5632704" cy="1219835"/>
          </a:xfrm>
        </p:spPr>
        <p:txBody>
          <a:bodyPr/>
          <a:lstStyle/>
          <a:p>
            <a:r>
              <a:rPr lang="en-ID" dirty="0"/>
              <a:t>PILLAR </a:t>
            </a:r>
            <a:r>
              <a:rPr lang="en-ID" dirty="0">
                <a:solidFill>
                  <a:schemeClr val="accent1"/>
                </a:solidFill>
              </a:rPr>
              <a:t>TWO:</a:t>
            </a:r>
          </a:p>
        </p:txBody>
      </p:sp>
      <p:sp>
        <p:nvSpPr>
          <p:cNvPr id="34" name="Content Placeholder 11">
            <a:extLst>
              <a:ext uri="{FF2B5EF4-FFF2-40B4-BE49-F238E27FC236}">
                <a16:creationId xmlns:a16="http://schemas.microsoft.com/office/drawing/2014/main" id="{DEDA01E4-AB33-4B54-5EA5-18A047874FBE}"/>
              </a:ext>
            </a:extLst>
          </p:cNvPr>
          <p:cNvSpPr txBox="1">
            <a:spLocks/>
          </p:cNvSpPr>
          <p:nvPr/>
        </p:nvSpPr>
        <p:spPr>
          <a:xfrm>
            <a:off x="356764" y="1779247"/>
            <a:ext cx="11408515" cy="441428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4">
                    <a:lumMod val="20000"/>
                    <a:lumOff val="80000"/>
                  </a:schemeClr>
                </a:solidFill>
                <a:latin typeface="Arial" panose="020B0604020202020204" pitchFamily="34" charset="0"/>
                <a:cs typeface="Arial" panose="020B0604020202020204" pitchFamily="34" charset="0"/>
              </a:rPr>
              <a:t>Trinidad State College will foster a healthy professional environment to attract and retain the best faculty and staff.</a:t>
            </a:r>
          </a:p>
          <a:p>
            <a:pPr marL="0" indent="0">
              <a:lnSpc>
                <a:spcPct val="100000"/>
              </a:lnSpc>
              <a:buNone/>
            </a:pPr>
            <a:r>
              <a:rPr lang="en-US" sz="1600" b="1" dirty="0">
                <a:solidFill>
                  <a:srgbClr val="FAF2AC"/>
                </a:solidFill>
                <a:latin typeface="Arial" panose="020B0604020202020204" pitchFamily="34" charset="0"/>
                <a:cs typeface="Arial" panose="020B0604020202020204" pitchFamily="34" charset="0"/>
              </a:rPr>
              <a:t>Why this matters: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College’s success in carrying out its mission depends on faculty and staff.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They are the backbone of the College’s work and provide the essential support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infrastructure that enable students to thrive. Investing in our faculty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staff promotes a more motivated, productive, and committed workforce that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directly impacts the quality of education and services provided to students.</a:t>
            </a:r>
          </a:p>
          <a:p>
            <a:pPr marL="0" indent="0">
              <a:lnSpc>
                <a:spcPct val="100000"/>
              </a:lnSpc>
              <a:buNone/>
            </a:pPr>
            <a:r>
              <a:rPr lang="en-US" sz="1600" dirty="0">
                <a:latin typeface="Arial" panose="020B0604020202020204" pitchFamily="34" charset="0"/>
                <a:cs typeface="Arial" panose="020B0604020202020204" pitchFamily="34" charset="0"/>
              </a:rPr>
              <a:t>Our strategic priorities in this area focus on a professional environment that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attracts and retains high-quality faculty and staff. Trinidad State College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knows that salary and benefits are vitally important to employees. We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further understand that job satisfaction is tied to other factors, including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but not limited to the opportunity to gain new knowledge and skills, the sense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of being valued and appreciated, and the opportunity to innovate and advance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professionally.</a:t>
            </a:r>
          </a:p>
        </p:txBody>
      </p:sp>
      <p:sp>
        <p:nvSpPr>
          <p:cNvPr id="3" name="Title 1">
            <a:extLst>
              <a:ext uri="{FF2B5EF4-FFF2-40B4-BE49-F238E27FC236}">
                <a16:creationId xmlns:a16="http://schemas.microsoft.com/office/drawing/2014/main" id="{CF660BA0-220C-4674-D8B1-A7C30D3B4470}"/>
              </a:ext>
            </a:extLst>
          </p:cNvPr>
          <p:cNvSpPr txBox="1">
            <a:spLocks/>
          </p:cNvSpPr>
          <p:nvPr/>
        </p:nvSpPr>
        <p:spPr>
          <a:xfrm>
            <a:off x="6339840" y="452501"/>
            <a:ext cx="5085662" cy="1219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3300" b="1" dirty="0">
                <a:solidFill>
                  <a:srgbClr val="FAF2AC"/>
                </a:solidFill>
                <a:effectLst/>
                <a:latin typeface="Aptos" panose="020B0004020202020204" pitchFamily="34" charset="0"/>
                <a:ea typeface="Calibri" panose="020F0502020204030204" pitchFamily="34" charset="0"/>
                <a:cs typeface="Times New Roman" panose="02020603050405020304" pitchFamily="18" charset="0"/>
              </a:rPr>
              <a:t>Valuing our Employees</a:t>
            </a:r>
            <a:endParaRPr lang="en-ID" sz="3300" dirty="0">
              <a:solidFill>
                <a:srgbClr val="FAF2AC"/>
              </a:solidFill>
            </a:endParaRPr>
          </a:p>
        </p:txBody>
      </p:sp>
      <p:pic>
        <p:nvPicPr>
          <p:cNvPr id="5" name="Picture 4">
            <a:extLst>
              <a:ext uri="{FF2B5EF4-FFF2-40B4-BE49-F238E27FC236}">
                <a16:creationId xmlns:a16="http://schemas.microsoft.com/office/drawing/2014/main" id="{454EFF06-9009-DDBE-0625-9621C7ED9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504" y="2225040"/>
            <a:ext cx="4181856" cy="4181856"/>
          </a:xfrm>
          <a:prstGeom prst="rect">
            <a:avLst/>
          </a:prstGeom>
        </p:spPr>
      </p:pic>
    </p:spTree>
    <p:extLst>
      <p:ext uri="{BB962C8B-B14F-4D97-AF65-F5344CB8AC3E}">
        <p14:creationId xmlns:p14="http://schemas.microsoft.com/office/powerpoint/2010/main" val="82244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heme/theme1.xml><?xml version="1.0" encoding="utf-8"?>
<a:theme xmlns:a="http://schemas.openxmlformats.org/drawingml/2006/main" name="Office Theme">
  <a:themeElements>
    <a:clrScheme name="Blue Dark">
      <a:dk1>
        <a:srgbClr val="FFFFFF"/>
      </a:dk1>
      <a:lt1>
        <a:srgbClr val="3F3F3F"/>
      </a:lt1>
      <a:dk2>
        <a:srgbClr val="313C41"/>
      </a:dk2>
      <a:lt2>
        <a:srgbClr val="FFFFFF"/>
      </a:lt2>
      <a:accent1>
        <a:srgbClr val="56BEEC"/>
      </a:accent1>
      <a:accent2>
        <a:srgbClr val="31A8DF"/>
      </a:accent2>
      <a:accent3>
        <a:srgbClr val="238ACB"/>
      </a:accent3>
      <a:accent4>
        <a:srgbClr val="1A6798"/>
      </a:accent4>
      <a:accent5>
        <a:srgbClr val="189ED9"/>
      </a:accent5>
      <a:accent6>
        <a:srgbClr val="189ED9"/>
      </a:accent6>
      <a:hlink>
        <a:srgbClr val="A05024"/>
      </a:hlink>
      <a:folHlink>
        <a:srgbClr val="FEC037"/>
      </a:folHlink>
    </a:clrScheme>
    <a:fontScheme name="Automotive">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4371</TotalTime>
  <Words>2470</Words>
  <Application>Microsoft Macintosh PowerPoint</Application>
  <PresentationFormat>Widescreen</PresentationFormat>
  <Paragraphs>126</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Montserrat</vt:lpstr>
      <vt:lpstr>Poppins</vt:lpstr>
      <vt:lpstr>Source Sans Pro</vt:lpstr>
      <vt:lpstr>Office Theme</vt:lpstr>
      <vt:lpstr> 2025-2030</vt:lpstr>
      <vt:lpstr>Message from the President</vt:lpstr>
      <vt:lpstr>MISSION, VISION, VALUES</vt:lpstr>
      <vt:lpstr>GUIDING PRINCIPLES</vt:lpstr>
      <vt:lpstr>PILLARS OF SUCCESS</vt:lpstr>
      <vt:lpstr>PILLAR ONE:</vt:lpstr>
      <vt:lpstr>PILLAR ONE:</vt:lpstr>
      <vt:lpstr>PILLAR ONE:</vt:lpstr>
      <vt:lpstr>PILLAR TWO:</vt:lpstr>
      <vt:lpstr>PILLAR TWO:</vt:lpstr>
      <vt:lpstr>PILLAR THREE:</vt:lpstr>
      <vt:lpstr>PILLAR THREE: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ICONIC</dc:title>
  <dc:creator>Musedsmh</dc:creator>
  <cp:lastModifiedBy>Cotton, Todd</cp:lastModifiedBy>
  <cp:revision>185</cp:revision>
  <dcterms:created xsi:type="dcterms:W3CDTF">2017-01-10T11:09:36Z</dcterms:created>
  <dcterms:modified xsi:type="dcterms:W3CDTF">2025-01-08T20:08:22Z</dcterms:modified>
</cp:coreProperties>
</file>